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gif" ContentType="image/gi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38"/>
  </p:notesMasterIdLst>
  <p:sldIdLst>
    <p:sldId id="256" r:id="rId2"/>
    <p:sldId id="258" r:id="rId3"/>
    <p:sldId id="257" r:id="rId4"/>
    <p:sldId id="259" r:id="rId5"/>
    <p:sldId id="260" r:id="rId6"/>
    <p:sldId id="265" r:id="rId7"/>
    <p:sldId id="263" r:id="rId8"/>
    <p:sldId id="266" r:id="rId9"/>
    <p:sldId id="262" r:id="rId10"/>
    <p:sldId id="264" r:id="rId11"/>
    <p:sldId id="267" r:id="rId12"/>
    <p:sldId id="271" r:id="rId13"/>
    <p:sldId id="278" r:id="rId14"/>
    <p:sldId id="272" r:id="rId15"/>
    <p:sldId id="276" r:id="rId16"/>
    <p:sldId id="277" r:id="rId17"/>
    <p:sldId id="273" r:id="rId18"/>
    <p:sldId id="270" r:id="rId19"/>
    <p:sldId id="269" r:id="rId20"/>
    <p:sldId id="279" r:id="rId21"/>
    <p:sldId id="280" r:id="rId22"/>
    <p:sldId id="281" r:id="rId23"/>
    <p:sldId id="286" r:id="rId24"/>
    <p:sldId id="282" r:id="rId25"/>
    <p:sldId id="283" r:id="rId26"/>
    <p:sldId id="285" r:id="rId27"/>
    <p:sldId id="284" r:id="rId28"/>
    <p:sldId id="296" r:id="rId29"/>
    <p:sldId id="287" r:id="rId30"/>
    <p:sldId id="288" r:id="rId31"/>
    <p:sldId id="289" r:id="rId32"/>
    <p:sldId id="290" r:id="rId33"/>
    <p:sldId id="291" r:id="rId34"/>
    <p:sldId id="292" r:id="rId35"/>
    <p:sldId id="293" r:id="rId36"/>
    <p:sldId id="294" r:id="rId37"/>
    <p:sldId id="295" r:id="rId38"/>
    <p:sldId id="274" r:id="rId39"/>
    <p:sldId id="275" r:id="rId40"/>
    <p:sldId id="299" r:id="rId41"/>
    <p:sldId id="324" r:id="rId42"/>
    <p:sldId id="323" r:id="rId43"/>
    <p:sldId id="307" r:id="rId44"/>
    <p:sldId id="298" r:id="rId45"/>
    <p:sldId id="316" r:id="rId46"/>
    <p:sldId id="310" r:id="rId47"/>
    <p:sldId id="297" r:id="rId48"/>
    <p:sldId id="317" r:id="rId49"/>
    <p:sldId id="318" r:id="rId50"/>
    <p:sldId id="320" r:id="rId51"/>
    <p:sldId id="319" r:id="rId52"/>
    <p:sldId id="314" r:id="rId53"/>
    <p:sldId id="315" r:id="rId54"/>
    <p:sldId id="308" r:id="rId55"/>
    <p:sldId id="309" r:id="rId56"/>
    <p:sldId id="312" r:id="rId57"/>
    <p:sldId id="303" r:id="rId58"/>
    <p:sldId id="304" r:id="rId59"/>
    <p:sldId id="330" r:id="rId60"/>
    <p:sldId id="322" r:id="rId61"/>
    <p:sldId id="332" r:id="rId62"/>
    <p:sldId id="321" r:id="rId63"/>
    <p:sldId id="331" r:id="rId64"/>
    <p:sldId id="325" r:id="rId65"/>
    <p:sldId id="326" r:id="rId66"/>
    <p:sldId id="327" r:id="rId67"/>
    <p:sldId id="329" r:id="rId68"/>
    <p:sldId id="328" r:id="rId69"/>
    <p:sldId id="337" r:id="rId70"/>
    <p:sldId id="338" r:id="rId71"/>
    <p:sldId id="336" r:id="rId72"/>
    <p:sldId id="351" r:id="rId73"/>
    <p:sldId id="335" r:id="rId74"/>
    <p:sldId id="341" r:id="rId75"/>
    <p:sldId id="305" r:id="rId76"/>
    <p:sldId id="340" r:id="rId77"/>
    <p:sldId id="342" r:id="rId78"/>
    <p:sldId id="348" r:id="rId79"/>
    <p:sldId id="349" r:id="rId80"/>
    <p:sldId id="350" r:id="rId81"/>
    <p:sldId id="306" r:id="rId82"/>
    <p:sldId id="344" r:id="rId83"/>
    <p:sldId id="339" r:id="rId84"/>
    <p:sldId id="345" r:id="rId85"/>
    <p:sldId id="346" r:id="rId86"/>
    <p:sldId id="333" r:id="rId87"/>
    <p:sldId id="352" r:id="rId88"/>
    <p:sldId id="353" r:id="rId89"/>
    <p:sldId id="355" r:id="rId90"/>
    <p:sldId id="356" r:id="rId91"/>
    <p:sldId id="357" r:id="rId92"/>
    <p:sldId id="359" r:id="rId93"/>
    <p:sldId id="358" r:id="rId94"/>
    <p:sldId id="360" r:id="rId95"/>
    <p:sldId id="361" r:id="rId96"/>
    <p:sldId id="362" r:id="rId97"/>
    <p:sldId id="363" r:id="rId98"/>
    <p:sldId id="365" r:id="rId99"/>
    <p:sldId id="366" r:id="rId100"/>
    <p:sldId id="367" r:id="rId101"/>
    <p:sldId id="369" r:id="rId102"/>
    <p:sldId id="370" r:id="rId103"/>
    <p:sldId id="371" r:id="rId104"/>
    <p:sldId id="354" r:id="rId105"/>
    <p:sldId id="372" r:id="rId106"/>
    <p:sldId id="488" r:id="rId107"/>
    <p:sldId id="449" r:id="rId108"/>
    <p:sldId id="451" r:id="rId109"/>
    <p:sldId id="452" r:id="rId110"/>
    <p:sldId id="455" r:id="rId111"/>
    <p:sldId id="456" r:id="rId112"/>
    <p:sldId id="457" r:id="rId113"/>
    <p:sldId id="491" r:id="rId114"/>
    <p:sldId id="459" r:id="rId115"/>
    <p:sldId id="489" r:id="rId116"/>
    <p:sldId id="461" r:id="rId117"/>
    <p:sldId id="462" r:id="rId118"/>
    <p:sldId id="466" r:id="rId119"/>
    <p:sldId id="490" r:id="rId120"/>
    <p:sldId id="469" r:id="rId121"/>
    <p:sldId id="468" r:id="rId122"/>
    <p:sldId id="486" r:id="rId123"/>
    <p:sldId id="374" r:id="rId124"/>
    <p:sldId id="375" r:id="rId125"/>
    <p:sldId id="376" r:id="rId126"/>
    <p:sldId id="378" r:id="rId127"/>
    <p:sldId id="379" r:id="rId128"/>
    <p:sldId id="380" r:id="rId129"/>
    <p:sldId id="381" r:id="rId130"/>
    <p:sldId id="383" r:id="rId131"/>
    <p:sldId id="384" r:id="rId132"/>
    <p:sldId id="386" r:id="rId133"/>
    <p:sldId id="387" r:id="rId134"/>
    <p:sldId id="385" r:id="rId135"/>
    <p:sldId id="487" r:id="rId136"/>
    <p:sldId id="389" r:id="rId137"/>
    <p:sldId id="390" r:id="rId138"/>
    <p:sldId id="392" r:id="rId139"/>
    <p:sldId id="391" r:id="rId140"/>
    <p:sldId id="394" r:id="rId141"/>
    <p:sldId id="396" r:id="rId142"/>
    <p:sldId id="393" r:id="rId143"/>
    <p:sldId id="397" r:id="rId144"/>
    <p:sldId id="395" r:id="rId145"/>
    <p:sldId id="493" r:id="rId146"/>
    <p:sldId id="494" r:id="rId147"/>
    <p:sldId id="398" r:id="rId148"/>
    <p:sldId id="400" r:id="rId149"/>
    <p:sldId id="401" r:id="rId150"/>
    <p:sldId id="497" r:id="rId151"/>
    <p:sldId id="403" r:id="rId152"/>
    <p:sldId id="404" r:id="rId153"/>
    <p:sldId id="402" r:id="rId154"/>
    <p:sldId id="496" r:id="rId155"/>
    <p:sldId id="405" r:id="rId156"/>
    <p:sldId id="406" r:id="rId157"/>
    <p:sldId id="407" r:id="rId158"/>
    <p:sldId id="408" r:id="rId159"/>
    <p:sldId id="409" r:id="rId160"/>
    <p:sldId id="411" r:id="rId161"/>
    <p:sldId id="412" r:id="rId162"/>
    <p:sldId id="413" r:id="rId163"/>
    <p:sldId id="414" r:id="rId164"/>
    <p:sldId id="410" r:id="rId165"/>
    <p:sldId id="415" r:id="rId166"/>
    <p:sldId id="416" r:id="rId167"/>
    <p:sldId id="446" r:id="rId168"/>
    <p:sldId id="447" r:id="rId169"/>
    <p:sldId id="417" r:id="rId170"/>
    <p:sldId id="419" r:id="rId171"/>
    <p:sldId id="420" r:id="rId172"/>
    <p:sldId id="421" r:id="rId173"/>
    <p:sldId id="418" r:id="rId174"/>
    <p:sldId id="422" r:id="rId175"/>
    <p:sldId id="423" r:id="rId176"/>
    <p:sldId id="424" r:id="rId177"/>
    <p:sldId id="425" r:id="rId178"/>
    <p:sldId id="427" r:id="rId179"/>
    <p:sldId id="428" r:id="rId180"/>
    <p:sldId id="429" r:id="rId181"/>
    <p:sldId id="426" r:id="rId182"/>
    <p:sldId id="430" r:id="rId183"/>
    <p:sldId id="431" r:id="rId184"/>
    <p:sldId id="432" r:id="rId185"/>
    <p:sldId id="433" r:id="rId186"/>
    <p:sldId id="434" r:id="rId187"/>
    <p:sldId id="435" r:id="rId188"/>
    <p:sldId id="436" r:id="rId189"/>
    <p:sldId id="444" r:id="rId190"/>
    <p:sldId id="445" r:id="rId191"/>
    <p:sldId id="440" r:id="rId192"/>
    <p:sldId id="439" r:id="rId193"/>
    <p:sldId id="441" r:id="rId194"/>
    <p:sldId id="442" r:id="rId195"/>
    <p:sldId id="443" r:id="rId196"/>
    <p:sldId id="492" r:id="rId197"/>
    <p:sldId id="500" r:id="rId198"/>
    <p:sldId id="502" r:id="rId199"/>
    <p:sldId id="498" r:id="rId200"/>
    <p:sldId id="503" r:id="rId201"/>
    <p:sldId id="504" r:id="rId202"/>
    <p:sldId id="505" r:id="rId203"/>
    <p:sldId id="506" r:id="rId204"/>
    <p:sldId id="507" r:id="rId205"/>
    <p:sldId id="508" r:id="rId206"/>
    <p:sldId id="510" r:id="rId207"/>
    <p:sldId id="509" r:id="rId208"/>
    <p:sldId id="511" r:id="rId209"/>
    <p:sldId id="512" r:id="rId210"/>
    <p:sldId id="513" r:id="rId211"/>
    <p:sldId id="514" r:id="rId212"/>
    <p:sldId id="515" r:id="rId213"/>
    <p:sldId id="516" r:id="rId214"/>
    <p:sldId id="517" r:id="rId215"/>
    <p:sldId id="518" r:id="rId216"/>
    <p:sldId id="519" r:id="rId217"/>
    <p:sldId id="520" r:id="rId218"/>
    <p:sldId id="521" r:id="rId219"/>
    <p:sldId id="522" r:id="rId220"/>
    <p:sldId id="524" r:id="rId221"/>
    <p:sldId id="525" r:id="rId222"/>
    <p:sldId id="526" r:id="rId223"/>
    <p:sldId id="527" r:id="rId224"/>
    <p:sldId id="531" r:id="rId225"/>
    <p:sldId id="532" r:id="rId226"/>
    <p:sldId id="543" r:id="rId227"/>
    <p:sldId id="544" r:id="rId228"/>
    <p:sldId id="545" r:id="rId229"/>
    <p:sldId id="533" r:id="rId230"/>
    <p:sldId id="536" r:id="rId231"/>
    <p:sldId id="537" r:id="rId232"/>
    <p:sldId id="541" r:id="rId233"/>
    <p:sldId id="538" r:id="rId234"/>
    <p:sldId id="539" r:id="rId235"/>
    <p:sldId id="542" r:id="rId236"/>
    <p:sldId id="546" r:id="rId237"/>
    <p:sldId id="547" r:id="rId238"/>
    <p:sldId id="534" r:id="rId239"/>
    <p:sldId id="548" r:id="rId240"/>
    <p:sldId id="549" r:id="rId241"/>
    <p:sldId id="550" r:id="rId242"/>
    <p:sldId id="528" r:id="rId243"/>
    <p:sldId id="552" r:id="rId244"/>
    <p:sldId id="557" r:id="rId245"/>
    <p:sldId id="553" r:id="rId246"/>
    <p:sldId id="555" r:id="rId247"/>
    <p:sldId id="554" r:id="rId248"/>
    <p:sldId id="558" r:id="rId249"/>
    <p:sldId id="559" r:id="rId250"/>
    <p:sldId id="560" r:id="rId251"/>
    <p:sldId id="561" r:id="rId252"/>
    <p:sldId id="530" r:id="rId253"/>
    <p:sldId id="556" r:id="rId254"/>
    <p:sldId id="529" r:id="rId255"/>
    <p:sldId id="562" r:id="rId256"/>
    <p:sldId id="564" r:id="rId257"/>
    <p:sldId id="565" r:id="rId258"/>
    <p:sldId id="566" r:id="rId259"/>
    <p:sldId id="569" r:id="rId260"/>
    <p:sldId id="572" r:id="rId261"/>
    <p:sldId id="567" r:id="rId262"/>
    <p:sldId id="568" r:id="rId263"/>
    <p:sldId id="570" r:id="rId264"/>
    <p:sldId id="571" r:id="rId265"/>
    <p:sldId id="573" r:id="rId266"/>
    <p:sldId id="574" r:id="rId267"/>
    <p:sldId id="585" r:id="rId268"/>
    <p:sldId id="576" r:id="rId269"/>
    <p:sldId id="577" r:id="rId270"/>
    <p:sldId id="579" r:id="rId271"/>
    <p:sldId id="578" r:id="rId272"/>
    <p:sldId id="580" r:id="rId273"/>
    <p:sldId id="582" r:id="rId274"/>
    <p:sldId id="583" r:id="rId275"/>
    <p:sldId id="581" r:id="rId276"/>
    <p:sldId id="584" r:id="rId277"/>
    <p:sldId id="586" r:id="rId278"/>
    <p:sldId id="587" r:id="rId279"/>
    <p:sldId id="588" r:id="rId280"/>
    <p:sldId id="589" r:id="rId281"/>
    <p:sldId id="590" r:id="rId282"/>
    <p:sldId id="591" r:id="rId283"/>
    <p:sldId id="592" r:id="rId284"/>
    <p:sldId id="593" r:id="rId285"/>
    <p:sldId id="594" r:id="rId286"/>
    <p:sldId id="595" r:id="rId287"/>
    <p:sldId id="596" r:id="rId288"/>
    <p:sldId id="597" r:id="rId289"/>
    <p:sldId id="598" r:id="rId290"/>
    <p:sldId id="599" r:id="rId291"/>
    <p:sldId id="600" r:id="rId292"/>
    <p:sldId id="601" r:id="rId293"/>
    <p:sldId id="602" r:id="rId294"/>
    <p:sldId id="603" r:id="rId295"/>
    <p:sldId id="604" r:id="rId296"/>
    <p:sldId id="606" r:id="rId297"/>
    <p:sldId id="607" r:id="rId298"/>
    <p:sldId id="608" r:id="rId299"/>
    <p:sldId id="610" r:id="rId300"/>
    <p:sldId id="612" r:id="rId301"/>
    <p:sldId id="611" r:id="rId302"/>
    <p:sldId id="613" r:id="rId303"/>
    <p:sldId id="615" r:id="rId304"/>
    <p:sldId id="616" r:id="rId305"/>
    <p:sldId id="617" r:id="rId306"/>
    <p:sldId id="618" r:id="rId307"/>
    <p:sldId id="619" r:id="rId308"/>
    <p:sldId id="620" r:id="rId309"/>
    <p:sldId id="621" r:id="rId310"/>
    <p:sldId id="622" r:id="rId311"/>
    <p:sldId id="623" r:id="rId312"/>
    <p:sldId id="624" r:id="rId313"/>
    <p:sldId id="625" r:id="rId314"/>
    <p:sldId id="626" r:id="rId315"/>
    <p:sldId id="627" r:id="rId316"/>
    <p:sldId id="628" r:id="rId317"/>
    <p:sldId id="629" r:id="rId318"/>
    <p:sldId id="630" r:id="rId319"/>
    <p:sldId id="634" r:id="rId320"/>
    <p:sldId id="632" r:id="rId321"/>
    <p:sldId id="635" r:id="rId322"/>
    <p:sldId id="636" r:id="rId323"/>
    <p:sldId id="637" r:id="rId324"/>
    <p:sldId id="638" r:id="rId325"/>
    <p:sldId id="639" r:id="rId326"/>
    <p:sldId id="640" r:id="rId327"/>
    <p:sldId id="641" r:id="rId328"/>
    <p:sldId id="644" r:id="rId329"/>
    <p:sldId id="642" r:id="rId330"/>
    <p:sldId id="643" r:id="rId331"/>
    <p:sldId id="645" r:id="rId332"/>
    <p:sldId id="646" r:id="rId333"/>
    <p:sldId id="647" r:id="rId334"/>
    <p:sldId id="648" r:id="rId335"/>
    <p:sldId id="649" r:id="rId336"/>
    <p:sldId id="651" r:id="rId337"/>
    <p:sldId id="650" r:id="rId338"/>
    <p:sldId id="652" r:id="rId339"/>
    <p:sldId id="653" r:id="rId340"/>
    <p:sldId id="654" r:id="rId341"/>
    <p:sldId id="655" r:id="rId342"/>
    <p:sldId id="656" r:id="rId343"/>
    <p:sldId id="657" r:id="rId344"/>
    <p:sldId id="658" r:id="rId345"/>
    <p:sldId id="661" r:id="rId346"/>
    <p:sldId id="663" r:id="rId347"/>
    <p:sldId id="662" r:id="rId348"/>
    <p:sldId id="659" r:id="rId349"/>
    <p:sldId id="660" r:id="rId350"/>
    <p:sldId id="664" r:id="rId351"/>
    <p:sldId id="665" r:id="rId352"/>
    <p:sldId id="666" r:id="rId353"/>
    <p:sldId id="667" r:id="rId354"/>
    <p:sldId id="668" r:id="rId355"/>
    <p:sldId id="669" r:id="rId356"/>
    <p:sldId id="672" r:id="rId357"/>
    <p:sldId id="673" r:id="rId358"/>
    <p:sldId id="674" r:id="rId359"/>
    <p:sldId id="675" r:id="rId360"/>
    <p:sldId id="670" r:id="rId361"/>
    <p:sldId id="671" r:id="rId362"/>
    <p:sldId id="676" r:id="rId363"/>
    <p:sldId id="677" r:id="rId364"/>
    <p:sldId id="678" r:id="rId365"/>
    <p:sldId id="679" r:id="rId366"/>
    <p:sldId id="680" r:id="rId367"/>
    <p:sldId id="681" r:id="rId368"/>
    <p:sldId id="689" r:id="rId369"/>
    <p:sldId id="685" r:id="rId370"/>
    <p:sldId id="684" r:id="rId371"/>
    <p:sldId id="690" r:id="rId372"/>
    <p:sldId id="682" r:id="rId373"/>
    <p:sldId id="683" r:id="rId374"/>
    <p:sldId id="687" r:id="rId375"/>
    <p:sldId id="688" r:id="rId376"/>
    <p:sldId id="691" r:id="rId377"/>
    <p:sldId id="692" r:id="rId378"/>
    <p:sldId id="693" r:id="rId379"/>
    <p:sldId id="694" r:id="rId380"/>
    <p:sldId id="695" r:id="rId381"/>
    <p:sldId id="696" r:id="rId382"/>
    <p:sldId id="697" r:id="rId383"/>
    <p:sldId id="698" r:id="rId384"/>
    <p:sldId id="700" r:id="rId385"/>
    <p:sldId id="699" r:id="rId386"/>
    <p:sldId id="701" r:id="rId387"/>
    <p:sldId id="702" r:id="rId388"/>
    <p:sldId id="703" r:id="rId389"/>
    <p:sldId id="704" r:id="rId390"/>
    <p:sldId id="705" r:id="rId391"/>
    <p:sldId id="706" r:id="rId392"/>
    <p:sldId id="707" r:id="rId393"/>
    <p:sldId id="712" r:id="rId394"/>
    <p:sldId id="709" r:id="rId395"/>
    <p:sldId id="710" r:id="rId396"/>
    <p:sldId id="711" r:id="rId397"/>
    <p:sldId id="716" r:id="rId398"/>
    <p:sldId id="717" r:id="rId399"/>
    <p:sldId id="718" r:id="rId400"/>
    <p:sldId id="719" r:id="rId401"/>
    <p:sldId id="720" r:id="rId402"/>
    <p:sldId id="721" r:id="rId403"/>
    <p:sldId id="722" r:id="rId404"/>
    <p:sldId id="723" r:id="rId405"/>
    <p:sldId id="726" r:id="rId406"/>
    <p:sldId id="727" r:id="rId407"/>
    <p:sldId id="714" r:id="rId408"/>
    <p:sldId id="715" r:id="rId409"/>
    <p:sldId id="728" r:id="rId410"/>
    <p:sldId id="732" r:id="rId411"/>
    <p:sldId id="724" r:id="rId412"/>
    <p:sldId id="725" r:id="rId413"/>
    <p:sldId id="708" r:id="rId414"/>
    <p:sldId id="713" r:id="rId415"/>
    <p:sldId id="733" r:id="rId416"/>
    <p:sldId id="734" r:id="rId417"/>
    <p:sldId id="735" r:id="rId418"/>
    <p:sldId id="736" r:id="rId419"/>
    <p:sldId id="737" r:id="rId420"/>
    <p:sldId id="738" r:id="rId421"/>
    <p:sldId id="739" r:id="rId422"/>
    <p:sldId id="740" r:id="rId423"/>
    <p:sldId id="741" r:id="rId424"/>
    <p:sldId id="742" r:id="rId425"/>
    <p:sldId id="744" r:id="rId426"/>
    <p:sldId id="745" r:id="rId427"/>
    <p:sldId id="746" r:id="rId428"/>
    <p:sldId id="747" r:id="rId429"/>
    <p:sldId id="748" r:id="rId430"/>
    <p:sldId id="749" r:id="rId431"/>
    <p:sldId id="750" r:id="rId432"/>
    <p:sldId id="751" r:id="rId433"/>
    <p:sldId id="752" r:id="rId434"/>
    <p:sldId id="753" r:id="rId435"/>
    <p:sldId id="754" r:id="rId436"/>
    <p:sldId id="755" r:id="rId437"/>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varScale="1">
        <p:scale>
          <a:sx n="196" d="100"/>
          <a:sy n="196" d="100"/>
        </p:scale>
        <p:origin x="-120" y="-472"/>
      </p:cViewPr>
      <p:guideLst>
        <p:guide orient="horz" pos="162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70" Type="http://schemas.openxmlformats.org/officeDocument/2006/relationships/slide" Target="slides/slide169.xml"/><Relationship Id="rId171" Type="http://schemas.openxmlformats.org/officeDocument/2006/relationships/slide" Target="slides/slide170.xml"/><Relationship Id="rId172" Type="http://schemas.openxmlformats.org/officeDocument/2006/relationships/slide" Target="slides/slide171.xml"/><Relationship Id="rId173" Type="http://schemas.openxmlformats.org/officeDocument/2006/relationships/slide" Target="slides/slide172.xml"/><Relationship Id="rId174" Type="http://schemas.openxmlformats.org/officeDocument/2006/relationships/slide" Target="slides/slide173.xml"/><Relationship Id="rId175" Type="http://schemas.openxmlformats.org/officeDocument/2006/relationships/slide" Target="slides/slide174.xml"/><Relationship Id="rId176" Type="http://schemas.openxmlformats.org/officeDocument/2006/relationships/slide" Target="slides/slide175.xml"/><Relationship Id="rId177" Type="http://schemas.openxmlformats.org/officeDocument/2006/relationships/slide" Target="slides/slide176.xml"/><Relationship Id="rId178" Type="http://schemas.openxmlformats.org/officeDocument/2006/relationships/slide" Target="slides/slide177.xml"/><Relationship Id="rId179" Type="http://schemas.openxmlformats.org/officeDocument/2006/relationships/slide" Target="slides/slide178.xml"/><Relationship Id="rId230" Type="http://schemas.openxmlformats.org/officeDocument/2006/relationships/slide" Target="slides/slide229.xml"/><Relationship Id="rId231" Type="http://schemas.openxmlformats.org/officeDocument/2006/relationships/slide" Target="slides/slide230.xml"/><Relationship Id="rId232" Type="http://schemas.openxmlformats.org/officeDocument/2006/relationships/slide" Target="slides/slide231.xml"/><Relationship Id="rId233" Type="http://schemas.openxmlformats.org/officeDocument/2006/relationships/slide" Target="slides/slide232.xml"/><Relationship Id="rId234" Type="http://schemas.openxmlformats.org/officeDocument/2006/relationships/slide" Target="slides/slide233.xml"/><Relationship Id="rId235" Type="http://schemas.openxmlformats.org/officeDocument/2006/relationships/slide" Target="slides/slide234.xml"/><Relationship Id="rId236" Type="http://schemas.openxmlformats.org/officeDocument/2006/relationships/slide" Target="slides/slide235.xml"/><Relationship Id="rId237" Type="http://schemas.openxmlformats.org/officeDocument/2006/relationships/slide" Target="slides/slide236.xml"/><Relationship Id="rId238" Type="http://schemas.openxmlformats.org/officeDocument/2006/relationships/slide" Target="slides/slide237.xml"/><Relationship Id="rId239" Type="http://schemas.openxmlformats.org/officeDocument/2006/relationships/slide" Target="slides/slide23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180" Type="http://schemas.openxmlformats.org/officeDocument/2006/relationships/slide" Target="slides/slide179.xml"/><Relationship Id="rId181" Type="http://schemas.openxmlformats.org/officeDocument/2006/relationships/slide" Target="slides/slide180.xml"/><Relationship Id="rId182" Type="http://schemas.openxmlformats.org/officeDocument/2006/relationships/slide" Target="slides/slide181.xml"/><Relationship Id="rId183" Type="http://schemas.openxmlformats.org/officeDocument/2006/relationships/slide" Target="slides/slide182.xml"/><Relationship Id="rId184" Type="http://schemas.openxmlformats.org/officeDocument/2006/relationships/slide" Target="slides/slide183.xml"/><Relationship Id="rId185" Type="http://schemas.openxmlformats.org/officeDocument/2006/relationships/slide" Target="slides/slide184.xml"/><Relationship Id="rId186" Type="http://schemas.openxmlformats.org/officeDocument/2006/relationships/slide" Target="slides/slide185.xml"/><Relationship Id="rId187" Type="http://schemas.openxmlformats.org/officeDocument/2006/relationships/slide" Target="slides/slide186.xml"/><Relationship Id="rId188" Type="http://schemas.openxmlformats.org/officeDocument/2006/relationships/slide" Target="slides/slide187.xml"/><Relationship Id="rId189" Type="http://schemas.openxmlformats.org/officeDocument/2006/relationships/slide" Target="slides/slide188.xml"/><Relationship Id="rId240" Type="http://schemas.openxmlformats.org/officeDocument/2006/relationships/slide" Target="slides/slide239.xml"/><Relationship Id="rId241" Type="http://schemas.openxmlformats.org/officeDocument/2006/relationships/slide" Target="slides/slide240.xml"/><Relationship Id="rId242" Type="http://schemas.openxmlformats.org/officeDocument/2006/relationships/slide" Target="slides/slide241.xml"/><Relationship Id="rId243" Type="http://schemas.openxmlformats.org/officeDocument/2006/relationships/slide" Target="slides/slide242.xml"/><Relationship Id="rId244" Type="http://schemas.openxmlformats.org/officeDocument/2006/relationships/slide" Target="slides/slide243.xml"/><Relationship Id="rId245" Type="http://schemas.openxmlformats.org/officeDocument/2006/relationships/slide" Target="slides/slide244.xml"/><Relationship Id="rId246" Type="http://schemas.openxmlformats.org/officeDocument/2006/relationships/slide" Target="slides/slide245.xml"/><Relationship Id="rId247" Type="http://schemas.openxmlformats.org/officeDocument/2006/relationships/slide" Target="slides/slide246.xml"/><Relationship Id="rId248" Type="http://schemas.openxmlformats.org/officeDocument/2006/relationships/slide" Target="slides/slide247.xml"/><Relationship Id="rId249" Type="http://schemas.openxmlformats.org/officeDocument/2006/relationships/slide" Target="slides/slide248.xml"/><Relationship Id="rId300" Type="http://schemas.openxmlformats.org/officeDocument/2006/relationships/slide" Target="slides/slide299.xml"/><Relationship Id="rId301" Type="http://schemas.openxmlformats.org/officeDocument/2006/relationships/slide" Target="slides/slide300.xml"/><Relationship Id="rId302" Type="http://schemas.openxmlformats.org/officeDocument/2006/relationships/slide" Target="slides/slide301.xml"/><Relationship Id="rId303" Type="http://schemas.openxmlformats.org/officeDocument/2006/relationships/slide" Target="slides/slide302.xml"/><Relationship Id="rId304" Type="http://schemas.openxmlformats.org/officeDocument/2006/relationships/slide" Target="slides/slide303.xml"/><Relationship Id="rId305" Type="http://schemas.openxmlformats.org/officeDocument/2006/relationships/slide" Target="slides/slide304.xml"/><Relationship Id="rId306" Type="http://schemas.openxmlformats.org/officeDocument/2006/relationships/slide" Target="slides/slide305.xml"/><Relationship Id="rId307" Type="http://schemas.openxmlformats.org/officeDocument/2006/relationships/slide" Target="slides/slide306.xml"/><Relationship Id="rId308" Type="http://schemas.openxmlformats.org/officeDocument/2006/relationships/slide" Target="slides/slide307.xml"/><Relationship Id="rId309" Type="http://schemas.openxmlformats.org/officeDocument/2006/relationships/slide" Target="slides/slide30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90" Type="http://schemas.openxmlformats.org/officeDocument/2006/relationships/slide" Target="slides/slide189.xml"/><Relationship Id="rId191" Type="http://schemas.openxmlformats.org/officeDocument/2006/relationships/slide" Target="slides/slide190.xml"/><Relationship Id="rId192" Type="http://schemas.openxmlformats.org/officeDocument/2006/relationships/slide" Target="slides/slide191.xml"/><Relationship Id="rId193" Type="http://schemas.openxmlformats.org/officeDocument/2006/relationships/slide" Target="slides/slide192.xml"/><Relationship Id="rId194" Type="http://schemas.openxmlformats.org/officeDocument/2006/relationships/slide" Target="slides/slide193.xml"/><Relationship Id="rId195" Type="http://schemas.openxmlformats.org/officeDocument/2006/relationships/slide" Target="slides/slide194.xml"/><Relationship Id="rId196" Type="http://schemas.openxmlformats.org/officeDocument/2006/relationships/slide" Target="slides/slide195.xml"/><Relationship Id="rId197" Type="http://schemas.openxmlformats.org/officeDocument/2006/relationships/slide" Target="slides/slide196.xml"/><Relationship Id="rId198" Type="http://schemas.openxmlformats.org/officeDocument/2006/relationships/slide" Target="slides/slide197.xml"/><Relationship Id="rId199" Type="http://schemas.openxmlformats.org/officeDocument/2006/relationships/slide" Target="slides/slide198.xml"/><Relationship Id="rId250" Type="http://schemas.openxmlformats.org/officeDocument/2006/relationships/slide" Target="slides/slide249.xml"/><Relationship Id="rId251" Type="http://schemas.openxmlformats.org/officeDocument/2006/relationships/slide" Target="slides/slide250.xml"/><Relationship Id="rId252" Type="http://schemas.openxmlformats.org/officeDocument/2006/relationships/slide" Target="slides/slide251.xml"/><Relationship Id="rId253" Type="http://schemas.openxmlformats.org/officeDocument/2006/relationships/slide" Target="slides/slide252.xml"/><Relationship Id="rId254" Type="http://schemas.openxmlformats.org/officeDocument/2006/relationships/slide" Target="slides/slide253.xml"/><Relationship Id="rId255" Type="http://schemas.openxmlformats.org/officeDocument/2006/relationships/slide" Target="slides/slide254.xml"/><Relationship Id="rId256" Type="http://schemas.openxmlformats.org/officeDocument/2006/relationships/slide" Target="slides/slide255.xml"/><Relationship Id="rId257" Type="http://schemas.openxmlformats.org/officeDocument/2006/relationships/slide" Target="slides/slide256.xml"/><Relationship Id="rId258" Type="http://schemas.openxmlformats.org/officeDocument/2006/relationships/slide" Target="slides/slide257.xml"/><Relationship Id="rId259" Type="http://schemas.openxmlformats.org/officeDocument/2006/relationships/slide" Target="slides/slide258.xml"/><Relationship Id="rId310" Type="http://schemas.openxmlformats.org/officeDocument/2006/relationships/slide" Target="slides/slide309.xml"/><Relationship Id="rId311" Type="http://schemas.openxmlformats.org/officeDocument/2006/relationships/slide" Target="slides/slide310.xml"/><Relationship Id="rId312" Type="http://schemas.openxmlformats.org/officeDocument/2006/relationships/slide" Target="slides/slide311.xml"/><Relationship Id="rId313" Type="http://schemas.openxmlformats.org/officeDocument/2006/relationships/slide" Target="slides/slide312.xml"/><Relationship Id="rId314" Type="http://schemas.openxmlformats.org/officeDocument/2006/relationships/slide" Target="slides/slide313.xml"/><Relationship Id="rId315" Type="http://schemas.openxmlformats.org/officeDocument/2006/relationships/slide" Target="slides/slide314.xml"/><Relationship Id="rId316" Type="http://schemas.openxmlformats.org/officeDocument/2006/relationships/slide" Target="slides/slide315.xml"/><Relationship Id="rId317" Type="http://schemas.openxmlformats.org/officeDocument/2006/relationships/slide" Target="slides/slide316.xml"/><Relationship Id="rId318" Type="http://schemas.openxmlformats.org/officeDocument/2006/relationships/slide" Target="slides/slide317.xml"/><Relationship Id="rId319" Type="http://schemas.openxmlformats.org/officeDocument/2006/relationships/slide" Target="slides/slide3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260" Type="http://schemas.openxmlformats.org/officeDocument/2006/relationships/slide" Target="slides/slide259.xml"/><Relationship Id="rId261" Type="http://schemas.openxmlformats.org/officeDocument/2006/relationships/slide" Target="slides/slide260.xml"/><Relationship Id="rId262" Type="http://schemas.openxmlformats.org/officeDocument/2006/relationships/slide" Target="slides/slide261.xml"/><Relationship Id="rId263" Type="http://schemas.openxmlformats.org/officeDocument/2006/relationships/slide" Target="slides/slide262.xml"/><Relationship Id="rId264" Type="http://schemas.openxmlformats.org/officeDocument/2006/relationships/slide" Target="slides/slide263.xml"/><Relationship Id="rId265" Type="http://schemas.openxmlformats.org/officeDocument/2006/relationships/slide" Target="slides/slide264.xml"/><Relationship Id="rId266" Type="http://schemas.openxmlformats.org/officeDocument/2006/relationships/slide" Target="slides/slide265.xml"/><Relationship Id="rId267" Type="http://schemas.openxmlformats.org/officeDocument/2006/relationships/slide" Target="slides/slide266.xml"/><Relationship Id="rId268" Type="http://schemas.openxmlformats.org/officeDocument/2006/relationships/slide" Target="slides/slide267.xml"/><Relationship Id="rId269" Type="http://schemas.openxmlformats.org/officeDocument/2006/relationships/slide" Target="slides/slide268.xml"/><Relationship Id="rId320" Type="http://schemas.openxmlformats.org/officeDocument/2006/relationships/slide" Target="slides/slide319.xml"/><Relationship Id="rId321" Type="http://schemas.openxmlformats.org/officeDocument/2006/relationships/slide" Target="slides/slide320.xml"/><Relationship Id="rId322" Type="http://schemas.openxmlformats.org/officeDocument/2006/relationships/slide" Target="slides/slide321.xml"/><Relationship Id="rId323" Type="http://schemas.openxmlformats.org/officeDocument/2006/relationships/slide" Target="slides/slide322.xml"/><Relationship Id="rId324" Type="http://schemas.openxmlformats.org/officeDocument/2006/relationships/slide" Target="slides/slide323.xml"/><Relationship Id="rId325" Type="http://schemas.openxmlformats.org/officeDocument/2006/relationships/slide" Target="slides/slide324.xml"/><Relationship Id="rId326" Type="http://schemas.openxmlformats.org/officeDocument/2006/relationships/slide" Target="slides/slide325.xml"/><Relationship Id="rId327" Type="http://schemas.openxmlformats.org/officeDocument/2006/relationships/slide" Target="slides/slide326.xml"/><Relationship Id="rId328" Type="http://schemas.openxmlformats.org/officeDocument/2006/relationships/slide" Target="slides/slide327.xml"/><Relationship Id="rId329" Type="http://schemas.openxmlformats.org/officeDocument/2006/relationships/slide" Target="slides/slide328.xml"/><Relationship Id="rId100" Type="http://schemas.openxmlformats.org/officeDocument/2006/relationships/slide" Target="slides/slide99.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270" Type="http://schemas.openxmlformats.org/officeDocument/2006/relationships/slide" Target="slides/slide269.xml"/><Relationship Id="rId271" Type="http://schemas.openxmlformats.org/officeDocument/2006/relationships/slide" Target="slides/slide270.xml"/><Relationship Id="rId272" Type="http://schemas.openxmlformats.org/officeDocument/2006/relationships/slide" Target="slides/slide271.xml"/><Relationship Id="rId273" Type="http://schemas.openxmlformats.org/officeDocument/2006/relationships/slide" Target="slides/slide272.xml"/><Relationship Id="rId274" Type="http://schemas.openxmlformats.org/officeDocument/2006/relationships/slide" Target="slides/slide273.xml"/><Relationship Id="rId275" Type="http://schemas.openxmlformats.org/officeDocument/2006/relationships/slide" Target="slides/slide274.xml"/><Relationship Id="rId276" Type="http://schemas.openxmlformats.org/officeDocument/2006/relationships/slide" Target="slides/slide275.xml"/><Relationship Id="rId277" Type="http://schemas.openxmlformats.org/officeDocument/2006/relationships/slide" Target="slides/slide276.xml"/><Relationship Id="rId278" Type="http://schemas.openxmlformats.org/officeDocument/2006/relationships/slide" Target="slides/slide277.xml"/><Relationship Id="rId279" Type="http://schemas.openxmlformats.org/officeDocument/2006/relationships/slide" Target="slides/slide278.xml"/><Relationship Id="rId330" Type="http://schemas.openxmlformats.org/officeDocument/2006/relationships/slide" Target="slides/slide329.xml"/><Relationship Id="rId331" Type="http://schemas.openxmlformats.org/officeDocument/2006/relationships/slide" Target="slides/slide330.xml"/><Relationship Id="rId332" Type="http://schemas.openxmlformats.org/officeDocument/2006/relationships/slide" Target="slides/slide331.xml"/><Relationship Id="rId333" Type="http://schemas.openxmlformats.org/officeDocument/2006/relationships/slide" Target="slides/slide332.xml"/><Relationship Id="rId334" Type="http://schemas.openxmlformats.org/officeDocument/2006/relationships/slide" Target="slides/slide333.xml"/><Relationship Id="rId335" Type="http://schemas.openxmlformats.org/officeDocument/2006/relationships/slide" Target="slides/slide334.xml"/><Relationship Id="rId336" Type="http://schemas.openxmlformats.org/officeDocument/2006/relationships/slide" Target="slides/slide335.xml"/><Relationship Id="rId337" Type="http://schemas.openxmlformats.org/officeDocument/2006/relationships/slide" Target="slides/slide336.xml"/><Relationship Id="rId338" Type="http://schemas.openxmlformats.org/officeDocument/2006/relationships/slide" Target="slides/slide337.xml"/><Relationship Id="rId339" Type="http://schemas.openxmlformats.org/officeDocument/2006/relationships/slide" Target="slides/slide33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280" Type="http://schemas.openxmlformats.org/officeDocument/2006/relationships/slide" Target="slides/slide279.xml"/><Relationship Id="rId281" Type="http://schemas.openxmlformats.org/officeDocument/2006/relationships/slide" Target="slides/slide280.xml"/><Relationship Id="rId282" Type="http://schemas.openxmlformats.org/officeDocument/2006/relationships/slide" Target="slides/slide281.xml"/><Relationship Id="rId283" Type="http://schemas.openxmlformats.org/officeDocument/2006/relationships/slide" Target="slides/slide282.xml"/><Relationship Id="rId284" Type="http://schemas.openxmlformats.org/officeDocument/2006/relationships/slide" Target="slides/slide283.xml"/><Relationship Id="rId285" Type="http://schemas.openxmlformats.org/officeDocument/2006/relationships/slide" Target="slides/slide284.xml"/><Relationship Id="rId286" Type="http://schemas.openxmlformats.org/officeDocument/2006/relationships/slide" Target="slides/slide285.xml"/><Relationship Id="rId287" Type="http://schemas.openxmlformats.org/officeDocument/2006/relationships/slide" Target="slides/slide286.xml"/><Relationship Id="rId288" Type="http://schemas.openxmlformats.org/officeDocument/2006/relationships/slide" Target="slides/slide287.xml"/><Relationship Id="rId289" Type="http://schemas.openxmlformats.org/officeDocument/2006/relationships/slide" Target="slides/slide288.xml"/><Relationship Id="rId340" Type="http://schemas.openxmlformats.org/officeDocument/2006/relationships/slide" Target="slides/slide339.xml"/><Relationship Id="rId341" Type="http://schemas.openxmlformats.org/officeDocument/2006/relationships/slide" Target="slides/slide340.xml"/><Relationship Id="rId342" Type="http://schemas.openxmlformats.org/officeDocument/2006/relationships/slide" Target="slides/slide341.xml"/><Relationship Id="rId343" Type="http://schemas.openxmlformats.org/officeDocument/2006/relationships/slide" Target="slides/slide342.xml"/><Relationship Id="rId344" Type="http://schemas.openxmlformats.org/officeDocument/2006/relationships/slide" Target="slides/slide343.xml"/><Relationship Id="rId345" Type="http://schemas.openxmlformats.org/officeDocument/2006/relationships/slide" Target="slides/slide344.xml"/><Relationship Id="rId346" Type="http://schemas.openxmlformats.org/officeDocument/2006/relationships/slide" Target="slides/slide345.xml"/><Relationship Id="rId347" Type="http://schemas.openxmlformats.org/officeDocument/2006/relationships/slide" Target="slides/slide346.xml"/><Relationship Id="rId348" Type="http://schemas.openxmlformats.org/officeDocument/2006/relationships/slide" Target="slides/slide347.xml"/><Relationship Id="rId349" Type="http://schemas.openxmlformats.org/officeDocument/2006/relationships/slide" Target="slides/slide348.xml"/><Relationship Id="rId400" Type="http://schemas.openxmlformats.org/officeDocument/2006/relationships/slide" Target="slides/slide399.xml"/><Relationship Id="rId401" Type="http://schemas.openxmlformats.org/officeDocument/2006/relationships/slide" Target="slides/slide400.xml"/><Relationship Id="rId402" Type="http://schemas.openxmlformats.org/officeDocument/2006/relationships/slide" Target="slides/slide401.xml"/><Relationship Id="rId403" Type="http://schemas.openxmlformats.org/officeDocument/2006/relationships/slide" Target="slides/slide402.xml"/><Relationship Id="rId404" Type="http://schemas.openxmlformats.org/officeDocument/2006/relationships/slide" Target="slides/slide403.xml"/><Relationship Id="rId405" Type="http://schemas.openxmlformats.org/officeDocument/2006/relationships/slide" Target="slides/slide404.xml"/><Relationship Id="rId406" Type="http://schemas.openxmlformats.org/officeDocument/2006/relationships/slide" Target="slides/slide405.xml"/><Relationship Id="rId407" Type="http://schemas.openxmlformats.org/officeDocument/2006/relationships/slide" Target="slides/slide406.xml"/><Relationship Id="rId408" Type="http://schemas.openxmlformats.org/officeDocument/2006/relationships/slide" Target="slides/slide407.xml"/><Relationship Id="rId409" Type="http://schemas.openxmlformats.org/officeDocument/2006/relationships/slide" Target="slides/slide408.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slide" Target="slides/slide124.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 Id="rId126" Type="http://schemas.openxmlformats.org/officeDocument/2006/relationships/slide" Target="slides/slide125.xml"/><Relationship Id="rId127" Type="http://schemas.openxmlformats.org/officeDocument/2006/relationships/slide" Target="slides/slide126.xml"/><Relationship Id="rId128" Type="http://schemas.openxmlformats.org/officeDocument/2006/relationships/slide" Target="slides/slide127.xml"/><Relationship Id="rId129" Type="http://schemas.openxmlformats.org/officeDocument/2006/relationships/slide" Target="slides/slide128.xml"/><Relationship Id="rId290" Type="http://schemas.openxmlformats.org/officeDocument/2006/relationships/slide" Target="slides/slide289.xml"/><Relationship Id="rId291" Type="http://schemas.openxmlformats.org/officeDocument/2006/relationships/slide" Target="slides/slide290.xml"/><Relationship Id="rId292" Type="http://schemas.openxmlformats.org/officeDocument/2006/relationships/slide" Target="slides/slide291.xml"/><Relationship Id="rId293" Type="http://schemas.openxmlformats.org/officeDocument/2006/relationships/slide" Target="slides/slide292.xml"/><Relationship Id="rId294" Type="http://schemas.openxmlformats.org/officeDocument/2006/relationships/slide" Target="slides/slide293.xml"/><Relationship Id="rId295" Type="http://schemas.openxmlformats.org/officeDocument/2006/relationships/slide" Target="slides/slide294.xml"/><Relationship Id="rId296" Type="http://schemas.openxmlformats.org/officeDocument/2006/relationships/slide" Target="slides/slide295.xml"/><Relationship Id="rId297" Type="http://schemas.openxmlformats.org/officeDocument/2006/relationships/slide" Target="slides/slide296.xml"/><Relationship Id="rId298" Type="http://schemas.openxmlformats.org/officeDocument/2006/relationships/slide" Target="slides/slide297.xml"/><Relationship Id="rId299" Type="http://schemas.openxmlformats.org/officeDocument/2006/relationships/slide" Target="slides/slide298.xml"/><Relationship Id="rId350" Type="http://schemas.openxmlformats.org/officeDocument/2006/relationships/slide" Target="slides/slide349.xml"/><Relationship Id="rId351" Type="http://schemas.openxmlformats.org/officeDocument/2006/relationships/slide" Target="slides/slide350.xml"/><Relationship Id="rId352" Type="http://schemas.openxmlformats.org/officeDocument/2006/relationships/slide" Target="slides/slide351.xml"/><Relationship Id="rId353" Type="http://schemas.openxmlformats.org/officeDocument/2006/relationships/slide" Target="slides/slide352.xml"/><Relationship Id="rId354" Type="http://schemas.openxmlformats.org/officeDocument/2006/relationships/slide" Target="slides/slide353.xml"/><Relationship Id="rId355" Type="http://schemas.openxmlformats.org/officeDocument/2006/relationships/slide" Target="slides/slide354.xml"/><Relationship Id="rId356" Type="http://schemas.openxmlformats.org/officeDocument/2006/relationships/slide" Target="slides/slide355.xml"/><Relationship Id="rId357" Type="http://schemas.openxmlformats.org/officeDocument/2006/relationships/slide" Target="slides/slide356.xml"/><Relationship Id="rId358" Type="http://schemas.openxmlformats.org/officeDocument/2006/relationships/slide" Target="slides/slide357.xml"/><Relationship Id="rId359" Type="http://schemas.openxmlformats.org/officeDocument/2006/relationships/slide" Target="slides/slide358.xml"/><Relationship Id="rId410" Type="http://schemas.openxmlformats.org/officeDocument/2006/relationships/slide" Target="slides/slide409.xml"/><Relationship Id="rId411" Type="http://schemas.openxmlformats.org/officeDocument/2006/relationships/slide" Target="slides/slide410.xml"/><Relationship Id="rId412" Type="http://schemas.openxmlformats.org/officeDocument/2006/relationships/slide" Target="slides/slide411.xml"/><Relationship Id="rId413" Type="http://schemas.openxmlformats.org/officeDocument/2006/relationships/slide" Target="slides/slide412.xml"/><Relationship Id="rId414" Type="http://schemas.openxmlformats.org/officeDocument/2006/relationships/slide" Target="slides/slide413.xml"/><Relationship Id="rId415" Type="http://schemas.openxmlformats.org/officeDocument/2006/relationships/slide" Target="slides/slide414.xml"/><Relationship Id="rId416" Type="http://schemas.openxmlformats.org/officeDocument/2006/relationships/slide" Target="slides/slide415.xml"/><Relationship Id="rId417" Type="http://schemas.openxmlformats.org/officeDocument/2006/relationships/slide" Target="slides/slide416.xml"/><Relationship Id="rId418" Type="http://schemas.openxmlformats.org/officeDocument/2006/relationships/slide" Target="slides/slide417.xml"/><Relationship Id="rId419" Type="http://schemas.openxmlformats.org/officeDocument/2006/relationships/slide" Target="slides/slide418.xml"/><Relationship Id="rId130" Type="http://schemas.openxmlformats.org/officeDocument/2006/relationships/slide" Target="slides/slide129.xml"/><Relationship Id="rId131" Type="http://schemas.openxmlformats.org/officeDocument/2006/relationships/slide" Target="slides/slide130.xml"/><Relationship Id="rId132" Type="http://schemas.openxmlformats.org/officeDocument/2006/relationships/slide" Target="slides/slide131.xml"/><Relationship Id="rId133" Type="http://schemas.openxmlformats.org/officeDocument/2006/relationships/slide" Target="slides/slide132.xml"/><Relationship Id="rId134" Type="http://schemas.openxmlformats.org/officeDocument/2006/relationships/slide" Target="slides/slide133.xml"/><Relationship Id="rId135" Type="http://schemas.openxmlformats.org/officeDocument/2006/relationships/slide" Target="slides/slide134.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136" Type="http://schemas.openxmlformats.org/officeDocument/2006/relationships/slide" Target="slides/slide135.xml"/><Relationship Id="rId137" Type="http://schemas.openxmlformats.org/officeDocument/2006/relationships/slide" Target="slides/slide136.xml"/><Relationship Id="rId138" Type="http://schemas.openxmlformats.org/officeDocument/2006/relationships/slide" Target="slides/slide137.xml"/><Relationship Id="rId139" Type="http://schemas.openxmlformats.org/officeDocument/2006/relationships/slide" Target="slides/slide138.xml"/><Relationship Id="rId360" Type="http://schemas.openxmlformats.org/officeDocument/2006/relationships/slide" Target="slides/slide359.xml"/><Relationship Id="rId361" Type="http://schemas.openxmlformats.org/officeDocument/2006/relationships/slide" Target="slides/slide360.xml"/><Relationship Id="rId362" Type="http://schemas.openxmlformats.org/officeDocument/2006/relationships/slide" Target="slides/slide361.xml"/><Relationship Id="rId363" Type="http://schemas.openxmlformats.org/officeDocument/2006/relationships/slide" Target="slides/slide362.xml"/><Relationship Id="rId364" Type="http://schemas.openxmlformats.org/officeDocument/2006/relationships/slide" Target="slides/slide363.xml"/><Relationship Id="rId365" Type="http://schemas.openxmlformats.org/officeDocument/2006/relationships/slide" Target="slides/slide364.xml"/><Relationship Id="rId366" Type="http://schemas.openxmlformats.org/officeDocument/2006/relationships/slide" Target="slides/slide365.xml"/><Relationship Id="rId367" Type="http://schemas.openxmlformats.org/officeDocument/2006/relationships/slide" Target="slides/slide366.xml"/><Relationship Id="rId368" Type="http://schemas.openxmlformats.org/officeDocument/2006/relationships/slide" Target="slides/slide367.xml"/><Relationship Id="rId369" Type="http://schemas.openxmlformats.org/officeDocument/2006/relationships/slide" Target="slides/slide368.xml"/><Relationship Id="rId420" Type="http://schemas.openxmlformats.org/officeDocument/2006/relationships/slide" Target="slides/slide419.xml"/><Relationship Id="rId421" Type="http://schemas.openxmlformats.org/officeDocument/2006/relationships/slide" Target="slides/slide420.xml"/><Relationship Id="rId422" Type="http://schemas.openxmlformats.org/officeDocument/2006/relationships/slide" Target="slides/slide421.xml"/><Relationship Id="rId423" Type="http://schemas.openxmlformats.org/officeDocument/2006/relationships/slide" Target="slides/slide422.xml"/><Relationship Id="rId424" Type="http://schemas.openxmlformats.org/officeDocument/2006/relationships/slide" Target="slides/slide423.xml"/><Relationship Id="rId425" Type="http://schemas.openxmlformats.org/officeDocument/2006/relationships/slide" Target="slides/slide424.xml"/><Relationship Id="rId426" Type="http://schemas.openxmlformats.org/officeDocument/2006/relationships/slide" Target="slides/slide425.xml"/><Relationship Id="rId427" Type="http://schemas.openxmlformats.org/officeDocument/2006/relationships/slide" Target="slides/slide426.xml"/><Relationship Id="rId428" Type="http://schemas.openxmlformats.org/officeDocument/2006/relationships/slide" Target="slides/slide427.xml"/><Relationship Id="rId429" Type="http://schemas.openxmlformats.org/officeDocument/2006/relationships/slide" Target="slides/slide428.xml"/><Relationship Id="rId140" Type="http://schemas.openxmlformats.org/officeDocument/2006/relationships/slide" Target="slides/slide139.xml"/><Relationship Id="rId141" Type="http://schemas.openxmlformats.org/officeDocument/2006/relationships/slide" Target="slides/slide140.xml"/><Relationship Id="rId142" Type="http://schemas.openxmlformats.org/officeDocument/2006/relationships/slide" Target="slides/slide141.xml"/><Relationship Id="rId143" Type="http://schemas.openxmlformats.org/officeDocument/2006/relationships/slide" Target="slides/slide142.xml"/><Relationship Id="rId144" Type="http://schemas.openxmlformats.org/officeDocument/2006/relationships/slide" Target="slides/slide143.xml"/><Relationship Id="rId145" Type="http://schemas.openxmlformats.org/officeDocument/2006/relationships/slide" Target="slides/slide144.xml"/><Relationship Id="rId146" Type="http://schemas.openxmlformats.org/officeDocument/2006/relationships/slide" Target="slides/slide145.xml"/><Relationship Id="rId147" Type="http://schemas.openxmlformats.org/officeDocument/2006/relationships/slide" Target="slides/slide146.xml"/><Relationship Id="rId148" Type="http://schemas.openxmlformats.org/officeDocument/2006/relationships/slide" Target="slides/slide147.xml"/><Relationship Id="rId149" Type="http://schemas.openxmlformats.org/officeDocument/2006/relationships/slide" Target="slides/slide148.xml"/><Relationship Id="rId200" Type="http://schemas.openxmlformats.org/officeDocument/2006/relationships/slide" Target="slides/slide199.xml"/><Relationship Id="rId201" Type="http://schemas.openxmlformats.org/officeDocument/2006/relationships/slide" Target="slides/slide200.xml"/><Relationship Id="rId202" Type="http://schemas.openxmlformats.org/officeDocument/2006/relationships/slide" Target="slides/slide201.xml"/><Relationship Id="rId203" Type="http://schemas.openxmlformats.org/officeDocument/2006/relationships/slide" Target="slides/slide202.xml"/><Relationship Id="rId204" Type="http://schemas.openxmlformats.org/officeDocument/2006/relationships/slide" Target="slides/slide203.xml"/><Relationship Id="rId205" Type="http://schemas.openxmlformats.org/officeDocument/2006/relationships/slide" Target="slides/slide204.xml"/><Relationship Id="rId206" Type="http://schemas.openxmlformats.org/officeDocument/2006/relationships/slide" Target="slides/slide205.xml"/><Relationship Id="rId207" Type="http://schemas.openxmlformats.org/officeDocument/2006/relationships/slide" Target="slides/slide206.xml"/><Relationship Id="rId208" Type="http://schemas.openxmlformats.org/officeDocument/2006/relationships/slide" Target="slides/slide207.xml"/><Relationship Id="rId209" Type="http://schemas.openxmlformats.org/officeDocument/2006/relationships/slide" Target="slides/slide208.xml"/><Relationship Id="rId370" Type="http://schemas.openxmlformats.org/officeDocument/2006/relationships/slide" Target="slides/slide369.xml"/><Relationship Id="rId371" Type="http://schemas.openxmlformats.org/officeDocument/2006/relationships/slide" Target="slides/slide370.xml"/><Relationship Id="rId372" Type="http://schemas.openxmlformats.org/officeDocument/2006/relationships/slide" Target="slides/slide371.xml"/><Relationship Id="rId373" Type="http://schemas.openxmlformats.org/officeDocument/2006/relationships/slide" Target="slides/slide372.xml"/><Relationship Id="rId374" Type="http://schemas.openxmlformats.org/officeDocument/2006/relationships/slide" Target="slides/slide373.xml"/><Relationship Id="rId375" Type="http://schemas.openxmlformats.org/officeDocument/2006/relationships/slide" Target="slides/slide374.xml"/><Relationship Id="rId376" Type="http://schemas.openxmlformats.org/officeDocument/2006/relationships/slide" Target="slides/slide375.xml"/><Relationship Id="rId377" Type="http://schemas.openxmlformats.org/officeDocument/2006/relationships/slide" Target="slides/slide376.xml"/><Relationship Id="rId378" Type="http://schemas.openxmlformats.org/officeDocument/2006/relationships/slide" Target="slides/slide377.xml"/><Relationship Id="rId379" Type="http://schemas.openxmlformats.org/officeDocument/2006/relationships/slide" Target="slides/slide378.xml"/><Relationship Id="rId430" Type="http://schemas.openxmlformats.org/officeDocument/2006/relationships/slide" Target="slides/slide429.xml"/><Relationship Id="rId431" Type="http://schemas.openxmlformats.org/officeDocument/2006/relationships/slide" Target="slides/slide430.xml"/><Relationship Id="rId432" Type="http://schemas.openxmlformats.org/officeDocument/2006/relationships/slide" Target="slides/slide431.xml"/><Relationship Id="rId433" Type="http://schemas.openxmlformats.org/officeDocument/2006/relationships/slide" Target="slides/slide432.xml"/><Relationship Id="rId434" Type="http://schemas.openxmlformats.org/officeDocument/2006/relationships/slide" Target="slides/slide433.xml"/><Relationship Id="rId435" Type="http://schemas.openxmlformats.org/officeDocument/2006/relationships/slide" Target="slides/slide434.xml"/><Relationship Id="rId436" Type="http://schemas.openxmlformats.org/officeDocument/2006/relationships/slide" Target="slides/slide435.xml"/><Relationship Id="rId437" Type="http://schemas.openxmlformats.org/officeDocument/2006/relationships/slide" Target="slides/slide436.xml"/><Relationship Id="rId438" Type="http://schemas.openxmlformats.org/officeDocument/2006/relationships/notesMaster" Target="notesMasters/notesMaster1.xml"/><Relationship Id="rId439" Type="http://schemas.openxmlformats.org/officeDocument/2006/relationships/printerSettings" Target="printerSettings/printerSettings1.bin"/><Relationship Id="rId150" Type="http://schemas.openxmlformats.org/officeDocument/2006/relationships/slide" Target="slides/slide149.xml"/><Relationship Id="rId151" Type="http://schemas.openxmlformats.org/officeDocument/2006/relationships/slide" Target="slides/slide150.xml"/><Relationship Id="rId152" Type="http://schemas.openxmlformats.org/officeDocument/2006/relationships/slide" Target="slides/slide151.xml"/><Relationship Id="rId153" Type="http://schemas.openxmlformats.org/officeDocument/2006/relationships/slide" Target="slides/slide152.xml"/><Relationship Id="rId154" Type="http://schemas.openxmlformats.org/officeDocument/2006/relationships/slide" Target="slides/slide153.xml"/><Relationship Id="rId155" Type="http://schemas.openxmlformats.org/officeDocument/2006/relationships/slide" Target="slides/slide154.xml"/><Relationship Id="rId156" Type="http://schemas.openxmlformats.org/officeDocument/2006/relationships/slide" Target="slides/slide155.xml"/><Relationship Id="rId157" Type="http://schemas.openxmlformats.org/officeDocument/2006/relationships/slide" Target="slides/slide156.xml"/><Relationship Id="rId158" Type="http://schemas.openxmlformats.org/officeDocument/2006/relationships/slide" Target="slides/slide157.xml"/><Relationship Id="rId159" Type="http://schemas.openxmlformats.org/officeDocument/2006/relationships/slide" Target="slides/slide158.xml"/><Relationship Id="rId210" Type="http://schemas.openxmlformats.org/officeDocument/2006/relationships/slide" Target="slides/slide209.xml"/><Relationship Id="rId211" Type="http://schemas.openxmlformats.org/officeDocument/2006/relationships/slide" Target="slides/slide210.xml"/><Relationship Id="rId212" Type="http://schemas.openxmlformats.org/officeDocument/2006/relationships/slide" Target="slides/slide211.xml"/><Relationship Id="rId213" Type="http://schemas.openxmlformats.org/officeDocument/2006/relationships/slide" Target="slides/slide212.xml"/><Relationship Id="rId214" Type="http://schemas.openxmlformats.org/officeDocument/2006/relationships/slide" Target="slides/slide213.xml"/><Relationship Id="rId215" Type="http://schemas.openxmlformats.org/officeDocument/2006/relationships/slide" Target="slides/slide214.xml"/><Relationship Id="rId216" Type="http://schemas.openxmlformats.org/officeDocument/2006/relationships/slide" Target="slides/slide215.xml"/><Relationship Id="rId217" Type="http://schemas.openxmlformats.org/officeDocument/2006/relationships/slide" Target="slides/slide216.xml"/><Relationship Id="rId218" Type="http://schemas.openxmlformats.org/officeDocument/2006/relationships/slide" Target="slides/slide217.xml"/><Relationship Id="rId219" Type="http://schemas.openxmlformats.org/officeDocument/2006/relationships/slide" Target="slides/slide218.xml"/><Relationship Id="rId380" Type="http://schemas.openxmlformats.org/officeDocument/2006/relationships/slide" Target="slides/slide379.xml"/><Relationship Id="rId381" Type="http://schemas.openxmlformats.org/officeDocument/2006/relationships/slide" Target="slides/slide380.xml"/><Relationship Id="rId382" Type="http://schemas.openxmlformats.org/officeDocument/2006/relationships/slide" Target="slides/slide381.xml"/><Relationship Id="rId383" Type="http://schemas.openxmlformats.org/officeDocument/2006/relationships/slide" Target="slides/slide382.xml"/><Relationship Id="rId384" Type="http://schemas.openxmlformats.org/officeDocument/2006/relationships/slide" Target="slides/slide383.xml"/><Relationship Id="rId385" Type="http://schemas.openxmlformats.org/officeDocument/2006/relationships/slide" Target="slides/slide384.xml"/><Relationship Id="rId386" Type="http://schemas.openxmlformats.org/officeDocument/2006/relationships/slide" Target="slides/slide385.xml"/><Relationship Id="rId387" Type="http://schemas.openxmlformats.org/officeDocument/2006/relationships/slide" Target="slides/slide386.xml"/><Relationship Id="rId388" Type="http://schemas.openxmlformats.org/officeDocument/2006/relationships/slide" Target="slides/slide387.xml"/><Relationship Id="rId389" Type="http://schemas.openxmlformats.org/officeDocument/2006/relationships/slide" Target="slides/slide388.xml"/><Relationship Id="rId440" Type="http://schemas.openxmlformats.org/officeDocument/2006/relationships/presProps" Target="presProps.xml"/><Relationship Id="rId441" Type="http://schemas.openxmlformats.org/officeDocument/2006/relationships/viewProps" Target="viewProps.xml"/><Relationship Id="rId442" Type="http://schemas.openxmlformats.org/officeDocument/2006/relationships/theme" Target="theme/theme1.xml"/><Relationship Id="rId443"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60" Type="http://schemas.openxmlformats.org/officeDocument/2006/relationships/slide" Target="slides/slide159.xml"/><Relationship Id="rId161" Type="http://schemas.openxmlformats.org/officeDocument/2006/relationships/slide" Target="slides/slide160.xml"/><Relationship Id="rId162" Type="http://schemas.openxmlformats.org/officeDocument/2006/relationships/slide" Target="slides/slide161.xml"/><Relationship Id="rId163" Type="http://schemas.openxmlformats.org/officeDocument/2006/relationships/slide" Target="slides/slide162.xml"/><Relationship Id="rId164" Type="http://schemas.openxmlformats.org/officeDocument/2006/relationships/slide" Target="slides/slide163.xml"/><Relationship Id="rId165" Type="http://schemas.openxmlformats.org/officeDocument/2006/relationships/slide" Target="slides/slide164.xml"/><Relationship Id="rId166" Type="http://schemas.openxmlformats.org/officeDocument/2006/relationships/slide" Target="slides/slide165.xml"/><Relationship Id="rId167" Type="http://schemas.openxmlformats.org/officeDocument/2006/relationships/slide" Target="slides/slide166.xml"/><Relationship Id="rId168" Type="http://schemas.openxmlformats.org/officeDocument/2006/relationships/slide" Target="slides/slide167.xml"/><Relationship Id="rId169" Type="http://schemas.openxmlformats.org/officeDocument/2006/relationships/slide" Target="slides/slide168.xml"/><Relationship Id="rId220" Type="http://schemas.openxmlformats.org/officeDocument/2006/relationships/slide" Target="slides/slide219.xml"/><Relationship Id="rId221" Type="http://schemas.openxmlformats.org/officeDocument/2006/relationships/slide" Target="slides/slide220.xml"/><Relationship Id="rId222" Type="http://schemas.openxmlformats.org/officeDocument/2006/relationships/slide" Target="slides/slide221.xml"/><Relationship Id="rId223" Type="http://schemas.openxmlformats.org/officeDocument/2006/relationships/slide" Target="slides/slide222.xml"/><Relationship Id="rId224" Type="http://schemas.openxmlformats.org/officeDocument/2006/relationships/slide" Target="slides/slide223.xml"/><Relationship Id="rId225" Type="http://schemas.openxmlformats.org/officeDocument/2006/relationships/slide" Target="slides/slide224.xml"/><Relationship Id="rId226" Type="http://schemas.openxmlformats.org/officeDocument/2006/relationships/slide" Target="slides/slide225.xml"/><Relationship Id="rId227" Type="http://schemas.openxmlformats.org/officeDocument/2006/relationships/slide" Target="slides/slide226.xml"/><Relationship Id="rId228" Type="http://schemas.openxmlformats.org/officeDocument/2006/relationships/slide" Target="slides/slide227.xml"/><Relationship Id="rId229" Type="http://schemas.openxmlformats.org/officeDocument/2006/relationships/slide" Target="slides/slide228.xml"/><Relationship Id="rId390" Type="http://schemas.openxmlformats.org/officeDocument/2006/relationships/slide" Target="slides/slide389.xml"/><Relationship Id="rId391" Type="http://schemas.openxmlformats.org/officeDocument/2006/relationships/slide" Target="slides/slide390.xml"/><Relationship Id="rId392" Type="http://schemas.openxmlformats.org/officeDocument/2006/relationships/slide" Target="slides/slide391.xml"/><Relationship Id="rId393" Type="http://schemas.openxmlformats.org/officeDocument/2006/relationships/slide" Target="slides/slide392.xml"/><Relationship Id="rId394" Type="http://schemas.openxmlformats.org/officeDocument/2006/relationships/slide" Target="slides/slide393.xml"/><Relationship Id="rId395" Type="http://schemas.openxmlformats.org/officeDocument/2006/relationships/slide" Target="slides/slide394.xml"/><Relationship Id="rId396" Type="http://schemas.openxmlformats.org/officeDocument/2006/relationships/slide" Target="slides/slide395.xml"/><Relationship Id="rId397" Type="http://schemas.openxmlformats.org/officeDocument/2006/relationships/slide" Target="slides/slide396.xml"/><Relationship Id="rId398" Type="http://schemas.openxmlformats.org/officeDocument/2006/relationships/slide" Target="slides/slide397.xml"/><Relationship Id="rId399" Type="http://schemas.openxmlformats.org/officeDocument/2006/relationships/slide" Target="slides/slide39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05327B6-FC01-EC49-854D-EA8671E264FA}" type="doc">
      <dgm:prSet loTypeId="urn:microsoft.com/office/officeart/2005/8/layout/hierarchy6" loCatId="" qsTypeId="urn:microsoft.com/office/officeart/2005/8/quickstyle/simple4" qsCatId="simple" csTypeId="urn:microsoft.com/office/officeart/2005/8/colors/accent1_2" csCatId="accent1" phldr="1"/>
      <dgm:spPr/>
      <dgm:t>
        <a:bodyPr/>
        <a:lstStyle/>
        <a:p>
          <a:endParaRPr lang="en-US"/>
        </a:p>
      </dgm:t>
    </dgm:pt>
    <dgm:pt modelId="{1EA921DD-DC96-F44A-A3C3-6C3141F4CAAE}">
      <dgm:prSet phldrT="[Text]">
        <dgm:style>
          <a:lnRef idx="2">
            <a:schemeClr val="dk1"/>
          </a:lnRef>
          <a:fillRef idx="1">
            <a:schemeClr val="lt1"/>
          </a:fillRef>
          <a:effectRef idx="0">
            <a:schemeClr val="dk1"/>
          </a:effectRef>
          <a:fontRef idx="minor">
            <a:schemeClr val="dk1"/>
          </a:fontRef>
        </dgm:style>
      </dgm:prSet>
      <dgm:spPr/>
      <dgm:t>
        <a:bodyPr/>
        <a:lstStyle/>
        <a:p>
          <a:r>
            <a:rPr lang="en-US" dirty="0" smtClean="0"/>
            <a:t>go-</a:t>
          </a:r>
          <a:r>
            <a:rPr lang="en-US" dirty="0" err="1" smtClean="0"/>
            <a:t>lang</a:t>
          </a:r>
          <a:r>
            <a:rPr lang="en-US" dirty="0" smtClean="0"/>
            <a:t>-programming</a:t>
          </a:r>
          <a:endParaRPr lang="en-US" dirty="0"/>
        </a:p>
      </dgm:t>
    </dgm:pt>
    <dgm:pt modelId="{7C2B665A-4556-F54B-B197-F370F2A2588D}" type="parTrans" cxnId="{4F0B7C73-EB8A-6B4E-8A7D-88A5217292F2}">
      <dgm:prSet/>
      <dgm:spPr/>
      <dgm:t>
        <a:bodyPr/>
        <a:lstStyle/>
        <a:p>
          <a:endParaRPr lang="en-US"/>
        </a:p>
      </dgm:t>
    </dgm:pt>
    <dgm:pt modelId="{5D850010-8056-6247-BA9E-04EF4641646E}" type="sibTrans" cxnId="{4F0B7C73-EB8A-6B4E-8A7D-88A5217292F2}">
      <dgm:prSet/>
      <dgm:spPr/>
      <dgm:t>
        <a:bodyPr/>
        <a:lstStyle/>
        <a:p>
          <a:endParaRPr lang="en-US"/>
        </a:p>
      </dgm:t>
    </dgm:pt>
    <dgm:pt modelId="{608E358A-379B-1946-AE72-CC239B5EF8F3}">
      <dgm:prSet phldrT="[Text]">
        <dgm:style>
          <a:lnRef idx="2">
            <a:schemeClr val="accent2">
              <a:shade val="50000"/>
            </a:schemeClr>
          </a:lnRef>
          <a:fillRef idx="1">
            <a:schemeClr val="accent2"/>
          </a:fillRef>
          <a:effectRef idx="0">
            <a:schemeClr val="accent2"/>
          </a:effectRef>
          <a:fontRef idx="minor">
            <a:schemeClr val="lt1"/>
          </a:fontRef>
        </dgm:style>
      </dgm:prSet>
      <dgm:spPr/>
      <dgm:t>
        <a:bodyPr/>
        <a:lstStyle/>
        <a:p>
          <a:r>
            <a:rPr lang="en-US" dirty="0" err="1" smtClean="0"/>
            <a:t>src</a:t>
          </a:r>
          <a:endParaRPr lang="en-US" dirty="0"/>
        </a:p>
      </dgm:t>
    </dgm:pt>
    <dgm:pt modelId="{F47DF6A6-531D-EC48-9DE7-05637534813C}" type="parTrans" cxnId="{CC7C929A-04D8-2F47-AEC5-EC9F089C1367}">
      <dgm:prSet/>
      <dgm:spPr/>
      <dgm:t>
        <a:bodyPr/>
        <a:lstStyle/>
        <a:p>
          <a:endParaRPr lang="en-US"/>
        </a:p>
      </dgm:t>
    </dgm:pt>
    <dgm:pt modelId="{88093A65-35F9-2A45-8849-73A14B6F9A96}" type="sibTrans" cxnId="{CC7C929A-04D8-2F47-AEC5-EC9F089C1367}">
      <dgm:prSet/>
      <dgm:spPr/>
      <dgm:t>
        <a:bodyPr/>
        <a:lstStyle/>
        <a:p>
          <a:endParaRPr lang="en-US"/>
        </a:p>
      </dgm:t>
    </dgm:pt>
    <dgm:pt modelId="{325CD322-470C-7A48-9D4E-7ACA2469EBB4}">
      <dgm:prSet phldrT="[Text]">
        <dgm:style>
          <a:lnRef idx="2">
            <a:schemeClr val="accent6">
              <a:shade val="50000"/>
            </a:schemeClr>
          </a:lnRef>
          <a:fillRef idx="1">
            <a:schemeClr val="accent6"/>
          </a:fillRef>
          <a:effectRef idx="0">
            <a:schemeClr val="accent6"/>
          </a:effectRef>
          <a:fontRef idx="minor">
            <a:schemeClr val="lt1"/>
          </a:fontRef>
        </dgm:style>
      </dgm:prSet>
      <dgm:spPr/>
      <dgm:t>
        <a:bodyPr/>
        <a:lstStyle/>
        <a:p>
          <a:r>
            <a:rPr lang="en-US" dirty="0" err="1" smtClean="0"/>
            <a:t>github.com</a:t>
          </a:r>
          <a:endParaRPr lang="en-US" dirty="0"/>
        </a:p>
      </dgm:t>
    </dgm:pt>
    <dgm:pt modelId="{7095DB50-6F7B-224E-A0CF-6B8680E8D571}" type="parTrans" cxnId="{1694570A-E265-A240-A84C-C49D339AC217}">
      <dgm:prSet/>
      <dgm:spPr/>
      <dgm:t>
        <a:bodyPr/>
        <a:lstStyle/>
        <a:p>
          <a:endParaRPr lang="en-US"/>
        </a:p>
      </dgm:t>
    </dgm:pt>
    <dgm:pt modelId="{D81A477B-F18B-8241-9980-93686D3ADE13}" type="sibTrans" cxnId="{1694570A-E265-A240-A84C-C49D339AC217}">
      <dgm:prSet/>
      <dgm:spPr/>
      <dgm:t>
        <a:bodyPr/>
        <a:lstStyle/>
        <a:p>
          <a:endParaRPr lang="en-US"/>
        </a:p>
      </dgm:t>
    </dgm:pt>
    <dgm:pt modelId="{91760BCA-8824-054A-8255-CF295C0007C7}">
      <dgm:prSet phldrT="[Text]">
        <dgm:style>
          <a:lnRef idx="2">
            <a:schemeClr val="accent1">
              <a:shade val="50000"/>
            </a:schemeClr>
          </a:lnRef>
          <a:fillRef idx="1">
            <a:schemeClr val="accent1"/>
          </a:fillRef>
          <a:effectRef idx="0">
            <a:schemeClr val="accent1"/>
          </a:effectRef>
          <a:fontRef idx="minor">
            <a:schemeClr val="lt1"/>
          </a:fontRef>
        </dgm:style>
      </dgm:prSet>
      <dgm:spPr/>
      <dgm:t>
        <a:bodyPr/>
        <a:lstStyle/>
        <a:p>
          <a:r>
            <a:rPr lang="en-US" dirty="0" smtClean="0"/>
            <a:t>work-repo</a:t>
          </a:r>
          <a:endParaRPr lang="en-US" dirty="0"/>
        </a:p>
      </dgm:t>
    </dgm:pt>
    <dgm:pt modelId="{82D3ED4D-5C25-7544-B22F-B85C8F1A2810}" type="parTrans" cxnId="{41E4C59E-7CE2-6945-8986-8666792C8BAC}">
      <dgm:prSet/>
      <dgm:spPr/>
      <dgm:t>
        <a:bodyPr/>
        <a:lstStyle/>
        <a:p>
          <a:endParaRPr lang="en-US"/>
        </a:p>
      </dgm:t>
    </dgm:pt>
    <dgm:pt modelId="{BF055081-B671-5848-908B-B8C1C6F90DCE}" type="sibTrans" cxnId="{41E4C59E-7CE2-6945-8986-8666792C8BAC}">
      <dgm:prSet/>
      <dgm:spPr/>
      <dgm:t>
        <a:bodyPr/>
        <a:lstStyle/>
        <a:p>
          <a:endParaRPr lang="en-US"/>
        </a:p>
      </dgm:t>
    </dgm:pt>
    <dgm:pt modelId="{0EE8A2AC-D7AB-F147-9871-FFA55601AB0B}">
      <dgm:prSet phldrT="[Text]"/>
      <dgm:spPr/>
      <dgm:t>
        <a:bodyPr/>
        <a:lstStyle/>
        <a:p>
          <a:r>
            <a:rPr lang="en-US" dirty="0" smtClean="0"/>
            <a:t>bin</a:t>
          </a:r>
          <a:endParaRPr lang="en-US" dirty="0"/>
        </a:p>
      </dgm:t>
    </dgm:pt>
    <dgm:pt modelId="{50CBA1FC-6347-2846-AF79-1424A3512445}" type="parTrans" cxnId="{573143A0-F45E-294B-B14F-49BEA441002B}">
      <dgm:prSet/>
      <dgm:spPr/>
      <dgm:t>
        <a:bodyPr/>
        <a:lstStyle/>
        <a:p>
          <a:endParaRPr lang="en-US"/>
        </a:p>
      </dgm:t>
    </dgm:pt>
    <dgm:pt modelId="{17385550-9596-8340-85A5-36B5F4BFC632}" type="sibTrans" cxnId="{573143A0-F45E-294B-B14F-49BEA441002B}">
      <dgm:prSet/>
      <dgm:spPr/>
      <dgm:t>
        <a:bodyPr/>
        <a:lstStyle/>
        <a:p>
          <a:endParaRPr lang="en-US"/>
        </a:p>
      </dgm:t>
    </dgm:pt>
    <dgm:pt modelId="{703FD60E-A437-1447-A0F1-6BD0FA73D199}">
      <dgm:prSet phldrT="[Text]"/>
      <dgm:spPr/>
      <dgm:t>
        <a:bodyPr/>
        <a:lstStyle/>
        <a:p>
          <a:r>
            <a:rPr lang="en-US" dirty="0" err="1" smtClean="0"/>
            <a:t>pkg</a:t>
          </a:r>
          <a:endParaRPr lang="en-US" dirty="0"/>
        </a:p>
      </dgm:t>
    </dgm:pt>
    <dgm:pt modelId="{E2865FB9-7F1F-D643-AC0C-44EDE2FF6B97}" type="parTrans" cxnId="{73A531DA-6A4B-EF45-94E0-F64C342A33C0}">
      <dgm:prSet/>
      <dgm:spPr/>
      <dgm:t>
        <a:bodyPr/>
        <a:lstStyle/>
        <a:p>
          <a:endParaRPr lang="en-US"/>
        </a:p>
      </dgm:t>
    </dgm:pt>
    <dgm:pt modelId="{84568787-1B35-C14A-A044-21579D082ABD}" type="sibTrans" cxnId="{73A531DA-6A4B-EF45-94E0-F64C342A33C0}">
      <dgm:prSet/>
      <dgm:spPr/>
      <dgm:t>
        <a:bodyPr/>
        <a:lstStyle/>
        <a:p>
          <a:endParaRPr lang="en-US"/>
        </a:p>
      </dgm:t>
    </dgm:pt>
    <dgm:pt modelId="{4C2B2C50-ABE4-B84D-A688-481FD0ABEC5B}">
      <dgm:prSet phldrT="[Text]"/>
      <dgm:spPr/>
      <dgm:t>
        <a:bodyPr/>
        <a:lstStyle/>
        <a:p>
          <a:r>
            <a:rPr lang="en-US" dirty="0" smtClean="0"/>
            <a:t>GOPATH </a:t>
          </a:r>
          <a:r>
            <a:rPr lang="en-US" dirty="0" smtClean="0">
              <a:sym typeface="Wingdings"/>
            </a:rPr>
            <a:t></a:t>
          </a:r>
          <a:endParaRPr lang="en-US" dirty="0"/>
        </a:p>
      </dgm:t>
    </dgm:pt>
    <dgm:pt modelId="{17001FBC-EF1E-D54E-8C2C-34BA5DB05CC9}" type="parTrans" cxnId="{CEAAE008-3E01-D040-BF25-4893D423599D}">
      <dgm:prSet/>
      <dgm:spPr/>
      <dgm:t>
        <a:bodyPr/>
        <a:lstStyle/>
        <a:p>
          <a:endParaRPr lang="en-US"/>
        </a:p>
      </dgm:t>
    </dgm:pt>
    <dgm:pt modelId="{DB91264E-98BE-CB45-BAEB-C0A88E996429}" type="sibTrans" cxnId="{CEAAE008-3E01-D040-BF25-4893D423599D}">
      <dgm:prSet/>
      <dgm:spPr/>
      <dgm:t>
        <a:bodyPr/>
        <a:lstStyle/>
        <a:p>
          <a:endParaRPr lang="en-US"/>
        </a:p>
      </dgm:t>
    </dgm:pt>
    <dgm:pt modelId="{AED0620F-3A1C-C44A-B861-8182440FCFF3}">
      <dgm:prSet phldrT="[Text]"/>
      <dgm:spPr/>
      <dgm:t>
        <a:bodyPr/>
        <a:lstStyle/>
        <a:p>
          <a:endParaRPr lang="en-US" dirty="0"/>
        </a:p>
      </dgm:t>
    </dgm:pt>
    <dgm:pt modelId="{0162397C-D887-C340-A771-88F42DF37099}" type="parTrans" cxnId="{4C3E4AA2-990E-E342-940B-B914BFE79772}">
      <dgm:prSet/>
      <dgm:spPr/>
      <dgm:t>
        <a:bodyPr/>
        <a:lstStyle/>
        <a:p>
          <a:endParaRPr lang="en-US"/>
        </a:p>
      </dgm:t>
    </dgm:pt>
    <dgm:pt modelId="{118A0B06-4084-264A-A620-F287F161B97C}" type="sibTrans" cxnId="{4C3E4AA2-990E-E342-940B-B914BFE79772}">
      <dgm:prSet/>
      <dgm:spPr/>
      <dgm:t>
        <a:bodyPr/>
        <a:lstStyle/>
        <a:p>
          <a:endParaRPr lang="en-US"/>
        </a:p>
      </dgm:t>
    </dgm:pt>
    <dgm:pt modelId="{962458F7-A819-BC42-9C5E-BE9345296B67}">
      <dgm:prSet>
        <dgm:style>
          <a:lnRef idx="2">
            <a:schemeClr val="accent3">
              <a:shade val="50000"/>
            </a:schemeClr>
          </a:lnRef>
          <a:fillRef idx="1">
            <a:schemeClr val="accent3"/>
          </a:fillRef>
          <a:effectRef idx="0">
            <a:schemeClr val="accent3"/>
          </a:effectRef>
          <a:fontRef idx="minor">
            <a:schemeClr val="lt1"/>
          </a:fontRef>
        </dgm:style>
      </dgm:prSet>
      <dgm:spPr/>
      <dgm:t>
        <a:bodyPr/>
        <a:lstStyle/>
        <a:p>
          <a:r>
            <a:rPr lang="en-US" dirty="0" smtClean="0"/>
            <a:t>my-projects</a:t>
          </a:r>
          <a:endParaRPr lang="en-US" dirty="0"/>
        </a:p>
      </dgm:t>
    </dgm:pt>
    <dgm:pt modelId="{46E8F01F-92FD-7047-906D-780679CDAB39}" type="parTrans" cxnId="{2CD63128-68DB-5F4B-8AC8-1D75A7499ACF}">
      <dgm:prSet/>
      <dgm:spPr/>
      <dgm:t>
        <a:bodyPr/>
        <a:lstStyle/>
        <a:p>
          <a:endParaRPr lang="en-US"/>
        </a:p>
      </dgm:t>
    </dgm:pt>
    <dgm:pt modelId="{8C7C9916-A3AA-9041-B474-1CE6B704D6A7}" type="sibTrans" cxnId="{2CD63128-68DB-5F4B-8AC8-1D75A7499ACF}">
      <dgm:prSet/>
      <dgm:spPr/>
      <dgm:t>
        <a:bodyPr/>
        <a:lstStyle/>
        <a:p>
          <a:endParaRPr lang="en-US"/>
        </a:p>
      </dgm:t>
    </dgm:pt>
    <dgm:pt modelId="{C22EDB81-4EE8-AE4C-AB1C-049A8DA3E918}">
      <dgm:prSet>
        <dgm:style>
          <a:lnRef idx="3">
            <a:schemeClr val="lt1"/>
          </a:lnRef>
          <a:fillRef idx="1">
            <a:schemeClr val="accent4"/>
          </a:fillRef>
          <a:effectRef idx="1">
            <a:schemeClr val="accent4"/>
          </a:effectRef>
          <a:fontRef idx="minor">
            <a:schemeClr val="lt1"/>
          </a:fontRef>
        </dgm:style>
      </dgm:prSet>
      <dgm:spPr/>
      <dgm:t>
        <a:bodyPr/>
        <a:lstStyle/>
        <a:p>
          <a:r>
            <a:rPr lang="en-US" dirty="0" smtClean="0"/>
            <a:t>bob</a:t>
          </a:r>
          <a:endParaRPr lang="en-US" dirty="0"/>
        </a:p>
      </dgm:t>
    </dgm:pt>
    <dgm:pt modelId="{996D3EC6-39C6-6B45-A4A9-1998BF7844CD}" type="parTrans" cxnId="{03009E7F-10AE-B440-A3CC-29895F850046}">
      <dgm:prSet/>
      <dgm:spPr/>
      <dgm:t>
        <a:bodyPr/>
        <a:lstStyle/>
        <a:p>
          <a:endParaRPr lang="en-US"/>
        </a:p>
      </dgm:t>
    </dgm:pt>
    <dgm:pt modelId="{0E5C210C-9523-5940-AA16-8D47EB7FC2C6}" type="sibTrans" cxnId="{03009E7F-10AE-B440-A3CC-29895F850046}">
      <dgm:prSet/>
      <dgm:spPr/>
      <dgm:t>
        <a:bodyPr/>
        <a:lstStyle/>
        <a:p>
          <a:endParaRPr lang="en-US"/>
        </a:p>
      </dgm:t>
    </dgm:pt>
    <dgm:pt modelId="{321B3F82-7C36-B44F-BBBD-E24FDC2F7532}">
      <dgm:prSet>
        <dgm:style>
          <a:lnRef idx="2">
            <a:schemeClr val="accent5">
              <a:shade val="50000"/>
            </a:schemeClr>
          </a:lnRef>
          <a:fillRef idx="1">
            <a:schemeClr val="accent5"/>
          </a:fillRef>
          <a:effectRef idx="0">
            <a:schemeClr val="accent5"/>
          </a:effectRef>
          <a:fontRef idx="minor">
            <a:schemeClr val="lt1"/>
          </a:fontRef>
        </dgm:style>
      </dgm:prSet>
      <dgm:spPr/>
      <dgm:t>
        <a:bodyPr/>
        <a:lstStyle/>
        <a:p>
          <a:r>
            <a:rPr lang="en-US" dirty="0" err="1" smtClean="0"/>
            <a:t>susan</a:t>
          </a:r>
          <a:endParaRPr lang="en-US" dirty="0"/>
        </a:p>
      </dgm:t>
    </dgm:pt>
    <dgm:pt modelId="{E37B0138-6AF3-0A47-AD29-5D1AB5FEA739}" type="parTrans" cxnId="{16A6D086-2D88-D947-89A5-E36B288E81AC}">
      <dgm:prSet/>
      <dgm:spPr/>
      <dgm:t>
        <a:bodyPr/>
        <a:lstStyle/>
        <a:p>
          <a:endParaRPr lang="en-US"/>
        </a:p>
      </dgm:t>
    </dgm:pt>
    <dgm:pt modelId="{F14F7457-9506-4343-AF2F-DF7328DEE565}" type="sibTrans" cxnId="{16A6D086-2D88-D947-89A5-E36B288E81AC}">
      <dgm:prSet/>
      <dgm:spPr/>
      <dgm:t>
        <a:bodyPr/>
        <a:lstStyle/>
        <a:p>
          <a:endParaRPr lang="en-US"/>
        </a:p>
      </dgm:t>
    </dgm:pt>
    <dgm:pt modelId="{09436980-886A-A144-B28F-4F95DE6D053F}">
      <dgm:prSet>
        <dgm:style>
          <a:lnRef idx="1">
            <a:schemeClr val="accent3"/>
          </a:lnRef>
          <a:fillRef idx="2">
            <a:schemeClr val="accent3"/>
          </a:fillRef>
          <a:effectRef idx="1">
            <a:schemeClr val="accent3"/>
          </a:effectRef>
          <a:fontRef idx="minor">
            <a:schemeClr val="dk1"/>
          </a:fontRef>
        </dgm:style>
      </dgm:prSet>
      <dgm:spPr/>
      <dgm:t>
        <a:bodyPr/>
        <a:lstStyle/>
        <a:p>
          <a:r>
            <a:rPr lang="en-US" dirty="0" smtClean="0"/>
            <a:t>hello</a:t>
          </a:r>
          <a:endParaRPr lang="en-US" dirty="0"/>
        </a:p>
      </dgm:t>
    </dgm:pt>
    <dgm:pt modelId="{44CBA9EA-E09E-694E-8325-0E5B9A3A127E}" type="parTrans" cxnId="{150A6F99-4689-B14E-B30A-D00A4C706567}">
      <dgm:prSet/>
      <dgm:spPr/>
      <dgm:t>
        <a:bodyPr/>
        <a:lstStyle/>
        <a:p>
          <a:endParaRPr lang="en-US"/>
        </a:p>
      </dgm:t>
    </dgm:pt>
    <dgm:pt modelId="{BE2A1CD2-A600-2245-B91D-7798EE65F9C5}" type="sibTrans" cxnId="{150A6F99-4689-B14E-B30A-D00A4C706567}">
      <dgm:prSet/>
      <dgm:spPr/>
      <dgm:t>
        <a:bodyPr/>
        <a:lstStyle/>
        <a:p>
          <a:endParaRPr lang="en-US"/>
        </a:p>
      </dgm:t>
    </dgm:pt>
    <dgm:pt modelId="{416BC2AF-E413-8F42-97B0-99AEE685CEE3}">
      <dgm:prSet>
        <dgm:style>
          <a:lnRef idx="1">
            <a:schemeClr val="accent3"/>
          </a:lnRef>
          <a:fillRef idx="2">
            <a:schemeClr val="accent3"/>
          </a:fillRef>
          <a:effectRef idx="1">
            <a:schemeClr val="accent3"/>
          </a:effectRef>
          <a:fontRef idx="minor">
            <a:schemeClr val="dk1"/>
          </a:fontRef>
        </dgm:style>
      </dgm:prSet>
      <dgm:spPr/>
      <dgm:t>
        <a:bodyPr/>
        <a:lstStyle/>
        <a:p>
          <a:r>
            <a:rPr lang="en-US" dirty="0" smtClean="0"/>
            <a:t>awesome</a:t>
          </a:r>
          <a:endParaRPr lang="en-US" dirty="0"/>
        </a:p>
      </dgm:t>
    </dgm:pt>
    <dgm:pt modelId="{E4DA86CD-61E9-0F42-9AAD-DE68BB514C65}" type="parTrans" cxnId="{F55C5B36-B80F-C943-B98C-AD8625A9FC40}">
      <dgm:prSet/>
      <dgm:spPr/>
      <dgm:t>
        <a:bodyPr/>
        <a:lstStyle/>
        <a:p>
          <a:endParaRPr lang="en-US"/>
        </a:p>
      </dgm:t>
    </dgm:pt>
    <dgm:pt modelId="{3463F376-935D-C041-AF30-849A99D918DB}" type="sibTrans" cxnId="{F55C5B36-B80F-C943-B98C-AD8625A9FC40}">
      <dgm:prSet/>
      <dgm:spPr/>
      <dgm:t>
        <a:bodyPr/>
        <a:lstStyle/>
        <a:p>
          <a:endParaRPr lang="en-US"/>
        </a:p>
      </dgm:t>
    </dgm:pt>
    <dgm:pt modelId="{22AF1D18-4985-D64D-AE8A-D4046B8CC830}">
      <dgm:prSet>
        <dgm:style>
          <a:lnRef idx="1">
            <a:schemeClr val="accent5"/>
          </a:lnRef>
          <a:fillRef idx="2">
            <a:schemeClr val="accent5"/>
          </a:fillRef>
          <a:effectRef idx="1">
            <a:schemeClr val="accent5"/>
          </a:effectRef>
          <a:fontRef idx="minor">
            <a:schemeClr val="dk1"/>
          </a:fontRef>
        </dgm:style>
      </dgm:prSet>
      <dgm:spPr/>
      <dgm:t>
        <a:bodyPr/>
        <a:lstStyle/>
        <a:p>
          <a:r>
            <a:rPr lang="en-US" dirty="0" smtClean="0"/>
            <a:t>hello2</a:t>
          </a:r>
          <a:endParaRPr lang="en-US" dirty="0"/>
        </a:p>
      </dgm:t>
    </dgm:pt>
    <dgm:pt modelId="{0C71533C-D855-8641-8AF2-2EEDC09AFC8B}" type="parTrans" cxnId="{DA5DA1AF-FF70-0C4A-8160-811518726368}">
      <dgm:prSet/>
      <dgm:spPr/>
      <dgm:t>
        <a:bodyPr/>
        <a:lstStyle/>
        <a:p>
          <a:endParaRPr lang="en-US"/>
        </a:p>
      </dgm:t>
    </dgm:pt>
    <dgm:pt modelId="{2A51E3DD-FCE1-CA42-B346-055BDD11C2D5}" type="sibTrans" cxnId="{DA5DA1AF-FF70-0C4A-8160-811518726368}">
      <dgm:prSet/>
      <dgm:spPr/>
      <dgm:t>
        <a:bodyPr/>
        <a:lstStyle/>
        <a:p>
          <a:endParaRPr lang="en-US"/>
        </a:p>
      </dgm:t>
    </dgm:pt>
    <dgm:pt modelId="{371319CD-2491-A948-8A8E-0DD1626AA890}">
      <dgm:prSet>
        <dgm:style>
          <a:lnRef idx="1">
            <a:schemeClr val="accent5"/>
          </a:lnRef>
          <a:fillRef idx="2">
            <a:schemeClr val="accent5"/>
          </a:fillRef>
          <a:effectRef idx="1">
            <a:schemeClr val="accent5"/>
          </a:effectRef>
          <a:fontRef idx="minor">
            <a:schemeClr val="dk1"/>
          </a:fontRef>
        </dgm:style>
      </dgm:prSet>
      <dgm:spPr/>
      <dgm:t>
        <a:bodyPr/>
        <a:lstStyle/>
        <a:p>
          <a:r>
            <a:rPr lang="en-US" dirty="0" smtClean="0"/>
            <a:t>fearless</a:t>
          </a:r>
          <a:endParaRPr lang="en-US" dirty="0"/>
        </a:p>
      </dgm:t>
    </dgm:pt>
    <dgm:pt modelId="{C71BF077-42C0-4948-9588-890114675F02}" type="parTrans" cxnId="{3D95DD73-1705-9E44-A53D-E5A17A90AAC7}">
      <dgm:prSet/>
      <dgm:spPr/>
      <dgm:t>
        <a:bodyPr/>
        <a:lstStyle/>
        <a:p>
          <a:endParaRPr lang="en-US"/>
        </a:p>
      </dgm:t>
    </dgm:pt>
    <dgm:pt modelId="{72454DB4-4FC9-044B-BB1E-E65C501F67D2}" type="sibTrans" cxnId="{3D95DD73-1705-9E44-A53D-E5A17A90AAC7}">
      <dgm:prSet/>
      <dgm:spPr/>
      <dgm:t>
        <a:bodyPr/>
        <a:lstStyle/>
        <a:p>
          <a:endParaRPr lang="en-US"/>
        </a:p>
      </dgm:t>
    </dgm:pt>
    <dgm:pt modelId="{4D9B0028-A5CB-1545-B6C2-0DF8FBB42331}">
      <dgm:prSet>
        <dgm:style>
          <a:lnRef idx="2">
            <a:schemeClr val="accent3">
              <a:shade val="50000"/>
            </a:schemeClr>
          </a:lnRef>
          <a:fillRef idx="1">
            <a:schemeClr val="accent3"/>
          </a:fillRef>
          <a:effectRef idx="0">
            <a:schemeClr val="accent3"/>
          </a:effectRef>
          <a:fontRef idx="minor">
            <a:schemeClr val="lt1"/>
          </a:fontRef>
        </dgm:style>
      </dgm:prSet>
      <dgm:spPr/>
      <dgm:t>
        <a:bodyPr/>
        <a:lstStyle/>
        <a:p>
          <a:r>
            <a:rPr lang="en-US" dirty="0" smtClean="0"/>
            <a:t>my-projects</a:t>
          </a:r>
          <a:endParaRPr lang="en-US" dirty="0"/>
        </a:p>
      </dgm:t>
    </dgm:pt>
    <dgm:pt modelId="{75F21126-477E-EE4A-AF97-EAA8161FE5B7}" type="parTrans" cxnId="{216BB9DB-28FB-9940-A3D0-D7C66910B77A}">
      <dgm:prSet/>
      <dgm:spPr/>
      <dgm:t>
        <a:bodyPr/>
        <a:lstStyle/>
        <a:p>
          <a:endParaRPr lang="en-US"/>
        </a:p>
      </dgm:t>
    </dgm:pt>
    <dgm:pt modelId="{F99BF771-07CD-C344-A10B-DCCAFD0C156D}" type="sibTrans" cxnId="{216BB9DB-28FB-9940-A3D0-D7C66910B77A}">
      <dgm:prSet/>
      <dgm:spPr/>
      <dgm:t>
        <a:bodyPr/>
        <a:lstStyle/>
        <a:p>
          <a:endParaRPr lang="en-US"/>
        </a:p>
      </dgm:t>
    </dgm:pt>
    <dgm:pt modelId="{DA391511-9624-5A45-A81D-52416D1366DE}" type="pres">
      <dgm:prSet presAssocID="{205327B6-FC01-EC49-854D-EA8671E264FA}" presName="mainComposite" presStyleCnt="0">
        <dgm:presLayoutVars>
          <dgm:chPref val="1"/>
          <dgm:dir/>
          <dgm:animOne val="branch"/>
          <dgm:animLvl val="lvl"/>
          <dgm:resizeHandles val="exact"/>
        </dgm:presLayoutVars>
      </dgm:prSet>
      <dgm:spPr/>
      <dgm:t>
        <a:bodyPr/>
        <a:lstStyle/>
        <a:p>
          <a:endParaRPr lang="en-US"/>
        </a:p>
      </dgm:t>
    </dgm:pt>
    <dgm:pt modelId="{B6677861-2891-E74C-B5FE-6B1255E725F3}" type="pres">
      <dgm:prSet presAssocID="{205327B6-FC01-EC49-854D-EA8671E264FA}" presName="hierFlow" presStyleCnt="0"/>
      <dgm:spPr/>
    </dgm:pt>
    <dgm:pt modelId="{B5FBE3A3-819A-CD42-B738-AD60C8CCC6C7}" type="pres">
      <dgm:prSet presAssocID="{205327B6-FC01-EC49-854D-EA8671E264FA}" presName="firstBuf" presStyleCnt="0"/>
      <dgm:spPr/>
    </dgm:pt>
    <dgm:pt modelId="{20B0F519-0D86-6A43-91E3-3E9BA54557BE}" type="pres">
      <dgm:prSet presAssocID="{205327B6-FC01-EC49-854D-EA8671E264FA}" presName="hierChild1" presStyleCnt="0">
        <dgm:presLayoutVars>
          <dgm:chPref val="1"/>
          <dgm:animOne val="branch"/>
          <dgm:animLvl val="lvl"/>
        </dgm:presLayoutVars>
      </dgm:prSet>
      <dgm:spPr/>
    </dgm:pt>
    <dgm:pt modelId="{3F33D473-EF47-594D-9BF6-F2EF0C7E8511}" type="pres">
      <dgm:prSet presAssocID="{1EA921DD-DC96-F44A-A3C3-6C3141F4CAAE}" presName="Name14" presStyleCnt="0"/>
      <dgm:spPr/>
    </dgm:pt>
    <dgm:pt modelId="{15AAE996-BA35-9A4C-9D56-942BDC8325C5}" type="pres">
      <dgm:prSet presAssocID="{1EA921DD-DC96-F44A-A3C3-6C3141F4CAAE}" presName="level1Shape" presStyleLbl="node0" presStyleIdx="0" presStyleCnt="1">
        <dgm:presLayoutVars>
          <dgm:chPref val="3"/>
        </dgm:presLayoutVars>
      </dgm:prSet>
      <dgm:spPr/>
      <dgm:t>
        <a:bodyPr/>
        <a:lstStyle/>
        <a:p>
          <a:endParaRPr lang="en-US"/>
        </a:p>
      </dgm:t>
    </dgm:pt>
    <dgm:pt modelId="{65660845-AD0A-7C46-825C-9F3F17E1F1FE}" type="pres">
      <dgm:prSet presAssocID="{1EA921DD-DC96-F44A-A3C3-6C3141F4CAAE}" presName="hierChild2" presStyleCnt="0"/>
      <dgm:spPr/>
    </dgm:pt>
    <dgm:pt modelId="{B0C68508-B541-974F-A809-2BAE5EB45307}" type="pres">
      <dgm:prSet presAssocID="{F47DF6A6-531D-EC48-9DE7-05637534813C}" presName="Name19" presStyleLbl="parChTrans1D2" presStyleIdx="0" presStyleCnt="3"/>
      <dgm:spPr/>
      <dgm:t>
        <a:bodyPr/>
        <a:lstStyle/>
        <a:p>
          <a:endParaRPr lang="en-US"/>
        </a:p>
      </dgm:t>
    </dgm:pt>
    <dgm:pt modelId="{CD82DE1A-7C81-674D-B47D-AFBC59BAA3FF}" type="pres">
      <dgm:prSet presAssocID="{608E358A-379B-1946-AE72-CC239B5EF8F3}" presName="Name21" presStyleCnt="0"/>
      <dgm:spPr/>
    </dgm:pt>
    <dgm:pt modelId="{E740D58E-D5D4-8245-B250-FA07771DA4E7}" type="pres">
      <dgm:prSet presAssocID="{608E358A-379B-1946-AE72-CC239B5EF8F3}" presName="level2Shape" presStyleLbl="node2" presStyleIdx="0" presStyleCnt="3"/>
      <dgm:spPr/>
      <dgm:t>
        <a:bodyPr/>
        <a:lstStyle/>
        <a:p>
          <a:endParaRPr lang="en-US"/>
        </a:p>
      </dgm:t>
    </dgm:pt>
    <dgm:pt modelId="{FCC4DDE1-11D1-2140-94B4-2ED457277447}" type="pres">
      <dgm:prSet presAssocID="{608E358A-379B-1946-AE72-CC239B5EF8F3}" presName="hierChild3" presStyleCnt="0"/>
      <dgm:spPr/>
    </dgm:pt>
    <dgm:pt modelId="{166884DE-BE24-4743-9A1F-F0EAF6E40032}" type="pres">
      <dgm:prSet presAssocID="{7095DB50-6F7B-224E-A0CF-6B8680E8D571}" presName="Name19" presStyleLbl="parChTrans1D3" presStyleIdx="0" presStyleCnt="2"/>
      <dgm:spPr/>
      <dgm:t>
        <a:bodyPr/>
        <a:lstStyle/>
        <a:p>
          <a:endParaRPr lang="en-US"/>
        </a:p>
      </dgm:t>
    </dgm:pt>
    <dgm:pt modelId="{E89AFFBD-1278-0A49-9C34-ACB587432119}" type="pres">
      <dgm:prSet presAssocID="{325CD322-470C-7A48-9D4E-7ACA2469EBB4}" presName="Name21" presStyleCnt="0"/>
      <dgm:spPr/>
    </dgm:pt>
    <dgm:pt modelId="{E63A20C7-A4FA-6C40-80EA-8703ADA953B8}" type="pres">
      <dgm:prSet presAssocID="{325CD322-470C-7A48-9D4E-7ACA2469EBB4}" presName="level2Shape" presStyleLbl="node3" presStyleIdx="0" presStyleCnt="2"/>
      <dgm:spPr/>
      <dgm:t>
        <a:bodyPr/>
        <a:lstStyle/>
        <a:p>
          <a:endParaRPr lang="en-US"/>
        </a:p>
      </dgm:t>
    </dgm:pt>
    <dgm:pt modelId="{690DDCD1-ED00-274F-A94E-A8697EB3B455}" type="pres">
      <dgm:prSet presAssocID="{325CD322-470C-7A48-9D4E-7ACA2469EBB4}" presName="hierChild3" presStyleCnt="0"/>
      <dgm:spPr/>
    </dgm:pt>
    <dgm:pt modelId="{50C4A1F8-96EC-1F43-BA6F-F2259104C41F}" type="pres">
      <dgm:prSet presAssocID="{46E8F01F-92FD-7047-906D-780679CDAB39}" presName="Name19" presStyleLbl="parChTrans1D4" presStyleIdx="0" presStyleCnt="8"/>
      <dgm:spPr/>
      <dgm:t>
        <a:bodyPr/>
        <a:lstStyle/>
        <a:p>
          <a:endParaRPr lang="en-US"/>
        </a:p>
      </dgm:t>
    </dgm:pt>
    <dgm:pt modelId="{0FA76D3E-F17F-0D4C-B9C8-B55294933231}" type="pres">
      <dgm:prSet presAssocID="{962458F7-A819-BC42-9C5E-BE9345296B67}" presName="Name21" presStyleCnt="0"/>
      <dgm:spPr/>
    </dgm:pt>
    <dgm:pt modelId="{8C1076F1-A4A0-C440-B77C-88828444754A}" type="pres">
      <dgm:prSet presAssocID="{962458F7-A819-BC42-9C5E-BE9345296B67}" presName="level2Shape" presStyleLbl="node4" presStyleIdx="0" presStyleCnt="8"/>
      <dgm:spPr/>
      <dgm:t>
        <a:bodyPr/>
        <a:lstStyle/>
        <a:p>
          <a:endParaRPr lang="en-US"/>
        </a:p>
      </dgm:t>
    </dgm:pt>
    <dgm:pt modelId="{CE702387-2340-904B-B266-2ECBC6B57C6C}" type="pres">
      <dgm:prSet presAssocID="{962458F7-A819-BC42-9C5E-BE9345296B67}" presName="hierChild3" presStyleCnt="0"/>
      <dgm:spPr/>
    </dgm:pt>
    <dgm:pt modelId="{19487793-57C2-374A-879F-E696F530DB02}" type="pres">
      <dgm:prSet presAssocID="{44CBA9EA-E09E-694E-8325-0E5B9A3A127E}" presName="Name19" presStyleLbl="parChTrans1D4" presStyleIdx="1" presStyleCnt="8"/>
      <dgm:spPr/>
      <dgm:t>
        <a:bodyPr/>
        <a:lstStyle/>
        <a:p>
          <a:endParaRPr lang="en-US"/>
        </a:p>
      </dgm:t>
    </dgm:pt>
    <dgm:pt modelId="{47D91629-D395-D64C-AEE3-62B982282215}" type="pres">
      <dgm:prSet presAssocID="{09436980-886A-A144-B28F-4F95DE6D053F}" presName="Name21" presStyleCnt="0"/>
      <dgm:spPr/>
    </dgm:pt>
    <dgm:pt modelId="{0D717EC6-9AD9-0948-B717-20BE169DA0D9}" type="pres">
      <dgm:prSet presAssocID="{09436980-886A-A144-B28F-4F95DE6D053F}" presName="level2Shape" presStyleLbl="node4" presStyleIdx="1" presStyleCnt="8"/>
      <dgm:spPr/>
      <dgm:t>
        <a:bodyPr/>
        <a:lstStyle/>
        <a:p>
          <a:endParaRPr lang="en-US"/>
        </a:p>
      </dgm:t>
    </dgm:pt>
    <dgm:pt modelId="{FB52FDE9-15E0-3449-A37B-20C0EAEB333C}" type="pres">
      <dgm:prSet presAssocID="{09436980-886A-A144-B28F-4F95DE6D053F}" presName="hierChild3" presStyleCnt="0"/>
      <dgm:spPr/>
    </dgm:pt>
    <dgm:pt modelId="{0749EE12-1614-D34F-95BC-9FD994DB0A6B}" type="pres">
      <dgm:prSet presAssocID="{E4DA86CD-61E9-0F42-9AAD-DE68BB514C65}" presName="Name19" presStyleLbl="parChTrans1D4" presStyleIdx="2" presStyleCnt="8"/>
      <dgm:spPr/>
      <dgm:t>
        <a:bodyPr/>
        <a:lstStyle/>
        <a:p>
          <a:endParaRPr lang="en-US"/>
        </a:p>
      </dgm:t>
    </dgm:pt>
    <dgm:pt modelId="{2057933A-190E-C842-B545-C7A6A005EA7B}" type="pres">
      <dgm:prSet presAssocID="{416BC2AF-E413-8F42-97B0-99AEE685CEE3}" presName="Name21" presStyleCnt="0"/>
      <dgm:spPr/>
    </dgm:pt>
    <dgm:pt modelId="{15EBBD5F-A8EA-504A-B556-AB2C7ED5C09F}" type="pres">
      <dgm:prSet presAssocID="{416BC2AF-E413-8F42-97B0-99AEE685CEE3}" presName="level2Shape" presStyleLbl="node4" presStyleIdx="2" presStyleCnt="8"/>
      <dgm:spPr/>
      <dgm:t>
        <a:bodyPr/>
        <a:lstStyle/>
        <a:p>
          <a:endParaRPr lang="en-US"/>
        </a:p>
      </dgm:t>
    </dgm:pt>
    <dgm:pt modelId="{975AD44A-744A-3042-BCA2-1D99BF4D9888}" type="pres">
      <dgm:prSet presAssocID="{416BC2AF-E413-8F42-97B0-99AEE685CEE3}" presName="hierChild3" presStyleCnt="0"/>
      <dgm:spPr/>
    </dgm:pt>
    <dgm:pt modelId="{B51CD7DC-1830-E34E-BABF-5600D92A8EC9}" type="pres">
      <dgm:prSet presAssocID="{996D3EC6-39C6-6B45-A4A9-1998BF7844CD}" presName="Name19" presStyleLbl="parChTrans1D4" presStyleIdx="3" presStyleCnt="8"/>
      <dgm:spPr/>
      <dgm:t>
        <a:bodyPr/>
        <a:lstStyle/>
        <a:p>
          <a:endParaRPr lang="en-US"/>
        </a:p>
      </dgm:t>
    </dgm:pt>
    <dgm:pt modelId="{4F88E219-ADC3-F54E-9CB0-257C7F1FA9A6}" type="pres">
      <dgm:prSet presAssocID="{C22EDB81-4EE8-AE4C-AB1C-049A8DA3E918}" presName="Name21" presStyleCnt="0"/>
      <dgm:spPr/>
    </dgm:pt>
    <dgm:pt modelId="{2671C305-D735-514A-B0AC-C5A355B8EFBE}" type="pres">
      <dgm:prSet presAssocID="{C22EDB81-4EE8-AE4C-AB1C-049A8DA3E918}" presName="level2Shape" presStyleLbl="node4" presStyleIdx="3" presStyleCnt="8"/>
      <dgm:spPr/>
      <dgm:t>
        <a:bodyPr/>
        <a:lstStyle/>
        <a:p>
          <a:endParaRPr lang="en-US"/>
        </a:p>
      </dgm:t>
    </dgm:pt>
    <dgm:pt modelId="{70586FAD-3CEC-3D4D-95F1-DDB2B1281C04}" type="pres">
      <dgm:prSet presAssocID="{C22EDB81-4EE8-AE4C-AB1C-049A8DA3E918}" presName="hierChild3" presStyleCnt="0"/>
      <dgm:spPr/>
    </dgm:pt>
    <dgm:pt modelId="{D3F96F7F-FB1D-0946-8900-D7DA7DA026C7}" type="pres">
      <dgm:prSet presAssocID="{82D3ED4D-5C25-7544-B22F-B85C8F1A2810}" presName="Name19" presStyleLbl="parChTrans1D3" presStyleIdx="1" presStyleCnt="2"/>
      <dgm:spPr/>
      <dgm:t>
        <a:bodyPr/>
        <a:lstStyle/>
        <a:p>
          <a:endParaRPr lang="en-US"/>
        </a:p>
      </dgm:t>
    </dgm:pt>
    <dgm:pt modelId="{82290B23-9A85-AB47-8B88-54EB0DD1727C}" type="pres">
      <dgm:prSet presAssocID="{91760BCA-8824-054A-8255-CF295C0007C7}" presName="Name21" presStyleCnt="0"/>
      <dgm:spPr/>
    </dgm:pt>
    <dgm:pt modelId="{D0E04C35-AADA-C041-A3A4-8351AC97C02E}" type="pres">
      <dgm:prSet presAssocID="{91760BCA-8824-054A-8255-CF295C0007C7}" presName="level2Shape" presStyleLbl="node3" presStyleIdx="1" presStyleCnt="2"/>
      <dgm:spPr/>
      <dgm:t>
        <a:bodyPr/>
        <a:lstStyle/>
        <a:p>
          <a:endParaRPr lang="en-US"/>
        </a:p>
      </dgm:t>
    </dgm:pt>
    <dgm:pt modelId="{8497E8FD-7D73-7444-ABE8-0A8E84710C72}" type="pres">
      <dgm:prSet presAssocID="{91760BCA-8824-054A-8255-CF295C0007C7}" presName="hierChild3" presStyleCnt="0"/>
      <dgm:spPr/>
    </dgm:pt>
    <dgm:pt modelId="{7E354305-1666-DE40-85C2-BA948E95C27F}" type="pres">
      <dgm:prSet presAssocID="{E37B0138-6AF3-0A47-AD29-5D1AB5FEA739}" presName="Name19" presStyleLbl="parChTrans1D4" presStyleIdx="4" presStyleCnt="8"/>
      <dgm:spPr/>
      <dgm:t>
        <a:bodyPr/>
        <a:lstStyle/>
        <a:p>
          <a:endParaRPr lang="en-US"/>
        </a:p>
      </dgm:t>
    </dgm:pt>
    <dgm:pt modelId="{A155A67F-625D-F746-8F9B-9027C6E0AA34}" type="pres">
      <dgm:prSet presAssocID="{321B3F82-7C36-B44F-BBBD-E24FDC2F7532}" presName="Name21" presStyleCnt="0"/>
      <dgm:spPr/>
    </dgm:pt>
    <dgm:pt modelId="{6A98BC62-A41F-8A40-B0F1-EC33255241DD}" type="pres">
      <dgm:prSet presAssocID="{321B3F82-7C36-B44F-BBBD-E24FDC2F7532}" presName="level2Shape" presStyleLbl="node4" presStyleIdx="4" presStyleCnt="8"/>
      <dgm:spPr/>
      <dgm:t>
        <a:bodyPr/>
        <a:lstStyle/>
        <a:p>
          <a:endParaRPr lang="en-US"/>
        </a:p>
      </dgm:t>
    </dgm:pt>
    <dgm:pt modelId="{A3B9AD64-BEF0-B14D-BD3B-9F421F5FE355}" type="pres">
      <dgm:prSet presAssocID="{321B3F82-7C36-B44F-BBBD-E24FDC2F7532}" presName="hierChild3" presStyleCnt="0"/>
      <dgm:spPr/>
    </dgm:pt>
    <dgm:pt modelId="{24785C53-E048-2F49-95E5-50BA01B35473}" type="pres">
      <dgm:prSet presAssocID="{0C71533C-D855-8641-8AF2-2EEDC09AFC8B}" presName="Name19" presStyleLbl="parChTrans1D4" presStyleIdx="5" presStyleCnt="8"/>
      <dgm:spPr/>
      <dgm:t>
        <a:bodyPr/>
        <a:lstStyle/>
        <a:p>
          <a:endParaRPr lang="en-US"/>
        </a:p>
      </dgm:t>
    </dgm:pt>
    <dgm:pt modelId="{EB4684CF-C789-FA4A-9ACD-07ED21ECD299}" type="pres">
      <dgm:prSet presAssocID="{22AF1D18-4985-D64D-AE8A-D4046B8CC830}" presName="Name21" presStyleCnt="0"/>
      <dgm:spPr/>
    </dgm:pt>
    <dgm:pt modelId="{2CF1804C-9E04-F94F-B6E6-880F8361F194}" type="pres">
      <dgm:prSet presAssocID="{22AF1D18-4985-D64D-AE8A-D4046B8CC830}" presName="level2Shape" presStyleLbl="node4" presStyleIdx="5" presStyleCnt="8"/>
      <dgm:spPr/>
      <dgm:t>
        <a:bodyPr/>
        <a:lstStyle/>
        <a:p>
          <a:endParaRPr lang="en-US"/>
        </a:p>
      </dgm:t>
    </dgm:pt>
    <dgm:pt modelId="{450C81FC-FDB8-CF40-A4A4-5FD50D91E8A1}" type="pres">
      <dgm:prSet presAssocID="{22AF1D18-4985-D64D-AE8A-D4046B8CC830}" presName="hierChild3" presStyleCnt="0"/>
      <dgm:spPr/>
    </dgm:pt>
    <dgm:pt modelId="{521E9FC3-0242-3B42-9B09-24880D5F4B25}" type="pres">
      <dgm:prSet presAssocID="{C71BF077-42C0-4948-9588-890114675F02}" presName="Name19" presStyleLbl="parChTrans1D4" presStyleIdx="6" presStyleCnt="8"/>
      <dgm:spPr/>
      <dgm:t>
        <a:bodyPr/>
        <a:lstStyle/>
        <a:p>
          <a:endParaRPr lang="en-US"/>
        </a:p>
      </dgm:t>
    </dgm:pt>
    <dgm:pt modelId="{00931678-D324-A548-8A98-AF16AF7B58E5}" type="pres">
      <dgm:prSet presAssocID="{371319CD-2491-A948-8A8E-0DD1626AA890}" presName="Name21" presStyleCnt="0"/>
      <dgm:spPr/>
    </dgm:pt>
    <dgm:pt modelId="{970F0445-4704-EB41-949A-1F39708DBEA0}" type="pres">
      <dgm:prSet presAssocID="{371319CD-2491-A948-8A8E-0DD1626AA890}" presName="level2Shape" presStyleLbl="node4" presStyleIdx="6" presStyleCnt="8"/>
      <dgm:spPr/>
      <dgm:t>
        <a:bodyPr/>
        <a:lstStyle/>
        <a:p>
          <a:endParaRPr lang="en-US"/>
        </a:p>
      </dgm:t>
    </dgm:pt>
    <dgm:pt modelId="{99358E01-DD30-554B-8131-AEA43E2A2921}" type="pres">
      <dgm:prSet presAssocID="{371319CD-2491-A948-8A8E-0DD1626AA890}" presName="hierChild3" presStyleCnt="0"/>
      <dgm:spPr/>
    </dgm:pt>
    <dgm:pt modelId="{F2AC8BF6-11F8-C04E-BAE1-EB5935D23DFA}" type="pres">
      <dgm:prSet presAssocID="{75F21126-477E-EE4A-AF97-EAA8161FE5B7}" presName="Name19" presStyleLbl="parChTrans1D4" presStyleIdx="7" presStyleCnt="8"/>
      <dgm:spPr/>
      <dgm:t>
        <a:bodyPr/>
        <a:lstStyle/>
        <a:p>
          <a:endParaRPr lang="en-US"/>
        </a:p>
      </dgm:t>
    </dgm:pt>
    <dgm:pt modelId="{B67E852C-BBF4-7A43-8F9D-24040387742C}" type="pres">
      <dgm:prSet presAssocID="{4D9B0028-A5CB-1545-B6C2-0DF8FBB42331}" presName="Name21" presStyleCnt="0"/>
      <dgm:spPr/>
    </dgm:pt>
    <dgm:pt modelId="{E410761C-5C0C-4147-AB4B-90C082F25114}" type="pres">
      <dgm:prSet presAssocID="{4D9B0028-A5CB-1545-B6C2-0DF8FBB42331}" presName="level2Shape" presStyleLbl="node4" presStyleIdx="7" presStyleCnt="8"/>
      <dgm:spPr/>
      <dgm:t>
        <a:bodyPr/>
        <a:lstStyle/>
        <a:p>
          <a:endParaRPr lang="en-US"/>
        </a:p>
      </dgm:t>
    </dgm:pt>
    <dgm:pt modelId="{F1DEAEC1-096F-7C43-9281-1093C9E697E5}" type="pres">
      <dgm:prSet presAssocID="{4D9B0028-A5CB-1545-B6C2-0DF8FBB42331}" presName="hierChild3" presStyleCnt="0"/>
      <dgm:spPr/>
    </dgm:pt>
    <dgm:pt modelId="{B62AA9A1-5F54-6045-8971-275A9DD1F0C1}" type="pres">
      <dgm:prSet presAssocID="{50CBA1FC-6347-2846-AF79-1424A3512445}" presName="Name19" presStyleLbl="parChTrans1D2" presStyleIdx="1" presStyleCnt="3"/>
      <dgm:spPr/>
      <dgm:t>
        <a:bodyPr/>
        <a:lstStyle/>
        <a:p>
          <a:endParaRPr lang="en-US"/>
        </a:p>
      </dgm:t>
    </dgm:pt>
    <dgm:pt modelId="{3E7CFC5F-4637-4B42-8418-30544DE10AE5}" type="pres">
      <dgm:prSet presAssocID="{0EE8A2AC-D7AB-F147-9871-FFA55601AB0B}" presName="Name21" presStyleCnt="0"/>
      <dgm:spPr/>
    </dgm:pt>
    <dgm:pt modelId="{005E0CBE-FFBC-D141-A7F3-59239AA6108B}" type="pres">
      <dgm:prSet presAssocID="{0EE8A2AC-D7AB-F147-9871-FFA55601AB0B}" presName="level2Shape" presStyleLbl="node2" presStyleIdx="1" presStyleCnt="3"/>
      <dgm:spPr/>
      <dgm:t>
        <a:bodyPr/>
        <a:lstStyle/>
        <a:p>
          <a:endParaRPr lang="en-US"/>
        </a:p>
      </dgm:t>
    </dgm:pt>
    <dgm:pt modelId="{86C0F848-F4B8-1644-BCFD-2FEE98E2D271}" type="pres">
      <dgm:prSet presAssocID="{0EE8A2AC-D7AB-F147-9871-FFA55601AB0B}" presName="hierChild3" presStyleCnt="0"/>
      <dgm:spPr/>
    </dgm:pt>
    <dgm:pt modelId="{F14A70CF-49E7-814A-8E8C-5DD5E1313154}" type="pres">
      <dgm:prSet presAssocID="{E2865FB9-7F1F-D643-AC0C-44EDE2FF6B97}" presName="Name19" presStyleLbl="parChTrans1D2" presStyleIdx="2" presStyleCnt="3"/>
      <dgm:spPr/>
      <dgm:t>
        <a:bodyPr/>
        <a:lstStyle/>
        <a:p>
          <a:endParaRPr lang="en-US"/>
        </a:p>
      </dgm:t>
    </dgm:pt>
    <dgm:pt modelId="{15A89E4C-ED73-4545-8EEF-0600C1D26113}" type="pres">
      <dgm:prSet presAssocID="{703FD60E-A437-1447-A0F1-6BD0FA73D199}" presName="Name21" presStyleCnt="0"/>
      <dgm:spPr/>
    </dgm:pt>
    <dgm:pt modelId="{5E488235-E94B-F641-966B-B66ED4EF89F2}" type="pres">
      <dgm:prSet presAssocID="{703FD60E-A437-1447-A0F1-6BD0FA73D199}" presName="level2Shape" presStyleLbl="node2" presStyleIdx="2" presStyleCnt="3"/>
      <dgm:spPr/>
      <dgm:t>
        <a:bodyPr/>
        <a:lstStyle/>
        <a:p>
          <a:endParaRPr lang="en-US"/>
        </a:p>
      </dgm:t>
    </dgm:pt>
    <dgm:pt modelId="{13D4F62A-34A2-8742-9AF4-DE31C0320CD4}" type="pres">
      <dgm:prSet presAssocID="{703FD60E-A437-1447-A0F1-6BD0FA73D199}" presName="hierChild3" presStyleCnt="0"/>
      <dgm:spPr/>
    </dgm:pt>
    <dgm:pt modelId="{057662F5-E52B-424E-A44D-5714EFCD3848}" type="pres">
      <dgm:prSet presAssocID="{205327B6-FC01-EC49-854D-EA8671E264FA}" presName="bgShapesFlow" presStyleCnt="0"/>
      <dgm:spPr/>
    </dgm:pt>
    <dgm:pt modelId="{E9CB967B-3F3D-544A-B399-6DEC6D9A8A2E}" type="pres">
      <dgm:prSet presAssocID="{4C2B2C50-ABE4-B84D-A688-481FD0ABEC5B}" presName="rectComp" presStyleCnt="0"/>
      <dgm:spPr/>
    </dgm:pt>
    <dgm:pt modelId="{44846745-2ECE-2F43-9165-960C73D62215}" type="pres">
      <dgm:prSet presAssocID="{4C2B2C50-ABE4-B84D-A688-481FD0ABEC5B}" presName="bgRect" presStyleLbl="bgShp" presStyleIdx="0" presStyleCnt="2"/>
      <dgm:spPr/>
      <dgm:t>
        <a:bodyPr/>
        <a:lstStyle/>
        <a:p>
          <a:endParaRPr lang="en-US"/>
        </a:p>
      </dgm:t>
    </dgm:pt>
    <dgm:pt modelId="{B77C5288-8CCD-3647-9480-02142858B552}" type="pres">
      <dgm:prSet presAssocID="{4C2B2C50-ABE4-B84D-A688-481FD0ABEC5B}" presName="bgRectTx" presStyleLbl="bgShp" presStyleIdx="0" presStyleCnt="2">
        <dgm:presLayoutVars>
          <dgm:bulletEnabled val="1"/>
        </dgm:presLayoutVars>
      </dgm:prSet>
      <dgm:spPr/>
      <dgm:t>
        <a:bodyPr/>
        <a:lstStyle/>
        <a:p>
          <a:endParaRPr lang="en-US"/>
        </a:p>
      </dgm:t>
    </dgm:pt>
    <dgm:pt modelId="{A5A89293-B5DC-574A-A306-5467BB1E0913}" type="pres">
      <dgm:prSet presAssocID="{4C2B2C50-ABE4-B84D-A688-481FD0ABEC5B}" presName="spComp" presStyleCnt="0"/>
      <dgm:spPr/>
    </dgm:pt>
    <dgm:pt modelId="{A8934428-3E54-5140-8DB8-24152A43FE53}" type="pres">
      <dgm:prSet presAssocID="{4C2B2C50-ABE4-B84D-A688-481FD0ABEC5B}" presName="vSp" presStyleCnt="0"/>
      <dgm:spPr/>
    </dgm:pt>
    <dgm:pt modelId="{665637B9-448A-7E49-A77A-64AE56951068}" type="pres">
      <dgm:prSet presAssocID="{AED0620F-3A1C-C44A-B861-8182440FCFF3}" presName="rectComp" presStyleCnt="0"/>
      <dgm:spPr/>
    </dgm:pt>
    <dgm:pt modelId="{1E8AC9CA-1248-094A-B424-0E211BA3AB79}" type="pres">
      <dgm:prSet presAssocID="{AED0620F-3A1C-C44A-B861-8182440FCFF3}" presName="bgRect" presStyleLbl="bgShp" presStyleIdx="1" presStyleCnt="2"/>
      <dgm:spPr/>
      <dgm:t>
        <a:bodyPr/>
        <a:lstStyle/>
        <a:p>
          <a:endParaRPr lang="en-US"/>
        </a:p>
      </dgm:t>
    </dgm:pt>
    <dgm:pt modelId="{E7EC85A1-E3F8-BF45-9DCF-9A8BCADD8BEE}" type="pres">
      <dgm:prSet presAssocID="{AED0620F-3A1C-C44A-B861-8182440FCFF3}" presName="bgRectTx" presStyleLbl="bgShp" presStyleIdx="1" presStyleCnt="2">
        <dgm:presLayoutVars>
          <dgm:bulletEnabled val="1"/>
        </dgm:presLayoutVars>
      </dgm:prSet>
      <dgm:spPr/>
      <dgm:t>
        <a:bodyPr/>
        <a:lstStyle/>
        <a:p>
          <a:endParaRPr lang="en-US"/>
        </a:p>
      </dgm:t>
    </dgm:pt>
  </dgm:ptLst>
  <dgm:cxnLst>
    <dgm:cxn modelId="{010F5E9E-DE33-B24B-8B04-5F1B1A0B87CF}" type="presOf" srcId="{C22EDB81-4EE8-AE4C-AB1C-049A8DA3E918}" destId="{2671C305-D735-514A-B0AC-C5A355B8EFBE}" srcOrd="0" destOrd="0" presId="urn:microsoft.com/office/officeart/2005/8/layout/hierarchy6"/>
    <dgm:cxn modelId="{4F0B7C73-EB8A-6B4E-8A7D-88A5217292F2}" srcId="{205327B6-FC01-EC49-854D-EA8671E264FA}" destId="{1EA921DD-DC96-F44A-A3C3-6C3141F4CAAE}" srcOrd="0" destOrd="0" parTransId="{7C2B665A-4556-F54B-B197-F370F2A2588D}" sibTransId="{5D850010-8056-6247-BA9E-04EF4641646E}"/>
    <dgm:cxn modelId="{BE408839-3D8D-E947-8966-73199A892448}" type="presOf" srcId="{0C71533C-D855-8641-8AF2-2EEDC09AFC8B}" destId="{24785C53-E048-2F49-95E5-50BA01B35473}" srcOrd="0" destOrd="0" presId="urn:microsoft.com/office/officeart/2005/8/layout/hierarchy6"/>
    <dgm:cxn modelId="{4C3E4AA2-990E-E342-940B-B914BFE79772}" srcId="{205327B6-FC01-EC49-854D-EA8671E264FA}" destId="{AED0620F-3A1C-C44A-B861-8182440FCFF3}" srcOrd="2" destOrd="0" parTransId="{0162397C-D887-C340-A771-88F42DF37099}" sibTransId="{118A0B06-4084-264A-A620-F287F161B97C}"/>
    <dgm:cxn modelId="{FE8346D6-4652-7B45-821C-9900DC88586C}" type="presOf" srcId="{50CBA1FC-6347-2846-AF79-1424A3512445}" destId="{B62AA9A1-5F54-6045-8971-275A9DD1F0C1}" srcOrd="0" destOrd="0" presId="urn:microsoft.com/office/officeart/2005/8/layout/hierarchy6"/>
    <dgm:cxn modelId="{77AB5FBE-8ACE-E54D-A27F-1E75C811AC65}" type="presOf" srcId="{205327B6-FC01-EC49-854D-EA8671E264FA}" destId="{DA391511-9624-5A45-A81D-52416D1366DE}" srcOrd="0" destOrd="0" presId="urn:microsoft.com/office/officeart/2005/8/layout/hierarchy6"/>
    <dgm:cxn modelId="{7F108AC2-DEDA-354D-B096-E8E4814D8609}" type="presOf" srcId="{22AF1D18-4985-D64D-AE8A-D4046B8CC830}" destId="{2CF1804C-9E04-F94F-B6E6-880F8361F194}" srcOrd="0" destOrd="0" presId="urn:microsoft.com/office/officeart/2005/8/layout/hierarchy6"/>
    <dgm:cxn modelId="{2CEE57C0-62C6-0548-9E40-A18B7B66DC9C}" type="presOf" srcId="{962458F7-A819-BC42-9C5E-BE9345296B67}" destId="{8C1076F1-A4A0-C440-B77C-88828444754A}" srcOrd="0" destOrd="0" presId="urn:microsoft.com/office/officeart/2005/8/layout/hierarchy6"/>
    <dgm:cxn modelId="{1694570A-E265-A240-A84C-C49D339AC217}" srcId="{608E358A-379B-1946-AE72-CC239B5EF8F3}" destId="{325CD322-470C-7A48-9D4E-7ACA2469EBB4}" srcOrd="0" destOrd="0" parTransId="{7095DB50-6F7B-224E-A0CF-6B8680E8D571}" sibTransId="{D81A477B-F18B-8241-9980-93686D3ADE13}"/>
    <dgm:cxn modelId="{05198B2A-7770-454B-96C0-50A39DA69772}" type="presOf" srcId="{4C2B2C50-ABE4-B84D-A688-481FD0ABEC5B}" destId="{B77C5288-8CCD-3647-9480-02142858B552}" srcOrd="1" destOrd="0" presId="urn:microsoft.com/office/officeart/2005/8/layout/hierarchy6"/>
    <dgm:cxn modelId="{89175F31-B90A-A545-A876-9D492A091939}" type="presOf" srcId="{91760BCA-8824-054A-8255-CF295C0007C7}" destId="{D0E04C35-AADA-C041-A3A4-8351AC97C02E}" srcOrd="0" destOrd="0" presId="urn:microsoft.com/office/officeart/2005/8/layout/hierarchy6"/>
    <dgm:cxn modelId="{E13834D8-8809-AD44-8EFD-8C79C210D826}" type="presOf" srcId="{AED0620F-3A1C-C44A-B861-8182440FCFF3}" destId="{E7EC85A1-E3F8-BF45-9DCF-9A8BCADD8BEE}" srcOrd="1" destOrd="0" presId="urn:microsoft.com/office/officeart/2005/8/layout/hierarchy6"/>
    <dgm:cxn modelId="{53842E0C-4B3F-F141-9B00-01FD306E262A}" type="presOf" srcId="{E2865FB9-7F1F-D643-AC0C-44EDE2FF6B97}" destId="{F14A70CF-49E7-814A-8E8C-5DD5E1313154}" srcOrd="0" destOrd="0" presId="urn:microsoft.com/office/officeart/2005/8/layout/hierarchy6"/>
    <dgm:cxn modelId="{3D95DD73-1705-9E44-A53D-E5A17A90AAC7}" srcId="{321B3F82-7C36-B44F-BBBD-E24FDC2F7532}" destId="{371319CD-2491-A948-8A8E-0DD1626AA890}" srcOrd="1" destOrd="0" parTransId="{C71BF077-42C0-4948-9588-890114675F02}" sibTransId="{72454DB4-4FC9-044B-BB1E-E65C501F67D2}"/>
    <dgm:cxn modelId="{7E3BE6C7-9FCA-6A4E-B5E3-BCCCDFDC94C2}" type="presOf" srcId="{75F21126-477E-EE4A-AF97-EAA8161FE5B7}" destId="{F2AC8BF6-11F8-C04E-BAE1-EB5935D23DFA}" srcOrd="0" destOrd="0" presId="urn:microsoft.com/office/officeart/2005/8/layout/hierarchy6"/>
    <dgm:cxn modelId="{554F7ED4-E14E-AF44-9AD2-3F5E1C71C48E}" type="presOf" srcId="{4C2B2C50-ABE4-B84D-A688-481FD0ABEC5B}" destId="{44846745-2ECE-2F43-9165-960C73D62215}" srcOrd="0" destOrd="0" presId="urn:microsoft.com/office/officeart/2005/8/layout/hierarchy6"/>
    <dgm:cxn modelId="{573143A0-F45E-294B-B14F-49BEA441002B}" srcId="{1EA921DD-DC96-F44A-A3C3-6C3141F4CAAE}" destId="{0EE8A2AC-D7AB-F147-9871-FFA55601AB0B}" srcOrd="1" destOrd="0" parTransId="{50CBA1FC-6347-2846-AF79-1424A3512445}" sibTransId="{17385550-9596-8340-85A5-36B5F4BFC632}"/>
    <dgm:cxn modelId="{D44093D3-A295-374F-8128-6DC3E84CC77B}" type="presOf" srcId="{F47DF6A6-531D-EC48-9DE7-05637534813C}" destId="{B0C68508-B541-974F-A809-2BAE5EB45307}" srcOrd="0" destOrd="0" presId="urn:microsoft.com/office/officeart/2005/8/layout/hierarchy6"/>
    <dgm:cxn modelId="{16A6D086-2D88-D947-89A5-E36B288E81AC}" srcId="{91760BCA-8824-054A-8255-CF295C0007C7}" destId="{321B3F82-7C36-B44F-BBBD-E24FDC2F7532}" srcOrd="0" destOrd="0" parTransId="{E37B0138-6AF3-0A47-AD29-5D1AB5FEA739}" sibTransId="{F14F7457-9506-4343-AF2F-DF7328DEE565}"/>
    <dgm:cxn modelId="{2CD63128-68DB-5F4B-8AC8-1D75A7499ACF}" srcId="{325CD322-470C-7A48-9D4E-7ACA2469EBB4}" destId="{962458F7-A819-BC42-9C5E-BE9345296B67}" srcOrd="0" destOrd="0" parTransId="{46E8F01F-92FD-7047-906D-780679CDAB39}" sibTransId="{8C7C9916-A3AA-9041-B474-1CE6B704D6A7}"/>
    <dgm:cxn modelId="{C957E252-77FD-3B41-AE19-E1D33F023B4A}" type="presOf" srcId="{C71BF077-42C0-4948-9588-890114675F02}" destId="{521E9FC3-0242-3B42-9B09-24880D5F4B25}" srcOrd="0" destOrd="0" presId="urn:microsoft.com/office/officeart/2005/8/layout/hierarchy6"/>
    <dgm:cxn modelId="{216BB9DB-28FB-9940-A3D0-D7C66910B77A}" srcId="{91760BCA-8824-054A-8255-CF295C0007C7}" destId="{4D9B0028-A5CB-1545-B6C2-0DF8FBB42331}" srcOrd="1" destOrd="0" parTransId="{75F21126-477E-EE4A-AF97-EAA8161FE5B7}" sibTransId="{F99BF771-07CD-C344-A10B-DCCAFD0C156D}"/>
    <dgm:cxn modelId="{6CD45495-3579-AF45-B139-D8ABFDA070BD}" type="presOf" srcId="{44CBA9EA-E09E-694E-8325-0E5B9A3A127E}" destId="{19487793-57C2-374A-879F-E696F530DB02}" srcOrd="0" destOrd="0" presId="urn:microsoft.com/office/officeart/2005/8/layout/hierarchy6"/>
    <dgm:cxn modelId="{D34CBDEE-0384-C44E-96C4-93A5099F3EF7}" type="presOf" srcId="{996D3EC6-39C6-6B45-A4A9-1998BF7844CD}" destId="{B51CD7DC-1830-E34E-BABF-5600D92A8EC9}" srcOrd="0" destOrd="0" presId="urn:microsoft.com/office/officeart/2005/8/layout/hierarchy6"/>
    <dgm:cxn modelId="{41E4C59E-7CE2-6945-8986-8666792C8BAC}" srcId="{608E358A-379B-1946-AE72-CC239B5EF8F3}" destId="{91760BCA-8824-054A-8255-CF295C0007C7}" srcOrd="1" destOrd="0" parTransId="{82D3ED4D-5C25-7544-B22F-B85C8F1A2810}" sibTransId="{BF055081-B671-5848-908B-B8C1C6F90DCE}"/>
    <dgm:cxn modelId="{DA5DA1AF-FF70-0C4A-8160-811518726368}" srcId="{321B3F82-7C36-B44F-BBBD-E24FDC2F7532}" destId="{22AF1D18-4985-D64D-AE8A-D4046B8CC830}" srcOrd="0" destOrd="0" parTransId="{0C71533C-D855-8641-8AF2-2EEDC09AFC8B}" sibTransId="{2A51E3DD-FCE1-CA42-B346-055BDD11C2D5}"/>
    <dgm:cxn modelId="{150A6F99-4689-B14E-B30A-D00A4C706567}" srcId="{962458F7-A819-BC42-9C5E-BE9345296B67}" destId="{09436980-886A-A144-B28F-4F95DE6D053F}" srcOrd="0" destOrd="0" parTransId="{44CBA9EA-E09E-694E-8325-0E5B9A3A127E}" sibTransId="{BE2A1CD2-A600-2245-B91D-7798EE65F9C5}"/>
    <dgm:cxn modelId="{CEAAE008-3E01-D040-BF25-4893D423599D}" srcId="{205327B6-FC01-EC49-854D-EA8671E264FA}" destId="{4C2B2C50-ABE4-B84D-A688-481FD0ABEC5B}" srcOrd="1" destOrd="0" parTransId="{17001FBC-EF1E-D54E-8C2C-34BA5DB05CC9}" sibTransId="{DB91264E-98BE-CB45-BAEB-C0A88E996429}"/>
    <dgm:cxn modelId="{F55C5B36-B80F-C943-B98C-AD8625A9FC40}" srcId="{962458F7-A819-BC42-9C5E-BE9345296B67}" destId="{416BC2AF-E413-8F42-97B0-99AEE685CEE3}" srcOrd="1" destOrd="0" parTransId="{E4DA86CD-61E9-0F42-9AAD-DE68BB514C65}" sibTransId="{3463F376-935D-C041-AF30-849A99D918DB}"/>
    <dgm:cxn modelId="{FE9F589E-C420-AC4A-B8D7-84F597023233}" type="presOf" srcId="{0EE8A2AC-D7AB-F147-9871-FFA55601AB0B}" destId="{005E0CBE-FFBC-D141-A7F3-59239AA6108B}" srcOrd="0" destOrd="0" presId="urn:microsoft.com/office/officeart/2005/8/layout/hierarchy6"/>
    <dgm:cxn modelId="{543E4595-99C3-C442-A98A-15398699F9B6}" type="presOf" srcId="{371319CD-2491-A948-8A8E-0DD1626AA890}" destId="{970F0445-4704-EB41-949A-1F39708DBEA0}" srcOrd="0" destOrd="0" presId="urn:microsoft.com/office/officeart/2005/8/layout/hierarchy6"/>
    <dgm:cxn modelId="{73A531DA-6A4B-EF45-94E0-F64C342A33C0}" srcId="{1EA921DD-DC96-F44A-A3C3-6C3141F4CAAE}" destId="{703FD60E-A437-1447-A0F1-6BD0FA73D199}" srcOrd="2" destOrd="0" parTransId="{E2865FB9-7F1F-D643-AC0C-44EDE2FF6B97}" sibTransId="{84568787-1B35-C14A-A044-21579D082ABD}"/>
    <dgm:cxn modelId="{AA547994-D8A8-B747-A482-7FBAB3E0766B}" type="presOf" srcId="{321B3F82-7C36-B44F-BBBD-E24FDC2F7532}" destId="{6A98BC62-A41F-8A40-B0F1-EC33255241DD}" srcOrd="0" destOrd="0" presId="urn:microsoft.com/office/officeart/2005/8/layout/hierarchy6"/>
    <dgm:cxn modelId="{D5637E4D-7D48-C946-ACBD-1F1385487950}" type="presOf" srcId="{1EA921DD-DC96-F44A-A3C3-6C3141F4CAAE}" destId="{15AAE996-BA35-9A4C-9D56-942BDC8325C5}" srcOrd="0" destOrd="0" presId="urn:microsoft.com/office/officeart/2005/8/layout/hierarchy6"/>
    <dgm:cxn modelId="{4B26C03D-769F-4648-9772-AB1AA11E2A2E}" type="presOf" srcId="{416BC2AF-E413-8F42-97B0-99AEE685CEE3}" destId="{15EBBD5F-A8EA-504A-B556-AB2C7ED5C09F}" srcOrd="0" destOrd="0" presId="urn:microsoft.com/office/officeart/2005/8/layout/hierarchy6"/>
    <dgm:cxn modelId="{A37679C9-494A-AF43-92F5-0ACBF7916DC8}" type="presOf" srcId="{4D9B0028-A5CB-1545-B6C2-0DF8FBB42331}" destId="{E410761C-5C0C-4147-AB4B-90C082F25114}" srcOrd="0" destOrd="0" presId="urn:microsoft.com/office/officeart/2005/8/layout/hierarchy6"/>
    <dgm:cxn modelId="{EAC56967-3E6E-C748-A383-7469E50E6026}" type="presOf" srcId="{703FD60E-A437-1447-A0F1-6BD0FA73D199}" destId="{5E488235-E94B-F641-966B-B66ED4EF89F2}" srcOrd="0" destOrd="0" presId="urn:microsoft.com/office/officeart/2005/8/layout/hierarchy6"/>
    <dgm:cxn modelId="{EF18C0ED-C599-514F-9A2A-5F10645A4ACE}" type="presOf" srcId="{09436980-886A-A144-B28F-4F95DE6D053F}" destId="{0D717EC6-9AD9-0948-B717-20BE169DA0D9}" srcOrd="0" destOrd="0" presId="urn:microsoft.com/office/officeart/2005/8/layout/hierarchy6"/>
    <dgm:cxn modelId="{2232D864-B2AF-8A48-A6FC-2CD9ACD96F56}" type="presOf" srcId="{608E358A-379B-1946-AE72-CC239B5EF8F3}" destId="{E740D58E-D5D4-8245-B250-FA07771DA4E7}" srcOrd="0" destOrd="0" presId="urn:microsoft.com/office/officeart/2005/8/layout/hierarchy6"/>
    <dgm:cxn modelId="{79D81FA8-B567-604C-B479-65DA206A94C9}" type="presOf" srcId="{46E8F01F-92FD-7047-906D-780679CDAB39}" destId="{50C4A1F8-96EC-1F43-BA6F-F2259104C41F}" srcOrd="0" destOrd="0" presId="urn:microsoft.com/office/officeart/2005/8/layout/hierarchy6"/>
    <dgm:cxn modelId="{318E75DD-3D33-7546-BDDD-689AB596A184}" type="presOf" srcId="{325CD322-470C-7A48-9D4E-7ACA2469EBB4}" destId="{E63A20C7-A4FA-6C40-80EA-8703ADA953B8}" srcOrd="0" destOrd="0" presId="urn:microsoft.com/office/officeart/2005/8/layout/hierarchy6"/>
    <dgm:cxn modelId="{BD976DB6-1FD8-E246-8A8D-F5280DE2F62D}" type="presOf" srcId="{82D3ED4D-5C25-7544-B22F-B85C8F1A2810}" destId="{D3F96F7F-FB1D-0946-8900-D7DA7DA026C7}" srcOrd="0" destOrd="0" presId="urn:microsoft.com/office/officeart/2005/8/layout/hierarchy6"/>
    <dgm:cxn modelId="{AFF3BB22-3623-264A-BAEB-EABD6F7EE2AB}" type="presOf" srcId="{7095DB50-6F7B-224E-A0CF-6B8680E8D571}" destId="{166884DE-BE24-4743-9A1F-F0EAF6E40032}" srcOrd="0" destOrd="0" presId="urn:microsoft.com/office/officeart/2005/8/layout/hierarchy6"/>
    <dgm:cxn modelId="{03009E7F-10AE-B440-A3CC-29895F850046}" srcId="{325CD322-470C-7A48-9D4E-7ACA2469EBB4}" destId="{C22EDB81-4EE8-AE4C-AB1C-049A8DA3E918}" srcOrd="1" destOrd="0" parTransId="{996D3EC6-39C6-6B45-A4A9-1998BF7844CD}" sibTransId="{0E5C210C-9523-5940-AA16-8D47EB7FC2C6}"/>
    <dgm:cxn modelId="{CC7C929A-04D8-2F47-AEC5-EC9F089C1367}" srcId="{1EA921DD-DC96-F44A-A3C3-6C3141F4CAAE}" destId="{608E358A-379B-1946-AE72-CC239B5EF8F3}" srcOrd="0" destOrd="0" parTransId="{F47DF6A6-531D-EC48-9DE7-05637534813C}" sibTransId="{88093A65-35F9-2A45-8849-73A14B6F9A96}"/>
    <dgm:cxn modelId="{E2D1E720-F734-874A-A391-F2C864EC7BBD}" type="presOf" srcId="{E4DA86CD-61E9-0F42-9AAD-DE68BB514C65}" destId="{0749EE12-1614-D34F-95BC-9FD994DB0A6B}" srcOrd="0" destOrd="0" presId="urn:microsoft.com/office/officeart/2005/8/layout/hierarchy6"/>
    <dgm:cxn modelId="{85EABCB3-117D-F949-B630-E9B719AE9B86}" type="presOf" srcId="{AED0620F-3A1C-C44A-B861-8182440FCFF3}" destId="{1E8AC9CA-1248-094A-B424-0E211BA3AB79}" srcOrd="0" destOrd="0" presId="urn:microsoft.com/office/officeart/2005/8/layout/hierarchy6"/>
    <dgm:cxn modelId="{4DA724FB-D17C-0547-B3B7-918E67EB6D03}" type="presOf" srcId="{E37B0138-6AF3-0A47-AD29-5D1AB5FEA739}" destId="{7E354305-1666-DE40-85C2-BA948E95C27F}" srcOrd="0" destOrd="0" presId="urn:microsoft.com/office/officeart/2005/8/layout/hierarchy6"/>
    <dgm:cxn modelId="{28E7BDB0-4B69-D44D-A2C8-7F700CB4F52B}" type="presParOf" srcId="{DA391511-9624-5A45-A81D-52416D1366DE}" destId="{B6677861-2891-E74C-B5FE-6B1255E725F3}" srcOrd="0" destOrd="0" presId="urn:microsoft.com/office/officeart/2005/8/layout/hierarchy6"/>
    <dgm:cxn modelId="{973B7EB8-08CE-E843-9343-DE1C679A8199}" type="presParOf" srcId="{B6677861-2891-E74C-B5FE-6B1255E725F3}" destId="{B5FBE3A3-819A-CD42-B738-AD60C8CCC6C7}" srcOrd="0" destOrd="0" presId="urn:microsoft.com/office/officeart/2005/8/layout/hierarchy6"/>
    <dgm:cxn modelId="{CFFD22CC-6968-F14B-8E23-DDC4D91A71DE}" type="presParOf" srcId="{B6677861-2891-E74C-B5FE-6B1255E725F3}" destId="{20B0F519-0D86-6A43-91E3-3E9BA54557BE}" srcOrd="1" destOrd="0" presId="urn:microsoft.com/office/officeart/2005/8/layout/hierarchy6"/>
    <dgm:cxn modelId="{D557AC97-3A90-CD4C-AF23-47D6C85F214A}" type="presParOf" srcId="{20B0F519-0D86-6A43-91E3-3E9BA54557BE}" destId="{3F33D473-EF47-594D-9BF6-F2EF0C7E8511}" srcOrd="0" destOrd="0" presId="urn:microsoft.com/office/officeart/2005/8/layout/hierarchy6"/>
    <dgm:cxn modelId="{3C96A3E1-FFEE-8A42-8CE8-08A43E167784}" type="presParOf" srcId="{3F33D473-EF47-594D-9BF6-F2EF0C7E8511}" destId="{15AAE996-BA35-9A4C-9D56-942BDC8325C5}" srcOrd="0" destOrd="0" presId="urn:microsoft.com/office/officeart/2005/8/layout/hierarchy6"/>
    <dgm:cxn modelId="{A9975108-BBA7-D240-AAB2-9FB0744419B9}" type="presParOf" srcId="{3F33D473-EF47-594D-9BF6-F2EF0C7E8511}" destId="{65660845-AD0A-7C46-825C-9F3F17E1F1FE}" srcOrd="1" destOrd="0" presId="urn:microsoft.com/office/officeart/2005/8/layout/hierarchy6"/>
    <dgm:cxn modelId="{403DE56B-4FE9-2F48-B470-B0CAAF727F3E}" type="presParOf" srcId="{65660845-AD0A-7C46-825C-9F3F17E1F1FE}" destId="{B0C68508-B541-974F-A809-2BAE5EB45307}" srcOrd="0" destOrd="0" presId="urn:microsoft.com/office/officeart/2005/8/layout/hierarchy6"/>
    <dgm:cxn modelId="{3B1BA71E-0958-9E41-9F5C-C852EDC3DB7C}" type="presParOf" srcId="{65660845-AD0A-7C46-825C-9F3F17E1F1FE}" destId="{CD82DE1A-7C81-674D-B47D-AFBC59BAA3FF}" srcOrd="1" destOrd="0" presId="urn:microsoft.com/office/officeart/2005/8/layout/hierarchy6"/>
    <dgm:cxn modelId="{37392F3B-6722-8045-85F9-EC6E5ECF33F3}" type="presParOf" srcId="{CD82DE1A-7C81-674D-B47D-AFBC59BAA3FF}" destId="{E740D58E-D5D4-8245-B250-FA07771DA4E7}" srcOrd="0" destOrd="0" presId="urn:microsoft.com/office/officeart/2005/8/layout/hierarchy6"/>
    <dgm:cxn modelId="{E20DC34F-0420-724D-8652-0F6DBBF59592}" type="presParOf" srcId="{CD82DE1A-7C81-674D-B47D-AFBC59BAA3FF}" destId="{FCC4DDE1-11D1-2140-94B4-2ED457277447}" srcOrd="1" destOrd="0" presId="urn:microsoft.com/office/officeart/2005/8/layout/hierarchy6"/>
    <dgm:cxn modelId="{03DE49F0-865F-B04F-BD81-8C523DF3EBE5}" type="presParOf" srcId="{FCC4DDE1-11D1-2140-94B4-2ED457277447}" destId="{166884DE-BE24-4743-9A1F-F0EAF6E40032}" srcOrd="0" destOrd="0" presId="urn:microsoft.com/office/officeart/2005/8/layout/hierarchy6"/>
    <dgm:cxn modelId="{EC61EE21-4845-1F42-838B-5D7EBDA19EEB}" type="presParOf" srcId="{FCC4DDE1-11D1-2140-94B4-2ED457277447}" destId="{E89AFFBD-1278-0A49-9C34-ACB587432119}" srcOrd="1" destOrd="0" presId="urn:microsoft.com/office/officeart/2005/8/layout/hierarchy6"/>
    <dgm:cxn modelId="{6805FD39-F673-5443-B983-B884D6D38AB6}" type="presParOf" srcId="{E89AFFBD-1278-0A49-9C34-ACB587432119}" destId="{E63A20C7-A4FA-6C40-80EA-8703ADA953B8}" srcOrd="0" destOrd="0" presId="urn:microsoft.com/office/officeart/2005/8/layout/hierarchy6"/>
    <dgm:cxn modelId="{54CBC9C0-62D7-AC4E-AF90-FE6E4B21221A}" type="presParOf" srcId="{E89AFFBD-1278-0A49-9C34-ACB587432119}" destId="{690DDCD1-ED00-274F-A94E-A8697EB3B455}" srcOrd="1" destOrd="0" presId="urn:microsoft.com/office/officeart/2005/8/layout/hierarchy6"/>
    <dgm:cxn modelId="{05B2D87A-0AB7-AC43-AA99-35584850104D}" type="presParOf" srcId="{690DDCD1-ED00-274F-A94E-A8697EB3B455}" destId="{50C4A1F8-96EC-1F43-BA6F-F2259104C41F}" srcOrd="0" destOrd="0" presId="urn:microsoft.com/office/officeart/2005/8/layout/hierarchy6"/>
    <dgm:cxn modelId="{0D9E5184-4284-2C4E-89C6-A8B7954AF808}" type="presParOf" srcId="{690DDCD1-ED00-274F-A94E-A8697EB3B455}" destId="{0FA76D3E-F17F-0D4C-B9C8-B55294933231}" srcOrd="1" destOrd="0" presId="urn:microsoft.com/office/officeart/2005/8/layout/hierarchy6"/>
    <dgm:cxn modelId="{0EDBAD0C-BBED-EE4A-84C2-D225BDDF6F67}" type="presParOf" srcId="{0FA76D3E-F17F-0D4C-B9C8-B55294933231}" destId="{8C1076F1-A4A0-C440-B77C-88828444754A}" srcOrd="0" destOrd="0" presId="urn:microsoft.com/office/officeart/2005/8/layout/hierarchy6"/>
    <dgm:cxn modelId="{1D5A755F-B0EE-ED41-BC5F-BF8E7BDC1CBB}" type="presParOf" srcId="{0FA76D3E-F17F-0D4C-B9C8-B55294933231}" destId="{CE702387-2340-904B-B266-2ECBC6B57C6C}" srcOrd="1" destOrd="0" presId="urn:microsoft.com/office/officeart/2005/8/layout/hierarchy6"/>
    <dgm:cxn modelId="{BBFF55D5-8B2E-CC40-8C8A-D986605E908C}" type="presParOf" srcId="{CE702387-2340-904B-B266-2ECBC6B57C6C}" destId="{19487793-57C2-374A-879F-E696F530DB02}" srcOrd="0" destOrd="0" presId="urn:microsoft.com/office/officeart/2005/8/layout/hierarchy6"/>
    <dgm:cxn modelId="{9DBDDBFD-CC4F-8D43-BA11-F17E5A2739CA}" type="presParOf" srcId="{CE702387-2340-904B-B266-2ECBC6B57C6C}" destId="{47D91629-D395-D64C-AEE3-62B982282215}" srcOrd="1" destOrd="0" presId="urn:microsoft.com/office/officeart/2005/8/layout/hierarchy6"/>
    <dgm:cxn modelId="{9968C66B-9921-C14A-B748-288DA6D1A2CC}" type="presParOf" srcId="{47D91629-D395-D64C-AEE3-62B982282215}" destId="{0D717EC6-9AD9-0948-B717-20BE169DA0D9}" srcOrd="0" destOrd="0" presId="urn:microsoft.com/office/officeart/2005/8/layout/hierarchy6"/>
    <dgm:cxn modelId="{13F7B893-F307-ED4A-9597-7D5027C5B112}" type="presParOf" srcId="{47D91629-D395-D64C-AEE3-62B982282215}" destId="{FB52FDE9-15E0-3449-A37B-20C0EAEB333C}" srcOrd="1" destOrd="0" presId="urn:microsoft.com/office/officeart/2005/8/layout/hierarchy6"/>
    <dgm:cxn modelId="{05D18920-E520-6A4A-BA04-D78E4B858D0D}" type="presParOf" srcId="{CE702387-2340-904B-B266-2ECBC6B57C6C}" destId="{0749EE12-1614-D34F-95BC-9FD994DB0A6B}" srcOrd="2" destOrd="0" presId="urn:microsoft.com/office/officeart/2005/8/layout/hierarchy6"/>
    <dgm:cxn modelId="{7B90E2D7-A2CC-1743-8437-94D5E6B66BB6}" type="presParOf" srcId="{CE702387-2340-904B-B266-2ECBC6B57C6C}" destId="{2057933A-190E-C842-B545-C7A6A005EA7B}" srcOrd="3" destOrd="0" presId="urn:microsoft.com/office/officeart/2005/8/layout/hierarchy6"/>
    <dgm:cxn modelId="{2C069418-A4DC-9542-969A-D121533CE4B8}" type="presParOf" srcId="{2057933A-190E-C842-B545-C7A6A005EA7B}" destId="{15EBBD5F-A8EA-504A-B556-AB2C7ED5C09F}" srcOrd="0" destOrd="0" presId="urn:microsoft.com/office/officeart/2005/8/layout/hierarchy6"/>
    <dgm:cxn modelId="{185EB118-D7D2-334D-A6E0-FDECF5C3768D}" type="presParOf" srcId="{2057933A-190E-C842-B545-C7A6A005EA7B}" destId="{975AD44A-744A-3042-BCA2-1D99BF4D9888}" srcOrd="1" destOrd="0" presId="urn:microsoft.com/office/officeart/2005/8/layout/hierarchy6"/>
    <dgm:cxn modelId="{02B17FB5-0702-C145-B329-D474D1FF8FEC}" type="presParOf" srcId="{690DDCD1-ED00-274F-A94E-A8697EB3B455}" destId="{B51CD7DC-1830-E34E-BABF-5600D92A8EC9}" srcOrd="2" destOrd="0" presId="urn:microsoft.com/office/officeart/2005/8/layout/hierarchy6"/>
    <dgm:cxn modelId="{5ABD6AFF-674C-D94C-91B4-8AAA75252AE0}" type="presParOf" srcId="{690DDCD1-ED00-274F-A94E-A8697EB3B455}" destId="{4F88E219-ADC3-F54E-9CB0-257C7F1FA9A6}" srcOrd="3" destOrd="0" presId="urn:microsoft.com/office/officeart/2005/8/layout/hierarchy6"/>
    <dgm:cxn modelId="{AA22F47B-07AC-D24D-90C5-5E4C7E207B1F}" type="presParOf" srcId="{4F88E219-ADC3-F54E-9CB0-257C7F1FA9A6}" destId="{2671C305-D735-514A-B0AC-C5A355B8EFBE}" srcOrd="0" destOrd="0" presId="urn:microsoft.com/office/officeart/2005/8/layout/hierarchy6"/>
    <dgm:cxn modelId="{716520A2-DEF1-B343-A7C8-0A69DEA4E88C}" type="presParOf" srcId="{4F88E219-ADC3-F54E-9CB0-257C7F1FA9A6}" destId="{70586FAD-3CEC-3D4D-95F1-DDB2B1281C04}" srcOrd="1" destOrd="0" presId="urn:microsoft.com/office/officeart/2005/8/layout/hierarchy6"/>
    <dgm:cxn modelId="{2B277AE0-212D-9C4A-AE64-041168D42A56}" type="presParOf" srcId="{FCC4DDE1-11D1-2140-94B4-2ED457277447}" destId="{D3F96F7F-FB1D-0946-8900-D7DA7DA026C7}" srcOrd="2" destOrd="0" presId="urn:microsoft.com/office/officeart/2005/8/layout/hierarchy6"/>
    <dgm:cxn modelId="{5F45BA04-4559-B54A-AC28-2DA9C3ACE597}" type="presParOf" srcId="{FCC4DDE1-11D1-2140-94B4-2ED457277447}" destId="{82290B23-9A85-AB47-8B88-54EB0DD1727C}" srcOrd="3" destOrd="0" presId="urn:microsoft.com/office/officeart/2005/8/layout/hierarchy6"/>
    <dgm:cxn modelId="{1E2C9C88-E75F-CE46-BF55-1FD90858B5BB}" type="presParOf" srcId="{82290B23-9A85-AB47-8B88-54EB0DD1727C}" destId="{D0E04C35-AADA-C041-A3A4-8351AC97C02E}" srcOrd="0" destOrd="0" presId="urn:microsoft.com/office/officeart/2005/8/layout/hierarchy6"/>
    <dgm:cxn modelId="{718800A3-1BB9-3A45-BFAF-6271F8560CA5}" type="presParOf" srcId="{82290B23-9A85-AB47-8B88-54EB0DD1727C}" destId="{8497E8FD-7D73-7444-ABE8-0A8E84710C72}" srcOrd="1" destOrd="0" presId="urn:microsoft.com/office/officeart/2005/8/layout/hierarchy6"/>
    <dgm:cxn modelId="{8A1DABBB-B8A6-6C43-B3CD-181DBC94F2D1}" type="presParOf" srcId="{8497E8FD-7D73-7444-ABE8-0A8E84710C72}" destId="{7E354305-1666-DE40-85C2-BA948E95C27F}" srcOrd="0" destOrd="0" presId="urn:microsoft.com/office/officeart/2005/8/layout/hierarchy6"/>
    <dgm:cxn modelId="{DE323E32-F267-DA4F-8CFD-CF56E64FE1A3}" type="presParOf" srcId="{8497E8FD-7D73-7444-ABE8-0A8E84710C72}" destId="{A155A67F-625D-F746-8F9B-9027C6E0AA34}" srcOrd="1" destOrd="0" presId="urn:microsoft.com/office/officeart/2005/8/layout/hierarchy6"/>
    <dgm:cxn modelId="{0CE3440E-10DE-6947-BA5E-5D2B456CA359}" type="presParOf" srcId="{A155A67F-625D-F746-8F9B-9027C6E0AA34}" destId="{6A98BC62-A41F-8A40-B0F1-EC33255241DD}" srcOrd="0" destOrd="0" presId="urn:microsoft.com/office/officeart/2005/8/layout/hierarchy6"/>
    <dgm:cxn modelId="{5A015CA0-50B2-984E-BEDE-5559556CED51}" type="presParOf" srcId="{A155A67F-625D-F746-8F9B-9027C6E0AA34}" destId="{A3B9AD64-BEF0-B14D-BD3B-9F421F5FE355}" srcOrd="1" destOrd="0" presId="urn:microsoft.com/office/officeart/2005/8/layout/hierarchy6"/>
    <dgm:cxn modelId="{8EA94A56-E1EC-A44E-BA72-46745C2F9A03}" type="presParOf" srcId="{A3B9AD64-BEF0-B14D-BD3B-9F421F5FE355}" destId="{24785C53-E048-2F49-95E5-50BA01B35473}" srcOrd="0" destOrd="0" presId="urn:microsoft.com/office/officeart/2005/8/layout/hierarchy6"/>
    <dgm:cxn modelId="{3A8F3500-0FEA-8340-8771-9A83A2F98C32}" type="presParOf" srcId="{A3B9AD64-BEF0-B14D-BD3B-9F421F5FE355}" destId="{EB4684CF-C789-FA4A-9ACD-07ED21ECD299}" srcOrd="1" destOrd="0" presId="urn:microsoft.com/office/officeart/2005/8/layout/hierarchy6"/>
    <dgm:cxn modelId="{1D948103-8B8B-7349-844A-8F21A48BA76C}" type="presParOf" srcId="{EB4684CF-C789-FA4A-9ACD-07ED21ECD299}" destId="{2CF1804C-9E04-F94F-B6E6-880F8361F194}" srcOrd="0" destOrd="0" presId="urn:microsoft.com/office/officeart/2005/8/layout/hierarchy6"/>
    <dgm:cxn modelId="{69BA7BA9-9850-2A42-BB4C-FE35C4814764}" type="presParOf" srcId="{EB4684CF-C789-FA4A-9ACD-07ED21ECD299}" destId="{450C81FC-FDB8-CF40-A4A4-5FD50D91E8A1}" srcOrd="1" destOrd="0" presId="urn:microsoft.com/office/officeart/2005/8/layout/hierarchy6"/>
    <dgm:cxn modelId="{DCD76ED3-626C-2746-A64F-C5C94AF0B0E9}" type="presParOf" srcId="{A3B9AD64-BEF0-B14D-BD3B-9F421F5FE355}" destId="{521E9FC3-0242-3B42-9B09-24880D5F4B25}" srcOrd="2" destOrd="0" presId="urn:microsoft.com/office/officeart/2005/8/layout/hierarchy6"/>
    <dgm:cxn modelId="{5364AB21-2FDC-1047-B1B8-3C8CD189C817}" type="presParOf" srcId="{A3B9AD64-BEF0-B14D-BD3B-9F421F5FE355}" destId="{00931678-D324-A548-8A98-AF16AF7B58E5}" srcOrd="3" destOrd="0" presId="urn:microsoft.com/office/officeart/2005/8/layout/hierarchy6"/>
    <dgm:cxn modelId="{8626F688-21C5-5047-9ED5-D1D12513FFE5}" type="presParOf" srcId="{00931678-D324-A548-8A98-AF16AF7B58E5}" destId="{970F0445-4704-EB41-949A-1F39708DBEA0}" srcOrd="0" destOrd="0" presId="urn:microsoft.com/office/officeart/2005/8/layout/hierarchy6"/>
    <dgm:cxn modelId="{D9277E89-C5EA-F74F-A30C-69FE505DE268}" type="presParOf" srcId="{00931678-D324-A548-8A98-AF16AF7B58E5}" destId="{99358E01-DD30-554B-8131-AEA43E2A2921}" srcOrd="1" destOrd="0" presId="urn:microsoft.com/office/officeart/2005/8/layout/hierarchy6"/>
    <dgm:cxn modelId="{7B915B88-C9D2-6042-B6A9-159B0B8D32C4}" type="presParOf" srcId="{8497E8FD-7D73-7444-ABE8-0A8E84710C72}" destId="{F2AC8BF6-11F8-C04E-BAE1-EB5935D23DFA}" srcOrd="2" destOrd="0" presId="urn:microsoft.com/office/officeart/2005/8/layout/hierarchy6"/>
    <dgm:cxn modelId="{51EF2EE9-D9AE-D640-9A08-5BB563D220E6}" type="presParOf" srcId="{8497E8FD-7D73-7444-ABE8-0A8E84710C72}" destId="{B67E852C-BBF4-7A43-8F9D-24040387742C}" srcOrd="3" destOrd="0" presId="urn:microsoft.com/office/officeart/2005/8/layout/hierarchy6"/>
    <dgm:cxn modelId="{8BA1DCA2-0C35-AD40-AEEC-0A6440FAC3A5}" type="presParOf" srcId="{B67E852C-BBF4-7A43-8F9D-24040387742C}" destId="{E410761C-5C0C-4147-AB4B-90C082F25114}" srcOrd="0" destOrd="0" presId="urn:microsoft.com/office/officeart/2005/8/layout/hierarchy6"/>
    <dgm:cxn modelId="{CA6494B2-C21E-8842-9399-57179A68CDA3}" type="presParOf" srcId="{B67E852C-BBF4-7A43-8F9D-24040387742C}" destId="{F1DEAEC1-096F-7C43-9281-1093C9E697E5}" srcOrd="1" destOrd="0" presId="urn:microsoft.com/office/officeart/2005/8/layout/hierarchy6"/>
    <dgm:cxn modelId="{CEFA5097-85D0-654F-99A5-7B9C2C98D2FC}" type="presParOf" srcId="{65660845-AD0A-7C46-825C-9F3F17E1F1FE}" destId="{B62AA9A1-5F54-6045-8971-275A9DD1F0C1}" srcOrd="2" destOrd="0" presId="urn:microsoft.com/office/officeart/2005/8/layout/hierarchy6"/>
    <dgm:cxn modelId="{CCE5BEB6-F4F7-0F46-9F2A-30FEC0B73A0E}" type="presParOf" srcId="{65660845-AD0A-7C46-825C-9F3F17E1F1FE}" destId="{3E7CFC5F-4637-4B42-8418-30544DE10AE5}" srcOrd="3" destOrd="0" presId="urn:microsoft.com/office/officeart/2005/8/layout/hierarchy6"/>
    <dgm:cxn modelId="{084520AD-09B0-E14F-B0F8-AACC1039136C}" type="presParOf" srcId="{3E7CFC5F-4637-4B42-8418-30544DE10AE5}" destId="{005E0CBE-FFBC-D141-A7F3-59239AA6108B}" srcOrd="0" destOrd="0" presId="urn:microsoft.com/office/officeart/2005/8/layout/hierarchy6"/>
    <dgm:cxn modelId="{DB3EB42B-0B0D-0441-9FE1-7B810AE3FCB6}" type="presParOf" srcId="{3E7CFC5F-4637-4B42-8418-30544DE10AE5}" destId="{86C0F848-F4B8-1644-BCFD-2FEE98E2D271}" srcOrd="1" destOrd="0" presId="urn:microsoft.com/office/officeart/2005/8/layout/hierarchy6"/>
    <dgm:cxn modelId="{BCB5DDFC-B120-6A4B-BFAA-605879EBFD3A}" type="presParOf" srcId="{65660845-AD0A-7C46-825C-9F3F17E1F1FE}" destId="{F14A70CF-49E7-814A-8E8C-5DD5E1313154}" srcOrd="4" destOrd="0" presId="urn:microsoft.com/office/officeart/2005/8/layout/hierarchy6"/>
    <dgm:cxn modelId="{C9B68707-5840-3549-947C-7B920EAC65CF}" type="presParOf" srcId="{65660845-AD0A-7C46-825C-9F3F17E1F1FE}" destId="{15A89E4C-ED73-4545-8EEF-0600C1D26113}" srcOrd="5" destOrd="0" presId="urn:microsoft.com/office/officeart/2005/8/layout/hierarchy6"/>
    <dgm:cxn modelId="{960713AF-F40F-B747-B9BD-B05FF12D2EEF}" type="presParOf" srcId="{15A89E4C-ED73-4545-8EEF-0600C1D26113}" destId="{5E488235-E94B-F641-966B-B66ED4EF89F2}" srcOrd="0" destOrd="0" presId="urn:microsoft.com/office/officeart/2005/8/layout/hierarchy6"/>
    <dgm:cxn modelId="{1936DB5F-5A4D-1B4F-9BBA-1A45743BBCD0}" type="presParOf" srcId="{15A89E4C-ED73-4545-8EEF-0600C1D26113}" destId="{13D4F62A-34A2-8742-9AF4-DE31C0320CD4}" srcOrd="1" destOrd="0" presId="urn:microsoft.com/office/officeart/2005/8/layout/hierarchy6"/>
    <dgm:cxn modelId="{1FC27B44-77F5-A14E-AC1D-E4F8DCAEB148}" type="presParOf" srcId="{DA391511-9624-5A45-A81D-52416D1366DE}" destId="{057662F5-E52B-424E-A44D-5714EFCD3848}" srcOrd="1" destOrd="0" presId="urn:microsoft.com/office/officeart/2005/8/layout/hierarchy6"/>
    <dgm:cxn modelId="{BF7840A3-2454-1D4C-9B59-DD07F2FB964B}" type="presParOf" srcId="{057662F5-E52B-424E-A44D-5714EFCD3848}" destId="{E9CB967B-3F3D-544A-B399-6DEC6D9A8A2E}" srcOrd="0" destOrd="0" presId="urn:microsoft.com/office/officeart/2005/8/layout/hierarchy6"/>
    <dgm:cxn modelId="{D51A55B3-68DF-D347-9DC5-F20A10F693BB}" type="presParOf" srcId="{E9CB967B-3F3D-544A-B399-6DEC6D9A8A2E}" destId="{44846745-2ECE-2F43-9165-960C73D62215}" srcOrd="0" destOrd="0" presId="urn:microsoft.com/office/officeart/2005/8/layout/hierarchy6"/>
    <dgm:cxn modelId="{BABE0D33-2F87-BF4C-A5B4-8D916C48AB79}" type="presParOf" srcId="{E9CB967B-3F3D-544A-B399-6DEC6D9A8A2E}" destId="{B77C5288-8CCD-3647-9480-02142858B552}" srcOrd="1" destOrd="0" presId="urn:microsoft.com/office/officeart/2005/8/layout/hierarchy6"/>
    <dgm:cxn modelId="{CA9B92E0-F80C-0648-8A6C-08C8D8756844}" type="presParOf" srcId="{057662F5-E52B-424E-A44D-5714EFCD3848}" destId="{A5A89293-B5DC-574A-A306-5467BB1E0913}" srcOrd="1" destOrd="0" presId="urn:microsoft.com/office/officeart/2005/8/layout/hierarchy6"/>
    <dgm:cxn modelId="{4C606269-A0FC-AE4C-B7A3-53FF0B14ACED}" type="presParOf" srcId="{A5A89293-B5DC-574A-A306-5467BB1E0913}" destId="{A8934428-3E54-5140-8DB8-24152A43FE53}" srcOrd="0" destOrd="0" presId="urn:microsoft.com/office/officeart/2005/8/layout/hierarchy6"/>
    <dgm:cxn modelId="{997C00AC-9A7F-1243-BFA5-586ABC8096A0}" type="presParOf" srcId="{057662F5-E52B-424E-A44D-5714EFCD3848}" destId="{665637B9-448A-7E49-A77A-64AE56951068}" srcOrd="2" destOrd="0" presId="urn:microsoft.com/office/officeart/2005/8/layout/hierarchy6"/>
    <dgm:cxn modelId="{3EAAF0DB-DF0F-AA49-A5DC-8BFC3572C891}" type="presParOf" srcId="{665637B9-448A-7E49-A77A-64AE56951068}" destId="{1E8AC9CA-1248-094A-B424-0E211BA3AB79}" srcOrd="0" destOrd="0" presId="urn:microsoft.com/office/officeart/2005/8/layout/hierarchy6"/>
    <dgm:cxn modelId="{0DCC2C7B-F178-D746-9BF2-F9CACBA55AAD}" type="presParOf" srcId="{665637B9-448A-7E49-A77A-64AE56951068}" destId="{E7EC85A1-E3F8-BF45-9DCF-9A8BCADD8BEE}" srcOrd="1" destOrd="0" presId="urn:microsoft.com/office/officeart/2005/8/layout/hierarchy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3F1487F-30F9-CA48-8E42-2B252B26411C}" type="doc">
      <dgm:prSet loTypeId="urn:microsoft.com/office/officeart/2005/8/layout/hierarchy2" loCatId="" qsTypeId="urn:microsoft.com/office/officeart/2005/8/quickstyle/simple4" qsCatId="simple" csTypeId="urn:microsoft.com/office/officeart/2005/8/colors/accent1_2" csCatId="accent1" phldr="1"/>
      <dgm:spPr/>
      <dgm:t>
        <a:bodyPr/>
        <a:lstStyle/>
        <a:p>
          <a:endParaRPr lang="en-US"/>
        </a:p>
      </dgm:t>
    </dgm:pt>
    <dgm:pt modelId="{0068F6EA-D9E7-8849-A07C-ECE62EBC98FA}">
      <dgm:prSet phldrT="[Text]"/>
      <dgm:spPr/>
      <dgm:t>
        <a:bodyPr/>
        <a:lstStyle/>
        <a:p>
          <a:r>
            <a:rPr lang="en-US" dirty="0" smtClean="0"/>
            <a:t>$GOPATH</a:t>
          </a:r>
          <a:endParaRPr lang="en-US" dirty="0"/>
        </a:p>
      </dgm:t>
    </dgm:pt>
    <dgm:pt modelId="{D41E5BA6-07EF-4C49-A9B5-DBF860F96944}" type="parTrans" cxnId="{8CA5B5FB-F6A2-CF4D-8EFF-F6D13DC2DBA5}">
      <dgm:prSet/>
      <dgm:spPr/>
      <dgm:t>
        <a:bodyPr/>
        <a:lstStyle/>
        <a:p>
          <a:endParaRPr lang="en-US"/>
        </a:p>
      </dgm:t>
    </dgm:pt>
    <dgm:pt modelId="{036B1A5E-156D-9543-BA6F-7A806B63C9BC}" type="sibTrans" cxnId="{8CA5B5FB-F6A2-CF4D-8EFF-F6D13DC2DBA5}">
      <dgm:prSet/>
      <dgm:spPr/>
      <dgm:t>
        <a:bodyPr/>
        <a:lstStyle/>
        <a:p>
          <a:endParaRPr lang="en-US"/>
        </a:p>
      </dgm:t>
    </dgm:pt>
    <dgm:pt modelId="{4C9BAC12-7EA1-F74B-BFE4-8C344AACDD1C}">
      <dgm:prSet phldrT="[Text]">
        <dgm:style>
          <a:lnRef idx="2">
            <a:schemeClr val="accent3">
              <a:shade val="50000"/>
            </a:schemeClr>
          </a:lnRef>
          <a:fillRef idx="1">
            <a:schemeClr val="accent3"/>
          </a:fillRef>
          <a:effectRef idx="0">
            <a:schemeClr val="accent3"/>
          </a:effectRef>
          <a:fontRef idx="minor">
            <a:schemeClr val="lt1"/>
          </a:fontRef>
        </dgm:style>
      </dgm:prSet>
      <dgm:spPr/>
      <dgm:t>
        <a:bodyPr/>
        <a:lstStyle/>
        <a:p>
          <a:r>
            <a:rPr lang="en-US" dirty="0" err="1" smtClean="0"/>
            <a:t>src</a:t>
          </a:r>
          <a:endParaRPr lang="en-US" dirty="0"/>
        </a:p>
      </dgm:t>
    </dgm:pt>
    <dgm:pt modelId="{E8CBA255-0945-D248-85E4-D74E6CE66A7E}" type="parTrans" cxnId="{C2F05B5F-9522-2B4F-8B36-AD8A1B33C5E0}">
      <dgm:prSet/>
      <dgm:spPr/>
      <dgm:t>
        <a:bodyPr/>
        <a:lstStyle/>
        <a:p>
          <a:endParaRPr lang="en-US"/>
        </a:p>
      </dgm:t>
    </dgm:pt>
    <dgm:pt modelId="{DEDBC6B5-149B-8D48-8BE8-FF59C1BC2F36}" type="sibTrans" cxnId="{C2F05B5F-9522-2B4F-8B36-AD8A1B33C5E0}">
      <dgm:prSet/>
      <dgm:spPr/>
      <dgm:t>
        <a:bodyPr/>
        <a:lstStyle/>
        <a:p>
          <a:endParaRPr lang="en-US"/>
        </a:p>
      </dgm:t>
    </dgm:pt>
    <dgm:pt modelId="{907EED47-A957-A643-B3BC-032DBD8ECC4F}">
      <dgm:prSet phldrT="[Text]">
        <dgm:style>
          <a:lnRef idx="1">
            <a:schemeClr val="accent3"/>
          </a:lnRef>
          <a:fillRef idx="2">
            <a:schemeClr val="accent3"/>
          </a:fillRef>
          <a:effectRef idx="1">
            <a:schemeClr val="accent3"/>
          </a:effectRef>
          <a:fontRef idx="minor">
            <a:schemeClr val="dk1"/>
          </a:fontRef>
        </dgm:style>
      </dgm:prSet>
      <dgm:spPr/>
      <dgm:t>
        <a:bodyPr/>
        <a:lstStyle/>
        <a:p>
          <a:r>
            <a:rPr lang="en-US" dirty="0" smtClean="0"/>
            <a:t>recipe-manager</a:t>
          </a:r>
          <a:endParaRPr lang="en-US" dirty="0"/>
        </a:p>
      </dgm:t>
    </dgm:pt>
    <dgm:pt modelId="{47A4674F-999A-7F4D-A55B-1C9DEF79D5C9}" type="parTrans" cxnId="{E5DDEF18-2381-4C49-98D6-FD906AB180F2}">
      <dgm:prSet/>
      <dgm:spPr/>
      <dgm:t>
        <a:bodyPr/>
        <a:lstStyle/>
        <a:p>
          <a:endParaRPr lang="en-US"/>
        </a:p>
      </dgm:t>
    </dgm:pt>
    <dgm:pt modelId="{4C66B107-2884-844B-A16F-09FFCB4F7F5D}" type="sibTrans" cxnId="{E5DDEF18-2381-4C49-98D6-FD906AB180F2}">
      <dgm:prSet/>
      <dgm:spPr/>
      <dgm:t>
        <a:bodyPr/>
        <a:lstStyle/>
        <a:p>
          <a:endParaRPr lang="en-US"/>
        </a:p>
      </dgm:t>
    </dgm:pt>
    <dgm:pt modelId="{1B986862-6ACC-CF4A-93FA-C5DE57A4CD5D}">
      <dgm:prSet phldrT="[Text]">
        <dgm:style>
          <a:lnRef idx="1">
            <a:schemeClr val="accent6"/>
          </a:lnRef>
          <a:fillRef idx="2">
            <a:schemeClr val="accent6"/>
          </a:fillRef>
          <a:effectRef idx="1">
            <a:schemeClr val="accent6"/>
          </a:effectRef>
          <a:fontRef idx="minor">
            <a:schemeClr val="dk1"/>
          </a:fontRef>
        </dgm:style>
      </dgm:prSet>
      <dgm:spPr/>
      <dgm:t>
        <a:bodyPr/>
        <a:lstStyle/>
        <a:p>
          <a:r>
            <a:rPr lang="en-US" dirty="0" smtClean="0"/>
            <a:t>awesome-app</a:t>
          </a:r>
          <a:endParaRPr lang="en-US" dirty="0"/>
        </a:p>
      </dgm:t>
    </dgm:pt>
    <dgm:pt modelId="{98D78780-69DE-1844-A3D9-7501A8CA22FC}" type="parTrans" cxnId="{1BC7060F-E2C9-D242-BD42-A2EC142F1B4B}">
      <dgm:prSet/>
      <dgm:spPr/>
      <dgm:t>
        <a:bodyPr/>
        <a:lstStyle/>
        <a:p>
          <a:endParaRPr lang="en-US"/>
        </a:p>
      </dgm:t>
    </dgm:pt>
    <dgm:pt modelId="{519C9ED0-F135-5F41-9042-1FCCC9DEDC9C}" type="sibTrans" cxnId="{1BC7060F-E2C9-D242-BD42-A2EC142F1B4B}">
      <dgm:prSet/>
      <dgm:spPr/>
      <dgm:t>
        <a:bodyPr/>
        <a:lstStyle/>
        <a:p>
          <a:endParaRPr lang="en-US"/>
        </a:p>
      </dgm:t>
    </dgm:pt>
    <dgm:pt modelId="{F415B893-57AD-E046-A054-35EE7E5C17DA}">
      <dgm:prSet phldrT="[Text]">
        <dgm:style>
          <a:lnRef idx="2">
            <a:schemeClr val="accent5">
              <a:shade val="50000"/>
            </a:schemeClr>
          </a:lnRef>
          <a:fillRef idx="1">
            <a:schemeClr val="accent5"/>
          </a:fillRef>
          <a:effectRef idx="0">
            <a:schemeClr val="accent5"/>
          </a:effectRef>
          <a:fontRef idx="minor">
            <a:schemeClr val="lt1"/>
          </a:fontRef>
        </dgm:style>
      </dgm:prSet>
      <dgm:spPr/>
      <dgm:t>
        <a:bodyPr/>
        <a:lstStyle/>
        <a:p>
          <a:r>
            <a:rPr lang="en-US" dirty="0" err="1" smtClean="0"/>
            <a:t>pkg</a:t>
          </a:r>
          <a:endParaRPr lang="en-US" dirty="0"/>
        </a:p>
      </dgm:t>
    </dgm:pt>
    <dgm:pt modelId="{2496CE54-2091-DA44-82D3-7425C29D5782}" type="parTrans" cxnId="{C277E34B-AD73-2F47-A6CC-A1CD4E589812}">
      <dgm:prSet/>
      <dgm:spPr/>
      <dgm:t>
        <a:bodyPr/>
        <a:lstStyle/>
        <a:p>
          <a:endParaRPr lang="en-US"/>
        </a:p>
      </dgm:t>
    </dgm:pt>
    <dgm:pt modelId="{79355320-8BEA-244A-9415-7D9FA593E436}" type="sibTrans" cxnId="{C277E34B-AD73-2F47-A6CC-A1CD4E589812}">
      <dgm:prSet/>
      <dgm:spPr/>
      <dgm:t>
        <a:bodyPr/>
        <a:lstStyle/>
        <a:p>
          <a:endParaRPr lang="en-US"/>
        </a:p>
      </dgm:t>
    </dgm:pt>
    <dgm:pt modelId="{701B7361-7139-CB47-864E-0D578EF80B12}">
      <dgm:prSet phldrT="[Text]">
        <dgm:style>
          <a:lnRef idx="1">
            <a:schemeClr val="dk1"/>
          </a:lnRef>
          <a:fillRef idx="2">
            <a:schemeClr val="dk1"/>
          </a:fillRef>
          <a:effectRef idx="1">
            <a:schemeClr val="dk1"/>
          </a:effectRef>
          <a:fontRef idx="minor">
            <a:schemeClr val="dk1"/>
          </a:fontRef>
        </dgm:style>
      </dgm:prSet>
      <dgm:spPr/>
      <dgm:t>
        <a:bodyPr/>
        <a:lstStyle/>
        <a:p>
          <a:r>
            <a:rPr lang="en-US" dirty="0" err="1" smtClean="0"/>
            <a:t>fmt</a:t>
          </a:r>
          <a:endParaRPr lang="en-US" dirty="0"/>
        </a:p>
      </dgm:t>
    </dgm:pt>
    <dgm:pt modelId="{710FC85B-B02F-334D-949D-F4C53AE1D2E0}" type="parTrans" cxnId="{ACC5F2E4-1798-BF43-9DD2-83BE65ABB8EA}">
      <dgm:prSet/>
      <dgm:spPr/>
      <dgm:t>
        <a:bodyPr/>
        <a:lstStyle/>
        <a:p>
          <a:endParaRPr lang="en-US"/>
        </a:p>
      </dgm:t>
    </dgm:pt>
    <dgm:pt modelId="{52DEE2F2-1C9A-464C-9A8C-46BAC1B75CBF}" type="sibTrans" cxnId="{ACC5F2E4-1798-BF43-9DD2-83BE65ABB8EA}">
      <dgm:prSet/>
      <dgm:spPr/>
      <dgm:t>
        <a:bodyPr/>
        <a:lstStyle/>
        <a:p>
          <a:endParaRPr lang="en-US"/>
        </a:p>
      </dgm:t>
    </dgm:pt>
    <dgm:pt modelId="{45B4C6FB-B32B-4045-B897-CC65E287E10F}">
      <dgm:prSet phldrT="[Text]">
        <dgm:style>
          <a:lnRef idx="1">
            <a:schemeClr val="accent4"/>
          </a:lnRef>
          <a:fillRef idx="2">
            <a:schemeClr val="accent4"/>
          </a:fillRef>
          <a:effectRef idx="1">
            <a:schemeClr val="accent4"/>
          </a:effectRef>
          <a:fontRef idx="minor">
            <a:schemeClr val="dk1"/>
          </a:fontRef>
        </dgm:style>
      </dgm:prSet>
      <dgm:spPr/>
      <dgm:t>
        <a:bodyPr/>
        <a:lstStyle/>
        <a:p>
          <a:r>
            <a:rPr lang="en-US" dirty="0" smtClean="0"/>
            <a:t>recipe</a:t>
          </a:r>
          <a:endParaRPr lang="en-US" dirty="0"/>
        </a:p>
      </dgm:t>
    </dgm:pt>
    <dgm:pt modelId="{D2E462B0-E96E-054A-BA7F-580A44DE6ADE}" type="parTrans" cxnId="{A883103E-C636-1946-AD82-83A674FB530D}">
      <dgm:prSet/>
      <dgm:spPr/>
      <dgm:t>
        <a:bodyPr/>
        <a:lstStyle/>
        <a:p>
          <a:endParaRPr lang="en-US"/>
        </a:p>
      </dgm:t>
    </dgm:pt>
    <dgm:pt modelId="{506E1548-CF1D-6A4E-B980-FB7D2B58C11F}" type="sibTrans" cxnId="{A883103E-C636-1946-AD82-83A674FB530D}">
      <dgm:prSet/>
      <dgm:spPr/>
      <dgm:t>
        <a:bodyPr/>
        <a:lstStyle/>
        <a:p>
          <a:endParaRPr lang="en-US"/>
        </a:p>
      </dgm:t>
    </dgm:pt>
    <dgm:pt modelId="{AA31ACCD-3DD4-704D-9E9C-7AD843FBFA3A}">
      <dgm:prSet phldrT="[Text]">
        <dgm:style>
          <a:lnRef idx="1">
            <a:schemeClr val="accent4"/>
          </a:lnRef>
          <a:fillRef idx="2">
            <a:schemeClr val="accent4"/>
          </a:fillRef>
          <a:effectRef idx="1">
            <a:schemeClr val="accent4"/>
          </a:effectRef>
          <a:fontRef idx="minor">
            <a:schemeClr val="dk1"/>
          </a:fontRef>
        </dgm:style>
      </dgm:prSet>
      <dgm:spPr>
        <a:ln/>
      </dgm:spPr>
      <dgm:t>
        <a:bodyPr/>
        <a:lstStyle/>
        <a:p>
          <a:r>
            <a:rPr lang="en-US" dirty="0" smtClean="0"/>
            <a:t>recipe</a:t>
          </a:r>
          <a:endParaRPr lang="en-US" dirty="0"/>
        </a:p>
      </dgm:t>
    </dgm:pt>
    <dgm:pt modelId="{041A0B1A-5E8B-EF47-A2F1-4C08FE96C2CF}" type="parTrans" cxnId="{57380F05-F31B-864E-B741-A3F00282AB09}">
      <dgm:prSet/>
      <dgm:spPr/>
      <dgm:t>
        <a:bodyPr/>
        <a:lstStyle/>
        <a:p>
          <a:endParaRPr lang="en-US"/>
        </a:p>
      </dgm:t>
    </dgm:pt>
    <dgm:pt modelId="{19A0C9C7-8911-C74F-B537-77F6F20C0F18}" type="sibTrans" cxnId="{57380F05-F31B-864E-B741-A3F00282AB09}">
      <dgm:prSet/>
      <dgm:spPr/>
      <dgm:t>
        <a:bodyPr/>
        <a:lstStyle/>
        <a:p>
          <a:endParaRPr lang="en-US"/>
        </a:p>
      </dgm:t>
    </dgm:pt>
    <dgm:pt modelId="{1DDB012B-0EC3-CF4A-BD0E-00E20C9C5F4A}">
      <dgm:prSet phldrT="[Text]">
        <dgm:style>
          <a:lnRef idx="2">
            <a:schemeClr val="accent6">
              <a:shade val="50000"/>
            </a:schemeClr>
          </a:lnRef>
          <a:fillRef idx="1">
            <a:schemeClr val="accent6"/>
          </a:fillRef>
          <a:effectRef idx="0">
            <a:schemeClr val="accent6"/>
          </a:effectRef>
          <a:fontRef idx="minor">
            <a:schemeClr val="lt1"/>
          </a:fontRef>
        </dgm:style>
      </dgm:prSet>
      <dgm:spPr/>
      <dgm:t>
        <a:bodyPr/>
        <a:lstStyle/>
        <a:p>
          <a:r>
            <a:rPr lang="en-US" dirty="0" smtClean="0"/>
            <a:t>bin</a:t>
          </a:r>
          <a:endParaRPr lang="en-US" dirty="0"/>
        </a:p>
      </dgm:t>
    </dgm:pt>
    <dgm:pt modelId="{ECCEA518-FBC6-874A-81BF-1F214253A6C6}" type="parTrans" cxnId="{7CCEF95B-62BE-3148-B966-D75B7575C8D1}">
      <dgm:prSet/>
      <dgm:spPr/>
      <dgm:t>
        <a:bodyPr/>
        <a:lstStyle/>
        <a:p>
          <a:endParaRPr lang="en-US"/>
        </a:p>
      </dgm:t>
    </dgm:pt>
    <dgm:pt modelId="{2A40C7BD-150A-CC45-A97F-9337DB948CFC}" type="sibTrans" cxnId="{7CCEF95B-62BE-3148-B966-D75B7575C8D1}">
      <dgm:prSet/>
      <dgm:spPr/>
      <dgm:t>
        <a:bodyPr/>
        <a:lstStyle/>
        <a:p>
          <a:endParaRPr lang="en-US"/>
        </a:p>
      </dgm:t>
    </dgm:pt>
    <dgm:pt modelId="{75BC44B5-7705-CF4A-A7E0-798429BC5F39}">
      <dgm:prSet phldrT="[Text]">
        <dgm:style>
          <a:lnRef idx="1">
            <a:schemeClr val="accent6"/>
          </a:lnRef>
          <a:fillRef idx="2">
            <a:schemeClr val="accent6"/>
          </a:fillRef>
          <a:effectRef idx="1">
            <a:schemeClr val="accent6"/>
          </a:effectRef>
          <a:fontRef idx="minor">
            <a:schemeClr val="dk1"/>
          </a:fontRef>
        </dgm:style>
      </dgm:prSet>
      <dgm:spPr/>
      <dgm:t>
        <a:bodyPr/>
        <a:lstStyle/>
        <a:p>
          <a:r>
            <a:rPr lang="en-US" dirty="0" smtClean="0"/>
            <a:t>awesome</a:t>
          </a:r>
          <a:endParaRPr lang="en-US" dirty="0"/>
        </a:p>
      </dgm:t>
    </dgm:pt>
    <dgm:pt modelId="{9D1D5BE3-8A3D-0E43-A84A-4290131956D8}" type="parTrans" cxnId="{D64332EE-3712-B047-9987-8EC51F176FCE}">
      <dgm:prSet/>
      <dgm:spPr/>
      <dgm:t>
        <a:bodyPr/>
        <a:lstStyle/>
        <a:p>
          <a:endParaRPr lang="en-US"/>
        </a:p>
      </dgm:t>
    </dgm:pt>
    <dgm:pt modelId="{F2A472BF-0639-2E4F-B3F6-B977E24E0C65}" type="sibTrans" cxnId="{D64332EE-3712-B047-9987-8EC51F176FCE}">
      <dgm:prSet/>
      <dgm:spPr/>
      <dgm:t>
        <a:bodyPr/>
        <a:lstStyle/>
        <a:p>
          <a:endParaRPr lang="en-US"/>
        </a:p>
      </dgm:t>
    </dgm:pt>
    <dgm:pt modelId="{C33C9A59-B1F9-ED4B-A313-7F20B4D1E173}">
      <dgm:prSet phldrT="[Text]">
        <dgm:style>
          <a:lnRef idx="1">
            <a:schemeClr val="accent5"/>
          </a:lnRef>
          <a:fillRef idx="2">
            <a:schemeClr val="accent5"/>
          </a:fillRef>
          <a:effectRef idx="1">
            <a:schemeClr val="accent5"/>
          </a:effectRef>
          <a:fontRef idx="minor">
            <a:schemeClr val="dk1"/>
          </a:fontRef>
        </dgm:style>
      </dgm:prSet>
      <dgm:spPr/>
      <dgm:t>
        <a:bodyPr/>
        <a:lstStyle/>
        <a:p>
          <a:r>
            <a:rPr lang="en-US" dirty="0" smtClean="0"/>
            <a:t>security-</a:t>
          </a:r>
          <a:r>
            <a:rPr lang="en-US" dirty="0" err="1" smtClean="0"/>
            <a:t>pkg</a:t>
          </a:r>
          <a:endParaRPr lang="en-US" dirty="0"/>
        </a:p>
      </dgm:t>
    </dgm:pt>
    <dgm:pt modelId="{6EAC6D5E-5E57-3F46-B1BE-76E7CDCAE80F}" type="parTrans" cxnId="{A288B1E5-B63F-3C43-BE40-46A25FE94FE6}">
      <dgm:prSet/>
      <dgm:spPr/>
      <dgm:t>
        <a:bodyPr/>
        <a:lstStyle/>
        <a:p>
          <a:endParaRPr lang="en-US"/>
        </a:p>
      </dgm:t>
    </dgm:pt>
    <dgm:pt modelId="{6B211381-B28A-8546-8B9D-2FCE2431E01D}" type="sibTrans" cxnId="{A288B1E5-B63F-3C43-BE40-46A25FE94FE6}">
      <dgm:prSet/>
      <dgm:spPr/>
      <dgm:t>
        <a:bodyPr/>
        <a:lstStyle/>
        <a:p>
          <a:endParaRPr lang="en-US"/>
        </a:p>
      </dgm:t>
    </dgm:pt>
    <dgm:pt modelId="{8EC08ED0-C095-4642-87D2-41C933A1212C}">
      <dgm:prSet phldrT="[Text]">
        <dgm:style>
          <a:lnRef idx="1">
            <a:schemeClr val="accent5"/>
          </a:lnRef>
          <a:fillRef idx="2">
            <a:schemeClr val="accent5"/>
          </a:fillRef>
          <a:effectRef idx="1">
            <a:schemeClr val="accent5"/>
          </a:effectRef>
          <a:fontRef idx="minor">
            <a:schemeClr val="dk1"/>
          </a:fontRef>
        </dgm:style>
      </dgm:prSet>
      <dgm:spPr/>
      <dgm:t>
        <a:bodyPr/>
        <a:lstStyle/>
        <a:p>
          <a:r>
            <a:rPr lang="en-US" dirty="0" smtClean="0"/>
            <a:t>security</a:t>
          </a:r>
          <a:endParaRPr lang="en-US" dirty="0"/>
        </a:p>
      </dgm:t>
    </dgm:pt>
    <dgm:pt modelId="{A71250B4-1DB5-B940-8183-12EF6F6A50AA}" type="parTrans" cxnId="{03D01FCD-6405-2241-B501-2BAF2E50EA05}">
      <dgm:prSet/>
      <dgm:spPr/>
      <dgm:t>
        <a:bodyPr/>
        <a:lstStyle/>
        <a:p>
          <a:endParaRPr lang="en-US"/>
        </a:p>
      </dgm:t>
    </dgm:pt>
    <dgm:pt modelId="{D21D4DED-35DE-1A4D-BA65-E1F844B3BD9B}" type="sibTrans" cxnId="{03D01FCD-6405-2241-B501-2BAF2E50EA05}">
      <dgm:prSet/>
      <dgm:spPr/>
      <dgm:t>
        <a:bodyPr/>
        <a:lstStyle/>
        <a:p>
          <a:endParaRPr lang="en-US"/>
        </a:p>
      </dgm:t>
    </dgm:pt>
    <dgm:pt modelId="{D6B457D0-63E6-E543-B5BB-41919D1AB049}" type="pres">
      <dgm:prSet presAssocID="{33F1487F-30F9-CA48-8E42-2B252B26411C}" presName="diagram" presStyleCnt="0">
        <dgm:presLayoutVars>
          <dgm:chPref val="1"/>
          <dgm:dir/>
          <dgm:animOne val="branch"/>
          <dgm:animLvl val="lvl"/>
          <dgm:resizeHandles val="exact"/>
        </dgm:presLayoutVars>
      </dgm:prSet>
      <dgm:spPr/>
      <dgm:t>
        <a:bodyPr/>
        <a:lstStyle/>
        <a:p>
          <a:endParaRPr lang="en-US"/>
        </a:p>
      </dgm:t>
    </dgm:pt>
    <dgm:pt modelId="{17A687A0-421B-3045-9AE0-395AA80FA4A7}" type="pres">
      <dgm:prSet presAssocID="{0068F6EA-D9E7-8849-A07C-ECE62EBC98FA}" presName="root1" presStyleCnt="0"/>
      <dgm:spPr/>
    </dgm:pt>
    <dgm:pt modelId="{C8DC674B-BD2E-4A4C-9774-225C027D0A2D}" type="pres">
      <dgm:prSet presAssocID="{0068F6EA-D9E7-8849-A07C-ECE62EBC98FA}" presName="LevelOneTextNode" presStyleLbl="node0" presStyleIdx="0" presStyleCnt="1">
        <dgm:presLayoutVars>
          <dgm:chPref val="3"/>
        </dgm:presLayoutVars>
      </dgm:prSet>
      <dgm:spPr/>
      <dgm:t>
        <a:bodyPr/>
        <a:lstStyle/>
        <a:p>
          <a:endParaRPr lang="en-US"/>
        </a:p>
      </dgm:t>
    </dgm:pt>
    <dgm:pt modelId="{B9772E61-177F-914E-B237-D36EA3C6A5DB}" type="pres">
      <dgm:prSet presAssocID="{0068F6EA-D9E7-8849-A07C-ECE62EBC98FA}" presName="level2hierChild" presStyleCnt="0"/>
      <dgm:spPr/>
    </dgm:pt>
    <dgm:pt modelId="{32EDC765-8EAE-6A4D-8208-7B160C47EEE6}" type="pres">
      <dgm:prSet presAssocID="{E8CBA255-0945-D248-85E4-D74E6CE66A7E}" presName="conn2-1" presStyleLbl="parChTrans1D2" presStyleIdx="0" presStyleCnt="3"/>
      <dgm:spPr/>
      <dgm:t>
        <a:bodyPr/>
        <a:lstStyle/>
        <a:p>
          <a:endParaRPr lang="en-US"/>
        </a:p>
      </dgm:t>
    </dgm:pt>
    <dgm:pt modelId="{51C528F4-6590-0B4A-A54A-0835F1888B43}" type="pres">
      <dgm:prSet presAssocID="{E8CBA255-0945-D248-85E4-D74E6CE66A7E}" presName="connTx" presStyleLbl="parChTrans1D2" presStyleIdx="0" presStyleCnt="3"/>
      <dgm:spPr/>
      <dgm:t>
        <a:bodyPr/>
        <a:lstStyle/>
        <a:p>
          <a:endParaRPr lang="en-US"/>
        </a:p>
      </dgm:t>
    </dgm:pt>
    <dgm:pt modelId="{66ACCA9E-A6B5-0F44-A354-BC0956ABA28C}" type="pres">
      <dgm:prSet presAssocID="{4C9BAC12-7EA1-F74B-BFE4-8C344AACDD1C}" presName="root2" presStyleCnt="0"/>
      <dgm:spPr/>
    </dgm:pt>
    <dgm:pt modelId="{E81D6897-74F8-104E-BB26-0F13F99A5397}" type="pres">
      <dgm:prSet presAssocID="{4C9BAC12-7EA1-F74B-BFE4-8C344AACDD1C}" presName="LevelTwoTextNode" presStyleLbl="node2" presStyleIdx="0" presStyleCnt="3">
        <dgm:presLayoutVars>
          <dgm:chPref val="3"/>
        </dgm:presLayoutVars>
      </dgm:prSet>
      <dgm:spPr/>
      <dgm:t>
        <a:bodyPr/>
        <a:lstStyle/>
        <a:p>
          <a:endParaRPr lang="en-US"/>
        </a:p>
      </dgm:t>
    </dgm:pt>
    <dgm:pt modelId="{0AB5C5C0-4EA5-354F-AAC5-06938338FCBE}" type="pres">
      <dgm:prSet presAssocID="{4C9BAC12-7EA1-F74B-BFE4-8C344AACDD1C}" presName="level3hierChild" presStyleCnt="0"/>
      <dgm:spPr/>
    </dgm:pt>
    <dgm:pt modelId="{377095C3-F66E-404D-8362-990B3618B679}" type="pres">
      <dgm:prSet presAssocID="{47A4674F-999A-7F4D-A55B-1C9DEF79D5C9}" presName="conn2-1" presStyleLbl="parChTrans1D3" presStyleIdx="0" presStyleCnt="7"/>
      <dgm:spPr/>
      <dgm:t>
        <a:bodyPr/>
        <a:lstStyle/>
        <a:p>
          <a:endParaRPr lang="en-US"/>
        </a:p>
      </dgm:t>
    </dgm:pt>
    <dgm:pt modelId="{A331BE67-B243-A24B-A3FE-53DAA46D5807}" type="pres">
      <dgm:prSet presAssocID="{47A4674F-999A-7F4D-A55B-1C9DEF79D5C9}" presName="connTx" presStyleLbl="parChTrans1D3" presStyleIdx="0" presStyleCnt="7"/>
      <dgm:spPr/>
      <dgm:t>
        <a:bodyPr/>
        <a:lstStyle/>
        <a:p>
          <a:endParaRPr lang="en-US"/>
        </a:p>
      </dgm:t>
    </dgm:pt>
    <dgm:pt modelId="{13E8C6AF-20C9-CD43-B99B-2E2D62AB6AF8}" type="pres">
      <dgm:prSet presAssocID="{907EED47-A957-A643-B3BC-032DBD8ECC4F}" presName="root2" presStyleCnt="0"/>
      <dgm:spPr/>
    </dgm:pt>
    <dgm:pt modelId="{BBE0921A-4720-6342-98E2-2C2C6EC65BEF}" type="pres">
      <dgm:prSet presAssocID="{907EED47-A957-A643-B3BC-032DBD8ECC4F}" presName="LevelTwoTextNode" presStyleLbl="node3" presStyleIdx="0" presStyleCnt="7">
        <dgm:presLayoutVars>
          <dgm:chPref val="3"/>
        </dgm:presLayoutVars>
      </dgm:prSet>
      <dgm:spPr/>
      <dgm:t>
        <a:bodyPr/>
        <a:lstStyle/>
        <a:p>
          <a:endParaRPr lang="en-US"/>
        </a:p>
      </dgm:t>
    </dgm:pt>
    <dgm:pt modelId="{DC1D089A-304E-4A4F-A5A3-D2E146C9AF1A}" type="pres">
      <dgm:prSet presAssocID="{907EED47-A957-A643-B3BC-032DBD8ECC4F}" presName="level3hierChild" presStyleCnt="0"/>
      <dgm:spPr/>
    </dgm:pt>
    <dgm:pt modelId="{12F35C4D-9AF1-024D-905C-7CB395514E34}" type="pres">
      <dgm:prSet presAssocID="{D2E462B0-E96E-054A-BA7F-580A44DE6ADE}" presName="conn2-1" presStyleLbl="parChTrans1D4" presStyleIdx="0" presStyleCnt="1"/>
      <dgm:spPr/>
      <dgm:t>
        <a:bodyPr/>
        <a:lstStyle/>
        <a:p>
          <a:endParaRPr lang="en-US"/>
        </a:p>
      </dgm:t>
    </dgm:pt>
    <dgm:pt modelId="{863C6DFD-E71B-BA49-A864-C8432C46F103}" type="pres">
      <dgm:prSet presAssocID="{D2E462B0-E96E-054A-BA7F-580A44DE6ADE}" presName="connTx" presStyleLbl="parChTrans1D4" presStyleIdx="0" presStyleCnt="1"/>
      <dgm:spPr/>
      <dgm:t>
        <a:bodyPr/>
        <a:lstStyle/>
        <a:p>
          <a:endParaRPr lang="en-US"/>
        </a:p>
      </dgm:t>
    </dgm:pt>
    <dgm:pt modelId="{FA37659B-2667-9845-8522-2876052E6ED2}" type="pres">
      <dgm:prSet presAssocID="{45B4C6FB-B32B-4045-B897-CC65E287E10F}" presName="root2" presStyleCnt="0"/>
      <dgm:spPr/>
    </dgm:pt>
    <dgm:pt modelId="{6EB15561-2B2C-114B-8083-F53B664A75BC}" type="pres">
      <dgm:prSet presAssocID="{45B4C6FB-B32B-4045-B897-CC65E287E10F}" presName="LevelTwoTextNode" presStyleLbl="node4" presStyleIdx="0" presStyleCnt="1">
        <dgm:presLayoutVars>
          <dgm:chPref val="3"/>
        </dgm:presLayoutVars>
      </dgm:prSet>
      <dgm:spPr/>
      <dgm:t>
        <a:bodyPr/>
        <a:lstStyle/>
        <a:p>
          <a:endParaRPr lang="en-US"/>
        </a:p>
      </dgm:t>
    </dgm:pt>
    <dgm:pt modelId="{5BD5DD4F-E8E8-6947-B4B7-D09BC97CB334}" type="pres">
      <dgm:prSet presAssocID="{45B4C6FB-B32B-4045-B897-CC65E287E10F}" presName="level3hierChild" presStyleCnt="0"/>
      <dgm:spPr/>
    </dgm:pt>
    <dgm:pt modelId="{30D7F2C4-490D-544F-A8B9-098BF192D0B7}" type="pres">
      <dgm:prSet presAssocID="{98D78780-69DE-1844-A3D9-7501A8CA22FC}" presName="conn2-1" presStyleLbl="parChTrans1D3" presStyleIdx="1" presStyleCnt="7"/>
      <dgm:spPr/>
      <dgm:t>
        <a:bodyPr/>
        <a:lstStyle/>
        <a:p>
          <a:endParaRPr lang="en-US"/>
        </a:p>
      </dgm:t>
    </dgm:pt>
    <dgm:pt modelId="{607E962F-9643-C245-98AE-FD320C0EBE76}" type="pres">
      <dgm:prSet presAssocID="{98D78780-69DE-1844-A3D9-7501A8CA22FC}" presName="connTx" presStyleLbl="parChTrans1D3" presStyleIdx="1" presStyleCnt="7"/>
      <dgm:spPr/>
      <dgm:t>
        <a:bodyPr/>
        <a:lstStyle/>
        <a:p>
          <a:endParaRPr lang="en-US"/>
        </a:p>
      </dgm:t>
    </dgm:pt>
    <dgm:pt modelId="{8B35FA53-CA76-FB44-94CD-850E7F3C8CB9}" type="pres">
      <dgm:prSet presAssocID="{1B986862-6ACC-CF4A-93FA-C5DE57A4CD5D}" presName="root2" presStyleCnt="0"/>
      <dgm:spPr/>
    </dgm:pt>
    <dgm:pt modelId="{F44F9F11-2B43-8343-92E7-43CA9A676323}" type="pres">
      <dgm:prSet presAssocID="{1B986862-6ACC-CF4A-93FA-C5DE57A4CD5D}" presName="LevelTwoTextNode" presStyleLbl="node3" presStyleIdx="1" presStyleCnt="7">
        <dgm:presLayoutVars>
          <dgm:chPref val="3"/>
        </dgm:presLayoutVars>
      </dgm:prSet>
      <dgm:spPr/>
      <dgm:t>
        <a:bodyPr/>
        <a:lstStyle/>
        <a:p>
          <a:endParaRPr lang="en-US"/>
        </a:p>
      </dgm:t>
    </dgm:pt>
    <dgm:pt modelId="{C283E7BD-66CE-2148-862B-B0955F6B67D0}" type="pres">
      <dgm:prSet presAssocID="{1B986862-6ACC-CF4A-93FA-C5DE57A4CD5D}" presName="level3hierChild" presStyleCnt="0"/>
      <dgm:spPr/>
    </dgm:pt>
    <dgm:pt modelId="{2DEE3676-3DD3-3943-9351-8AD14AD5AA9B}" type="pres">
      <dgm:prSet presAssocID="{6EAC6D5E-5E57-3F46-B1BE-76E7CDCAE80F}" presName="conn2-1" presStyleLbl="parChTrans1D3" presStyleIdx="2" presStyleCnt="7"/>
      <dgm:spPr/>
      <dgm:t>
        <a:bodyPr/>
        <a:lstStyle/>
        <a:p>
          <a:endParaRPr lang="en-US"/>
        </a:p>
      </dgm:t>
    </dgm:pt>
    <dgm:pt modelId="{7CBA9973-1F4F-254E-B00E-44447C036047}" type="pres">
      <dgm:prSet presAssocID="{6EAC6D5E-5E57-3F46-B1BE-76E7CDCAE80F}" presName="connTx" presStyleLbl="parChTrans1D3" presStyleIdx="2" presStyleCnt="7"/>
      <dgm:spPr/>
      <dgm:t>
        <a:bodyPr/>
        <a:lstStyle/>
        <a:p>
          <a:endParaRPr lang="en-US"/>
        </a:p>
      </dgm:t>
    </dgm:pt>
    <dgm:pt modelId="{B1D38F92-4374-974C-9706-52258E0CB328}" type="pres">
      <dgm:prSet presAssocID="{C33C9A59-B1F9-ED4B-A313-7F20B4D1E173}" presName="root2" presStyleCnt="0"/>
      <dgm:spPr/>
    </dgm:pt>
    <dgm:pt modelId="{B9F3DEE1-E14E-0D4F-B8C2-C4EE935E46AE}" type="pres">
      <dgm:prSet presAssocID="{C33C9A59-B1F9-ED4B-A313-7F20B4D1E173}" presName="LevelTwoTextNode" presStyleLbl="node3" presStyleIdx="2" presStyleCnt="7">
        <dgm:presLayoutVars>
          <dgm:chPref val="3"/>
        </dgm:presLayoutVars>
      </dgm:prSet>
      <dgm:spPr/>
      <dgm:t>
        <a:bodyPr/>
        <a:lstStyle/>
        <a:p>
          <a:endParaRPr lang="en-US"/>
        </a:p>
      </dgm:t>
    </dgm:pt>
    <dgm:pt modelId="{51480F42-1390-4640-8FB5-A4C00FE4591F}" type="pres">
      <dgm:prSet presAssocID="{C33C9A59-B1F9-ED4B-A313-7F20B4D1E173}" presName="level3hierChild" presStyleCnt="0"/>
      <dgm:spPr/>
    </dgm:pt>
    <dgm:pt modelId="{1EC3626B-BB2F-D84A-BB70-8FB8F716C4B7}" type="pres">
      <dgm:prSet presAssocID="{2496CE54-2091-DA44-82D3-7425C29D5782}" presName="conn2-1" presStyleLbl="parChTrans1D2" presStyleIdx="1" presStyleCnt="3"/>
      <dgm:spPr/>
      <dgm:t>
        <a:bodyPr/>
        <a:lstStyle/>
        <a:p>
          <a:endParaRPr lang="en-US"/>
        </a:p>
      </dgm:t>
    </dgm:pt>
    <dgm:pt modelId="{23E18E4B-D91C-AD40-9128-A7D90A0AA4D9}" type="pres">
      <dgm:prSet presAssocID="{2496CE54-2091-DA44-82D3-7425C29D5782}" presName="connTx" presStyleLbl="parChTrans1D2" presStyleIdx="1" presStyleCnt="3"/>
      <dgm:spPr/>
      <dgm:t>
        <a:bodyPr/>
        <a:lstStyle/>
        <a:p>
          <a:endParaRPr lang="en-US"/>
        </a:p>
      </dgm:t>
    </dgm:pt>
    <dgm:pt modelId="{4F4D818D-E4AE-444B-92F9-127D615735F0}" type="pres">
      <dgm:prSet presAssocID="{F415B893-57AD-E046-A054-35EE7E5C17DA}" presName="root2" presStyleCnt="0"/>
      <dgm:spPr/>
    </dgm:pt>
    <dgm:pt modelId="{FAB3633E-4908-0745-A6D0-2350DC18B916}" type="pres">
      <dgm:prSet presAssocID="{F415B893-57AD-E046-A054-35EE7E5C17DA}" presName="LevelTwoTextNode" presStyleLbl="node2" presStyleIdx="1" presStyleCnt="3">
        <dgm:presLayoutVars>
          <dgm:chPref val="3"/>
        </dgm:presLayoutVars>
      </dgm:prSet>
      <dgm:spPr/>
      <dgm:t>
        <a:bodyPr/>
        <a:lstStyle/>
        <a:p>
          <a:endParaRPr lang="en-US"/>
        </a:p>
      </dgm:t>
    </dgm:pt>
    <dgm:pt modelId="{FE208917-24AE-2642-AE0D-11046FBCA31F}" type="pres">
      <dgm:prSet presAssocID="{F415B893-57AD-E046-A054-35EE7E5C17DA}" presName="level3hierChild" presStyleCnt="0"/>
      <dgm:spPr/>
    </dgm:pt>
    <dgm:pt modelId="{4B855456-F0DB-AA47-A4B4-C8030E97E7AA}" type="pres">
      <dgm:prSet presAssocID="{710FC85B-B02F-334D-949D-F4C53AE1D2E0}" presName="conn2-1" presStyleLbl="parChTrans1D3" presStyleIdx="3" presStyleCnt="7"/>
      <dgm:spPr/>
      <dgm:t>
        <a:bodyPr/>
        <a:lstStyle/>
        <a:p>
          <a:endParaRPr lang="en-US"/>
        </a:p>
      </dgm:t>
    </dgm:pt>
    <dgm:pt modelId="{B99515E5-1CFE-FB4D-B83B-F601C720C5CA}" type="pres">
      <dgm:prSet presAssocID="{710FC85B-B02F-334D-949D-F4C53AE1D2E0}" presName="connTx" presStyleLbl="parChTrans1D3" presStyleIdx="3" presStyleCnt="7"/>
      <dgm:spPr/>
      <dgm:t>
        <a:bodyPr/>
        <a:lstStyle/>
        <a:p>
          <a:endParaRPr lang="en-US"/>
        </a:p>
      </dgm:t>
    </dgm:pt>
    <dgm:pt modelId="{2170C040-04B2-D241-AFBD-3837CBCAE688}" type="pres">
      <dgm:prSet presAssocID="{701B7361-7139-CB47-864E-0D578EF80B12}" presName="root2" presStyleCnt="0"/>
      <dgm:spPr/>
    </dgm:pt>
    <dgm:pt modelId="{66764F56-BC03-8D4B-A249-E5EDB4541AD4}" type="pres">
      <dgm:prSet presAssocID="{701B7361-7139-CB47-864E-0D578EF80B12}" presName="LevelTwoTextNode" presStyleLbl="node3" presStyleIdx="3" presStyleCnt="7">
        <dgm:presLayoutVars>
          <dgm:chPref val="3"/>
        </dgm:presLayoutVars>
      </dgm:prSet>
      <dgm:spPr/>
      <dgm:t>
        <a:bodyPr/>
        <a:lstStyle/>
        <a:p>
          <a:endParaRPr lang="en-US"/>
        </a:p>
      </dgm:t>
    </dgm:pt>
    <dgm:pt modelId="{D2E8BA78-7F6E-7241-BFFE-8D437DB1EC33}" type="pres">
      <dgm:prSet presAssocID="{701B7361-7139-CB47-864E-0D578EF80B12}" presName="level3hierChild" presStyleCnt="0"/>
      <dgm:spPr/>
    </dgm:pt>
    <dgm:pt modelId="{CCEE34B3-91F4-6146-BB4E-1BB5471D63F3}" type="pres">
      <dgm:prSet presAssocID="{041A0B1A-5E8B-EF47-A2F1-4C08FE96C2CF}" presName="conn2-1" presStyleLbl="parChTrans1D3" presStyleIdx="4" presStyleCnt="7"/>
      <dgm:spPr/>
      <dgm:t>
        <a:bodyPr/>
        <a:lstStyle/>
        <a:p>
          <a:endParaRPr lang="en-US"/>
        </a:p>
      </dgm:t>
    </dgm:pt>
    <dgm:pt modelId="{4E64CC7F-FE8F-BF44-9BC2-ACCEA008CD2E}" type="pres">
      <dgm:prSet presAssocID="{041A0B1A-5E8B-EF47-A2F1-4C08FE96C2CF}" presName="connTx" presStyleLbl="parChTrans1D3" presStyleIdx="4" presStyleCnt="7"/>
      <dgm:spPr/>
      <dgm:t>
        <a:bodyPr/>
        <a:lstStyle/>
        <a:p>
          <a:endParaRPr lang="en-US"/>
        </a:p>
      </dgm:t>
    </dgm:pt>
    <dgm:pt modelId="{BCAB561E-806A-564D-A877-F1D63A00D0F3}" type="pres">
      <dgm:prSet presAssocID="{AA31ACCD-3DD4-704D-9E9C-7AD843FBFA3A}" presName="root2" presStyleCnt="0"/>
      <dgm:spPr/>
    </dgm:pt>
    <dgm:pt modelId="{8625D8D4-C721-114B-BA1C-E9D7CD9E713A}" type="pres">
      <dgm:prSet presAssocID="{AA31ACCD-3DD4-704D-9E9C-7AD843FBFA3A}" presName="LevelTwoTextNode" presStyleLbl="node3" presStyleIdx="4" presStyleCnt="7">
        <dgm:presLayoutVars>
          <dgm:chPref val="3"/>
        </dgm:presLayoutVars>
      </dgm:prSet>
      <dgm:spPr/>
      <dgm:t>
        <a:bodyPr/>
        <a:lstStyle/>
        <a:p>
          <a:endParaRPr lang="en-US"/>
        </a:p>
      </dgm:t>
    </dgm:pt>
    <dgm:pt modelId="{ACB54811-D929-9445-B3D9-90E67718E907}" type="pres">
      <dgm:prSet presAssocID="{AA31ACCD-3DD4-704D-9E9C-7AD843FBFA3A}" presName="level3hierChild" presStyleCnt="0"/>
      <dgm:spPr/>
    </dgm:pt>
    <dgm:pt modelId="{75DF0864-8FCD-474F-A98B-246628C24555}" type="pres">
      <dgm:prSet presAssocID="{A71250B4-1DB5-B940-8183-12EF6F6A50AA}" presName="conn2-1" presStyleLbl="parChTrans1D3" presStyleIdx="5" presStyleCnt="7"/>
      <dgm:spPr/>
      <dgm:t>
        <a:bodyPr/>
        <a:lstStyle/>
        <a:p>
          <a:endParaRPr lang="en-US"/>
        </a:p>
      </dgm:t>
    </dgm:pt>
    <dgm:pt modelId="{11006B5B-4252-5248-A804-D73EA7AAD3C7}" type="pres">
      <dgm:prSet presAssocID="{A71250B4-1DB5-B940-8183-12EF6F6A50AA}" presName="connTx" presStyleLbl="parChTrans1D3" presStyleIdx="5" presStyleCnt="7"/>
      <dgm:spPr/>
      <dgm:t>
        <a:bodyPr/>
        <a:lstStyle/>
        <a:p>
          <a:endParaRPr lang="en-US"/>
        </a:p>
      </dgm:t>
    </dgm:pt>
    <dgm:pt modelId="{1026CA5F-F196-A94E-BBED-8107EEBFA6CD}" type="pres">
      <dgm:prSet presAssocID="{8EC08ED0-C095-4642-87D2-41C933A1212C}" presName="root2" presStyleCnt="0"/>
      <dgm:spPr/>
    </dgm:pt>
    <dgm:pt modelId="{953F2696-B1D8-524A-A742-B16201510455}" type="pres">
      <dgm:prSet presAssocID="{8EC08ED0-C095-4642-87D2-41C933A1212C}" presName="LevelTwoTextNode" presStyleLbl="node3" presStyleIdx="5" presStyleCnt="7">
        <dgm:presLayoutVars>
          <dgm:chPref val="3"/>
        </dgm:presLayoutVars>
      </dgm:prSet>
      <dgm:spPr/>
      <dgm:t>
        <a:bodyPr/>
        <a:lstStyle/>
        <a:p>
          <a:endParaRPr lang="en-US"/>
        </a:p>
      </dgm:t>
    </dgm:pt>
    <dgm:pt modelId="{C36D3728-A86F-5845-A126-AF522B2FAB6C}" type="pres">
      <dgm:prSet presAssocID="{8EC08ED0-C095-4642-87D2-41C933A1212C}" presName="level3hierChild" presStyleCnt="0"/>
      <dgm:spPr/>
    </dgm:pt>
    <dgm:pt modelId="{0AE60012-E971-2040-96C9-942F43C6A580}" type="pres">
      <dgm:prSet presAssocID="{ECCEA518-FBC6-874A-81BF-1F214253A6C6}" presName="conn2-1" presStyleLbl="parChTrans1D2" presStyleIdx="2" presStyleCnt="3"/>
      <dgm:spPr/>
      <dgm:t>
        <a:bodyPr/>
        <a:lstStyle/>
        <a:p>
          <a:endParaRPr lang="en-US"/>
        </a:p>
      </dgm:t>
    </dgm:pt>
    <dgm:pt modelId="{7833306E-0EED-D444-BF82-1F5CB962B713}" type="pres">
      <dgm:prSet presAssocID="{ECCEA518-FBC6-874A-81BF-1F214253A6C6}" presName="connTx" presStyleLbl="parChTrans1D2" presStyleIdx="2" presStyleCnt="3"/>
      <dgm:spPr/>
      <dgm:t>
        <a:bodyPr/>
        <a:lstStyle/>
        <a:p>
          <a:endParaRPr lang="en-US"/>
        </a:p>
      </dgm:t>
    </dgm:pt>
    <dgm:pt modelId="{521293F1-1901-344C-99BD-AD4D05F9653B}" type="pres">
      <dgm:prSet presAssocID="{1DDB012B-0EC3-CF4A-BD0E-00E20C9C5F4A}" presName="root2" presStyleCnt="0"/>
      <dgm:spPr/>
    </dgm:pt>
    <dgm:pt modelId="{302E0FC5-3EAE-FF4E-96A7-7561C3B381ED}" type="pres">
      <dgm:prSet presAssocID="{1DDB012B-0EC3-CF4A-BD0E-00E20C9C5F4A}" presName="LevelTwoTextNode" presStyleLbl="node2" presStyleIdx="2" presStyleCnt="3">
        <dgm:presLayoutVars>
          <dgm:chPref val="3"/>
        </dgm:presLayoutVars>
      </dgm:prSet>
      <dgm:spPr/>
      <dgm:t>
        <a:bodyPr/>
        <a:lstStyle/>
        <a:p>
          <a:endParaRPr lang="en-US"/>
        </a:p>
      </dgm:t>
    </dgm:pt>
    <dgm:pt modelId="{34B04E1E-1F38-684E-872F-A5D97D502EEB}" type="pres">
      <dgm:prSet presAssocID="{1DDB012B-0EC3-CF4A-BD0E-00E20C9C5F4A}" presName="level3hierChild" presStyleCnt="0"/>
      <dgm:spPr/>
    </dgm:pt>
    <dgm:pt modelId="{9B4DDFED-BB6B-3F47-B98F-693A339B5E86}" type="pres">
      <dgm:prSet presAssocID="{9D1D5BE3-8A3D-0E43-A84A-4290131956D8}" presName="conn2-1" presStyleLbl="parChTrans1D3" presStyleIdx="6" presStyleCnt="7"/>
      <dgm:spPr/>
      <dgm:t>
        <a:bodyPr/>
        <a:lstStyle/>
        <a:p>
          <a:endParaRPr lang="en-US"/>
        </a:p>
      </dgm:t>
    </dgm:pt>
    <dgm:pt modelId="{D8BB3F47-A875-7F46-B1EA-B721B6A049A5}" type="pres">
      <dgm:prSet presAssocID="{9D1D5BE3-8A3D-0E43-A84A-4290131956D8}" presName="connTx" presStyleLbl="parChTrans1D3" presStyleIdx="6" presStyleCnt="7"/>
      <dgm:spPr/>
      <dgm:t>
        <a:bodyPr/>
        <a:lstStyle/>
        <a:p>
          <a:endParaRPr lang="en-US"/>
        </a:p>
      </dgm:t>
    </dgm:pt>
    <dgm:pt modelId="{D6915EDB-2047-DC4C-B1D1-4C523B91A08C}" type="pres">
      <dgm:prSet presAssocID="{75BC44B5-7705-CF4A-A7E0-798429BC5F39}" presName="root2" presStyleCnt="0"/>
      <dgm:spPr/>
    </dgm:pt>
    <dgm:pt modelId="{3ED6E3EA-9774-5F41-80B5-6A4BBBB1DD03}" type="pres">
      <dgm:prSet presAssocID="{75BC44B5-7705-CF4A-A7E0-798429BC5F39}" presName="LevelTwoTextNode" presStyleLbl="node3" presStyleIdx="6" presStyleCnt="7">
        <dgm:presLayoutVars>
          <dgm:chPref val="3"/>
        </dgm:presLayoutVars>
      </dgm:prSet>
      <dgm:spPr/>
      <dgm:t>
        <a:bodyPr/>
        <a:lstStyle/>
        <a:p>
          <a:endParaRPr lang="en-US"/>
        </a:p>
      </dgm:t>
    </dgm:pt>
    <dgm:pt modelId="{362AE570-0839-634E-89C9-D1B18A085712}" type="pres">
      <dgm:prSet presAssocID="{75BC44B5-7705-CF4A-A7E0-798429BC5F39}" presName="level3hierChild" presStyleCnt="0"/>
      <dgm:spPr/>
    </dgm:pt>
  </dgm:ptLst>
  <dgm:cxnLst>
    <dgm:cxn modelId="{D27E169C-E57C-DA49-912D-7CBCC1996219}" type="presOf" srcId="{4C9BAC12-7EA1-F74B-BFE4-8C344AACDD1C}" destId="{E81D6897-74F8-104E-BB26-0F13F99A5397}" srcOrd="0" destOrd="0" presId="urn:microsoft.com/office/officeart/2005/8/layout/hierarchy2"/>
    <dgm:cxn modelId="{8CC35A22-F46F-8440-88D8-C56549E8E242}" type="presOf" srcId="{47A4674F-999A-7F4D-A55B-1C9DEF79D5C9}" destId="{A331BE67-B243-A24B-A3FE-53DAA46D5807}" srcOrd="1" destOrd="0" presId="urn:microsoft.com/office/officeart/2005/8/layout/hierarchy2"/>
    <dgm:cxn modelId="{502E419F-5E84-E14C-AA9B-70B3FB2AB3F9}" type="presOf" srcId="{1B986862-6ACC-CF4A-93FA-C5DE57A4CD5D}" destId="{F44F9F11-2B43-8343-92E7-43CA9A676323}" srcOrd="0" destOrd="0" presId="urn:microsoft.com/office/officeart/2005/8/layout/hierarchy2"/>
    <dgm:cxn modelId="{9E3BFC3B-FA2A-5648-A572-8CC397434C60}" type="presOf" srcId="{75BC44B5-7705-CF4A-A7E0-798429BC5F39}" destId="{3ED6E3EA-9774-5F41-80B5-6A4BBBB1DD03}" srcOrd="0" destOrd="0" presId="urn:microsoft.com/office/officeart/2005/8/layout/hierarchy2"/>
    <dgm:cxn modelId="{B63AE929-6FAE-9143-BEA3-964BB521C5FF}" type="presOf" srcId="{1DDB012B-0EC3-CF4A-BD0E-00E20C9C5F4A}" destId="{302E0FC5-3EAE-FF4E-96A7-7561C3B381ED}" srcOrd="0" destOrd="0" presId="urn:microsoft.com/office/officeart/2005/8/layout/hierarchy2"/>
    <dgm:cxn modelId="{57380F05-F31B-864E-B741-A3F00282AB09}" srcId="{F415B893-57AD-E046-A054-35EE7E5C17DA}" destId="{AA31ACCD-3DD4-704D-9E9C-7AD843FBFA3A}" srcOrd="1" destOrd="0" parTransId="{041A0B1A-5E8B-EF47-A2F1-4C08FE96C2CF}" sibTransId="{19A0C9C7-8911-C74F-B537-77F6F20C0F18}"/>
    <dgm:cxn modelId="{555F2179-13AA-1541-8474-D00B19F0DAFC}" type="presOf" srcId="{47A4674F-999A-7F4D-A55B-1C9DEF79D5C9}" destId="{377095C3-F66E-404D-8362-990B3618B679}" srcOrd="0" destOrd="0" presId="urn:microsoft.com/office/officeart/2005/8/layout/hierarchy2"/>
    <dgm:cxn modelId="{1D08E1CB-57E6-ED46-8BA8-0F0766E119F8}" type="presOf" srcId="{33F1487F-30F9-CA48-8E42-2B252B26411C}" destId="{D6B457D0-63E6-E543-B5BB-41919D1AB049}" srcOrd="0" destOrd="0" presId="urn:microsoft.com/office/officeart/2005/8/layout/hierarchy2"/>
    <dgm:cxn modelId="{A1A2646E-88B8-A545-B5D5-F95E50A0E010}" type="presOf" srcId="{ECCEA518-FBC6-874A-81BF-1F214253A6C6}" destId="{7833306E-0EED-D444-BF82-1F5CB962B713}" srcOrd="1" destOrd="0" presId="urn:microsoft.com/office/officeart/2005/8/layout/hierarchy2"/>
    <dgm:cxn modelId="{F3F1D6D2-465B-CD4F-8963-A4F709F615D5}" type="presOf" srcId="{A71250B4-1DB5-B940-8183-12EF6F6A50AA}" destId="{11006B5B-4252-5248-A804-D73EA7AAD3C7}" srcOrd="1" destOrd="0" presId="urn:microsoft.com/office/officeart/2005/8/layout/hierarchy2"/>
    <dgm:cxn modelId="{4FF3FEFD-B672-9A4C-8F3E-E143AE6DC59A}" type="presOf" srcId="{98D78780-69DE-1844-A3D9-7501A8CA22FC}" destId="{30D7F2C4-490D-544F-A8B9-098BF192D0B7}" srcOrd="0" destOrd="0" presId="urn:microsoft.com/office/officeart/2005/8/layout/hierarchy2"/>
    <dgm:cxn modelId="{8CA5B5FB-F6A2-CF4D-8EFF-F6D13DC2DBA5}" srcId="{33F1487F-30F9-CA48-8E42-2B252B26411C}" destId="{0068F6EA-D9E7-8849-A07C-ECE62EBC98FA}" srcOrd="0" destOrd="0" parTransId="{D41E5BA6-07EF-4C49-A9B5-DBF860F96944}" sibTransId="{036B1A5E-156D-9543-BA6F-7A806B63C9BC}"/>
    <dgm:cxn modelId="{1BC7060F-E2C9-D242-BD42-A2EC142F1B4B}" srcId="{4C9BAC12-7EA1-F74B-BFE4-8C344AACDD1C}" destId="{1B986862-6ACC-CF4A-93FA-C5DE57A4CD5D}" srcOrd="1" destOrd="0" parTransId="{98D78780-69DE-1844-A3D9-7501A8CA22FC}" sibTransId="{519C9ED0-F135-5F41-9042-1FCCC9DEDC9C}"/>
    <dgm:cxn modelId="{F9EE6E50-77CC-A04E-B9BE-E90D87D9F472}" type="presOf" srcId="{710FC85B-B02F-334D-949D-F4C53AE1D2E0}" destId="{4B855456-F0DB-AA47-A4B4-C8030E97E7AA}" srcOrd="0" destOrd="0" presId="urn:microsoft.com/office/officeart/2005/8/layout/hierarchy2"/>
    <dgm:cxn modelId="{BFA778B4-F951-834B-B910-47FCE6739E74}" type="presOf" srcId="{98D78780-69DE-1844-A3D9-7501A8CA22FC}" destId="{607E962F-9643-C245-98AE-FD320C0EBE76}" srcOrd="1" destOrd="0" presId="urn:microsoft.com/office/officeart/2005/8/layout/hierarchy2"/>
    <dgm:cxn modelId="{ECD634C1-57AC-1542-81AB-E40AA55322FD}" type="presOf" srcId="{AA31ACCD-3DD4-704D-9E9C-7AD843FBFA3A}" destId="{8625D8D4-C721-114B-BA1C-E9D7CD9E713A}" srcOrd="0" destOrd="0" presId="urn:microsoft.com/office/officeart/2005/8/layout/hierarchy2"/>
    <dgm:cxn modelId="{11DB8846-4F63-EC4D-BB89-E39E972B26B1}" type="presOf" srcId="{D2E462B0-E96E-054A-BA7F-580A44DE6ADE}" destId="{12F35C4D-9AF1-024D-905C-7CB395514E34}" srcOrd="0" destOrd="0" presId="urn:microsoft.com/office/officeart/2005/8/layout/hierarchy2"/>
    <dgm:cxn modelId="{63874350-5EF2-4447-B0B4-6D304B425349}" type="presOf" srcId="{907EED47-A957-A643-B3BC-032DBD8ECC4F}" destId="{BBE0921A-4720-6342-98E2-2C2C6EC65BEF}" srcOrd="0" destOrd="0" presId="urn:microsoft.com/office/officeart/2005/8/layout/hierarchy2"/>
    <dgm:cxn modelId="{ACC5F2E4-1798-BF43-9DD2-83BE65ABB8EA}" srcId="{F415B893-57AD-E046-A054-35EE7E5C17DA}" destId="{701B7361-7139-CB47-864E-0D578EF80B12}" srcOrd="0" destOrd="0" parTransId="{710FC85B-B02F-334D-949D-F4C53AE1D2E0}" sibTransId="{52DEE2F2-1C9A-464C-9A8C-46BAC1B75CBF}"/>
    <dgm:cxn modelId="{9A956B0A-7876-0C41-937A-2F92D0055D8D}" type="presOf" srcId="{D2E462B0-E96E-054A-BA7F-580A44DE6ADE}" destId="{863C6DFD-E71B-BA49-A864-C8432C46F103}" srcOrd="1" destOrd="0" presId="urn:microsoft.com/office/officeart/2005/8/layout/hierarchy2"/>
    <dgm:cxn modelId="{83E69D22-340A-7745-AEEE-0AD0B8585829}" type="presOf" srcId="{E8CBA255-0945-D248-85E4-D74E6CE66A7E}" destId="{51C528F4-6590-0B4A-A54A-0835F1888B43}" srcOrd="1" destOrd="0" presId="urn:microsoft.com/office/officeart/2005/8/layout/hierarchy2"/>
    <dgm:cxn modelId="{B010A91B-2126-7844-B086-F75AF52378BE}" type="presOf" srcId="{701B7361-7139-CB47-864E-0D578EF80B12}" destId="{66764F56-BC03-8D4B-A249-E5EDB4541AD4}" srcOrd="0" destOrd="0" presId="urn:microsoft.com/office/officeart/2005/8/layout/hierarchy2"/>
    <dgm:cxn modelId="{42374065-A9AE-774F-939C-E5C5C4A04877}" type="presOf" srcId="{9D1D5BE3-8A3D-0E43-A84A-4290131956D8}" destId="{9B4DDFED-BB6B-3F47-B98F-693A339B5E86}" srcOrd="0" destOrd="0" presId="urn:microsoft.com/office/officeart/2005/8/layout/hierarchy2"/>
    <dgm:cxn modelId="{A288B1E5-B63F-3C43-BE40-46A25FE94FE6}" srcId="{4C9BAC12-7EA1-F74B-BFE4-8C344AACDD1C}" destId="{C33C9A59-B1F9-ED4B-A313-7F20B4D1E173}" srcOrd="2" destOrd="0" parTransId="{6EAC6D5E-5E57-3F46-B1BE-76E7CDCAE80F}" sibTransId="{6B211381-B28A-8546-8B9D-2FCE2431E01D}"/>
    <dgm:cxn modelId="{8BAFE0C5-F163-DE4C-AA67-1D4C83A967C6}" type="presOf" srcId="{041A0B1A-5E8B-EF47-A2F1-4C08FE96C2CF}" destId="{4E64CC7F-FE8F-BF44-9BC2-ACCEA008CD2E}" srcOrd="1" destOrd="0" presId="urn:microsoft.com/office/officeart/2005/8/layout/hierarchy2"/>
    <dgm:cxn modelId="{E5471B50-488B-4A42-B661-3F44113C4AF7}" type="presOf" srcId="{45B4C6FB-B32B-4045-B897-CC65E287E10F}" destId="{6EB15561-2B2C-114B-8083-F53B664A75BC}" srcOrd="0" destOrd="0" presId="urn:microsoft.com/office/officeart/2005/8/layout/hierarchy2"/>
    <dgm:cxn modelId="{C277E34B-AD73-2F47-A6CC-A1CD4E589812}" srcId="{0068F6EA-D9E7-8849-A07C-ECE62EBC98FA}" destId="{F415B893-57AD-E046-A054-35EE7E5C17DA}" srcOrd="1" destOrd="0" parTransId="{2496CE54-2091-DA44-82D3-7425C29D5782}" sibTransId="{79355320-8BEA-244A-9415-7D9FA593E436}"/>
    <dgm:cxn modelId="{E603D0B3-2D63-0440-B855-F2AFB2B67D28}" type="presOf" srcId="{F415B893-57AD-E046-A054-35EE7E5C17DA}" destId="{FAB3633E-4908-0745-A6D0-2350DC18B916}" srcOrd="0" destOrd="0" presId="urn:microsoft.com/office/officeart/2005/8/layout/hierarchy2"/>
    <dgm:cxn modelId="{8D892B8B-42B6-0645-BE70-A019489F6D14}" type="presOf" srcId="{6EAC6D5E-5E57-3F46-B1BE-76E7CDCAE80F}" destId="{7CBA9973-1F4F-254E-B00E-44447C036047}" srcOrd="1" destOrd="0" presId="urn:microsoft.com/office/officeart/2005/8/layout/hierarchy2"/>
    <dgm:cxn modelId="{77FF2CBF-5952-BB4D-A47F-60CA3C314862}" type="presOf" srcId="{A71250B4-1DB5-B940-8183-12EF6F6A50AA}" destId="{75DF0864-8FCD-474F-A98B-246628C24555}" srcOrd="0" destOrd="0" presId="urn:microsoft.com/office/officeart/2005/8/layout/hierarchy2"/>
    <dgm:cxn modelId="{E5DDEF18-2381-4C49-98D6-FD906AB180F2}" srcId="{4C9BAC12-7EA1-F74B-BFE4-8C344AACDD1C}" destId="{907EED47-A957-A643-B3BC-032DBD8ECC4F}" srcOrd="0" destOrd="0" parTransId="{47A4674F-999A-7F4D-A55B-1C9DEF79D5C9}" sibTransId="{4C66B107-2884-844B-A16F-09FFCB4F7F5D}"/>
    <dgm:cxn modelId="{E86C5C6E-FAF8-4E40-B37C-4CE6C9009F12}" type="presOf" srcId="{E8CBA255-0945-D248-85E4-D74E6CE66A7E}" destId="{32EDC765-8EAE-6A4D-8208-7B160C47EEE6}" srcOrd="0" destOrd="0" presId="urn:microsoft.com/office/officeart/2005/8/layout/hierarchy2"/>
    <dgm:cxn modelId="{82C2144E-D1A3-F341-88B3-3859B7BB2BB2}" type="presOf" srcId="{9D1D5BE3-8A3D-0E43-A84A-4290131956D8}" destId="{D8BB3F47-A875-7F46-B1EA-B721B6A049A5}" srcOrd="1" destOrd="0" presId="urn:microsoft.com/office/officeart/2005/8/layout/hierarchy2"/>
    <dgm:cxn modelId="{933DAB64-11EE-664A-A6D5-7F1F97A106FB}" type="presOf" srcId="{2496CE54-2091-DA44-82D3-7425C29D5782}" destId="{1EC3626B-BB2F-D84A-BB70-8FB8F716C4B7}" srcOrd="0" destOrd="0" presId="urn:microsoft.com/office/officeart/2005/8/layout/hierarchy2"/>
    <dgm:cxn modelId="{AA076A59-CA8E-B443-9023-13EC36A54CAC}" type="presOf" srcId="{6EAC6D5E-5E57-3F46-B1BE-76E7CDCAE80F}" destId="{2DEE3676-3DD3-3943-9351-8AD14AD5AA9B}" srcOrd="0" destOrd="0" presId="urn:microsoft.com/office/officeart/2005/8/layout/hierarchy2"/>
    <dgm:cxn modelId="{03D01FCD-6405-2241-B501-2BAF2E50EA05}" srcId="{F415B893-57AD-E046-A054-35EE7E5C17DA}" destId="{8EC08ED0-C095-4642-87D2-41C933A1212C}" srcOrd="2" destOrd="0" parTransId="{A71250B4-1DB5-B940-8183-12EF6F6A50AA}" sibTransId="{D21D4DED-35DE-1A4D-BA65-E1F844B3BD9B}"/>
    <dgm:cxn modelId="{D64332EE-3712-B047-9987-8EC51F176FCE}" srcId="{1DDB012B-0EC3-CF4A-BD0E-00E20C9C5F4A}" destId="{75BC44B5-7705-CF4A-A7E0-798429BC5F39}" srcOrd="0" destOrd="0" parTransId="{9D1D5BE3-8A3D-0E43-A84A-4290131956D8}" sibTransId="{F2A472BF-0639-2E4F-B3F6-B977E24E0C65}"/>
    <dgm:cxn modelId="{AFE221EB-AA46-7345-8B21-869CAC0DC1B2}" type="presOf" srcId="{041A0B1A-5E8B-EF47-A2F1-4C08FE96C2CF}" destId="{CCEE34B3-91F4-6146-BB4E-1BB5471D63F3}" srcOrd="0" destOrd="0" presId="urn:microsoft.com/office/officeart/2005/8/layout/hierarchy2"/>
    <dgm:cxn modelId="{C2F05B5F-9522-2B4F-8B36-AD8A1B33C5E0}" srcId="{0068F6EA-D9E7-8849-A07C-ECE62EBC98FA}" destId="{4C9BAC12-7EA1-F74B-BFE4-8C344AACDD1C}" srcOrd="0" destOrd="0" parTransId="{E8CBA255-0945-D248-85E4-D74E6CE66A7E}" sibTransId="{DEDBC6B5-149B-8D48-8BE8-FF59C1BC2F36}"/>
    <dgm:cxn modelId="{21008000-1C1B-C440-9E5B-87DB4A765DA8}" type="presOf" srcId="{0068F6EA-D9E7-8849-A07C-ECE62EBC98FA}" destId="{C8DC674B-BD2E-4A4C-9774-225C027D0A2D}" srcOrd="0" destOrd="0" presId="urn:microsoft.com/office/officeart/2005/8/layout/hierarchy2"/>
    <dgm:cxn modelId="{A883103E-C636-1946-AD82-83A674FB530D}" srcId="{907EED47-A957-A643-B3BC-032DBD8ECC4F}" destId="{45B4C6FB-B32B-4045-B897-CC65E287E10F}" srcOrd="0" destOrd="0" parTransId="{D2E462B0-E96E-054A-BA7F-580A44DE6ADE}" sibTransId="{506E1548-CF1D-6A4E-B980-FB7D2B58C11F}"/>
    <dgm:cxn modelId="{7CCEF95B-62BE-3148-B966-D75B7575C8D1}" srcId="{0068F6EA-D9E7-8849-A07C-ECE62EBC98FA}" destId="{1DDB012B-0EC3-CF4A-BD0E-00E20C9C5F4A}" srcOrd="2" destOrd="0" parTransId="{ECCEA518-FBC6-874A-81BF-1F214253A6C6}" sibTransId="{2A40C7BD-150A-CC45-A97F-9337DB948CFC}"/>
    <dgm:cxn modelId="{EBD587D6-80A4-E845-B11E-89CCCD9E21DE}" type="presOf" srcId="{ECCEA518-FBC6-874A-81BF-1F214253A6C6}" destId="{0AE60012-E971-2040-96C9-942F43C6A580}" srcOrd="0" destOrd="0" presId="urn:microsoft.com/office/officeart/2005/8/layout/hierarchy2"/>
    <dgm:cxn modelId="{A9622B6D-E393-1143-90ED-53E9B129FE7C}" type="presOf" srcId="{C33C9A59-B1F9-ED4B-A313-7F20B4D1E173}" destId="{B9F3DEE1-E14E-0D4F-B8C2-C4EE935E46AE}" srcOrd="0" destOrd="0" presId="urn:microsoft.com/office/officeart/2005/8/layout/hierarchy2"/>
    <dgm:cxn modelId="{D695B67A-F2FC-8149-9F6A-9D413B335BB0}" type="presOf" srcId="{710FC85B-B02F-334D-949D-F4C53AE1D2E0}" destId="{B99515E5-1CFE-FB4D-B83B-F601C720C5CA}" srcOrd="1" destOrd="0" presId="urn:microsoft.com/office/officeart/2005/8/layout/hierarchy2"/>
    <dgm:cxn modelId="{D9DE0D1C-AB66-6B4E-BEB7-8FDAB5ED6B44}" type="presOf" srcId="{8EC08ED0-C095-4642-87D2-41C933A1212C}" destId="{953F2696-B1D8-524A-A742-B16201510455}" srcOrd="0" destOrd="0" presId="urn:microsoft.com/office/officeart/2005/8/layout/hierarchy2"/>
    <dgm:cxn modelId="{B2A66E6C-10DC-3844-801B-EFE87BBBFCF8}" type="presOf" srcId="{2496CE54-2091-DA44-82D3-7425C29D5782}" destId="{23E18E4B-D91C-AD40-9128-A7D90A0AA4D9}" srcOrd="1" destOrd="0" presId="urn:microsoft.com/office/officeart/2005/8/layout/hierarchy2"/>
    <dgm:cxn modelId="{0D3DD458-36A4-1D46-9E2B-93B7699BF1CE}" type="presParOf" srcId="{D6B457D0-63E6-E543-B5BB-41919D1AB049}" destId="{17A687A0-421B-3045-9AE0-395AA80FA4A7}" srcOrd="0" destOrd="0" presId="urn:microsoft.com/office/officeart/2005/8/layout/hierarchy2"/>
    <dgm:cxn modelId="{B5FF6B8E-66AD-5B40-B298-857B81037EAC}" type="presParOf" srcId="{17A687A0-421B-3045-9AE0-395AA80FA4A7}" destId="{C8DC674B-BD2E-4A4C-9774-225C027D0A2D}" srcOrd="0" destOrd="0" presId="urn:microsoft.com/office/officeart/2005/8/layout/hierarchy2"/>
    <dgm:cxn modelId="{8B1A40EA-CE51-9347-B5AC-2E6ED05B624B}" type="presParOf" srcId="{17A687A0-421B-3045-9AE0-395AA80FA4A7}" destId="{B9772E61-177F-914E-B237-D36EA3C6A5DB}" srcOrd="1" destOrd="0" presId="urn:microsoft.com/office/officeart/2005/8/layout/hierarchy2"/>
    <dgm:cxn modelId="{AE440419-44D7-0F48-A813-CB6A2851BF0E}" type="presParOf" srcId="{B9772E61-177F-914E-B237-D36EA3C6A5DB}" destId="{32EDC765-8EAE-6A4D-8208-7B160C47EEE6}" srcOrd="0" destOrd="0" presId="urn:microsoft.com/office/officeart/2005/8/layout/hierarchy2"/>
    <dgm:cxn modelId="{108E198A-F8B5-3549-8549-5E27CBB94035}" type="presParOf" srcId="{32EDC765-8EAE-6A4D-8208-7B160C47EEE6}" destId="{51C528F4-6590-0B4A-A54A-0835F1888B43}" srcOrd="0" destOrd="0" presId="urn:microsoft.com/office/officeart/2005/8/layout/hierarchy2"/>
    <dgm:cxn modelId="{1093B371-7792-C743-92BA-C9E4DF796F0B}" type="presParOf" srcId="{B9772E61-177F-914E-B237-D36EA3C6A5DB}" destId="{66ACCA9E-A6B5-0F44-A354-BC0956ABA28C}" srcOrd="1" destOrd="0" presId="urn:microsoft.com/office/officeart/2005/8/layout/hierarchy2"/>
    <dgm:cxn modelId="{DF6C5630-54C0-5D4A-8DD1-7BC9B15588B9}" type="presParOf" srcId="{66ACCA9E-A6B5-0F44-A354-BC0956ABA28C}" destId="{E81D6897-74F8-104E-BB26-0F13F99A5397}" srcOrd="0" destOrd="0" presId="urn:microsoft.com/office/officeart/2005/8/layout/hierarchy2"/>
    <dgm:cxn modelId="{FC64A0FA-A9B9-8C4A-9B26-A5E5FDFBF255}" type="presParOf" srcId="{66ACCA9E-A6B5-0F44-A354-BC0956ABA28C}" destId="{0AB5C5C0-4EA5-354F-AAC5-06938338FCBE}" srcOrd="1" destOrd="0" presId="urn:microsoft.com/office/officeart/2005/8/layout/hierarchy2"/>
    <dgm:cxn modelId="{30DFCFDB-76F6-B546-BCA7-A150D343FB96}" type="presParOf" srcId="{0AB5C5C0-4EA5-354F-AAC5-06938338FCBE}" destId="{377095C3-F66E-404D-8362-990B3618B679}" srcOrd="0" destOrd="0" presId="urn:microsoft.com/office/officeart/2005/8/layout/hierarchy2"/>
    <dgm:cxn modelId="{BC8AA27A-1544-6543-A7A3-EC12DE6DDF91}" type="presParOf" srcId="{377095C3-F66E-404D-8362-990B3618B679}" destId="{A331BE67-B243-A24B-A3FE-53DAA46D5807}" srcOrd="0" destOrd="0" presId="urn:microsoft.com/office/officeart/2005/8/layout/hierarchy2"/>
    <dgm:cxn modelId="{2E7C7B0C-2A1E-1646-91BF-81294B45631E}" type="presParOf" srcId="{0AB5C5C0-4EA5-354F-AAC5-06938338FCBE}" destId="{13E8C6AF-20C9-CD43-B99B-2E2D62AB6AF8}" srcOrd="1" destOrd="0" presId="urn:microsoft.com/office/officeart/2005/8/layout/hierarchy2"/>
    <dgm:cxn modelId="{A3467BF8-356F-6B49-87A1-4AC540345C20}" type="presParOf" srcId="{13E8C6AF-20C9-CD43-B99B-2E2D62AB6AF8}" destId="{BBE0921A-4720-6342-98E2-2C2C6EC65BEF}" srcOrd="0" destOrd="0" presId="urn:microsoft.com/office/officeart/2005/8/layout/hierarchy2"/>
    <dgm:cxn modelId="{B2BC08C3-E5B6-974B-9AEB-534D59B40FA8}" type="presParOf" srcId="{13E8C6AF-20C9-CD43-B99B-2E2D62AB6AF8}" destId="{DC1D089A-304E-4A4F-A5A3-D2E146C9AF1A}" srcOrd="1" destOrd="0" presId="urn:microsoft.com/office/officeart/2005/8/layout/hierarchy2"/>
    <dgm:cxn modelId="{E6DC04CD-867E-4540-B6F7-537D199A0D5F}" type="presParOf" srcId="{DC1D089A-304E-4A4F-A5A3-D2E146C9AF1A}" destId="{12F35C4D-9AF1-024D-905C-7CB395514E34}" srcOrd="0" destOrd="0" presId="urn:microsoft.com/office/officeart/2005/8/layout/hierarchy2"/>
    <dgm:cxn modelId="{876E4395-4DDF-6344-9920-9B80F5ACB761}" type="presParOf" srcId="{12F35C4D-9AF1-024D-905C-7CB395514E34}" destId="{863C6DFD-E71B-BA49-A864-C8432C46F103}" srcOrd="0" destOrd="0" presId="urn:microsoft.com/office/officeart/2005/8/layout/hierarchy2"/>
    <dgm:cxn modelId="{9750DE01-B1B0-E543-928D-5883747FF243}" type="presParOf" srcId="{DC1D089A-304E-4A4F-A5A3-D2E146C9AF1A}" destId="{FA37659B-2667-9845-8522-2876052E6ED2}" srcOrd="1" destOrd="0" presId="urn:microsoft.com/office/officeart/2005/8/layout/hierarchy2"/>
    <dgm:cxn modelId="{FD640EC7-731E-084D-9AA6-0A68C5894AAC}" type="presParOf" srcId="{FA37659B-2667-9845-8522-2876052E6ED2}" destId="{6EB15561-2B2C-114B-8083-F53B664A75BC}" srcOrd="0" destOrd="0" presId="urn:microsoft.com/office/officeart/2005/8/layout/hierarchy2"/>
    <dgm:cxn modelId="{CB256AFC-688C-7F40-A4F7-F0A4847A2036}" type="presParOf" srcId="{FA37659B-2667-9845-8522-2876052E6ED2}" destId="{5BD5DD4F-E8E8-6947-B4B7-D09BC97CB334}" srcOrd="1" destOrd="0" presId="urn:microsoft.com/office/officeart/2005/8/layout/hierarchy2"/>
    <dgm:cxn modelId="{7BAD697A-1A7D-C443-B3CB-E2D9039DD975}" type="presParOf" srcId="{0AB5C5C0-4EA5-354F-AAC5-06938338FCBE}" destId="{30D7F2C4-490D-544F-A8B9-098BF192D0B7}" srcOrd="2" destOrd="0" presId="urn:microsoft.com/office/officeart/2005/8/layout/hierarchy2"/>
    <dgm:cxn modelId="{2ACE4D6E-F6D0-4A49-BC76-BDB2B8FAC2BE}" type="presParOf" srcId="{30D7F2C4-490D-544F-A8B9-098BF192D0B7}" destId="{607E962F-9643-C245-98AE-FD320C0EBE76}" srcOrd="0" destOrd="0" presId="urn:microsoft.com/office/officeart/2005/8/layout/hierarchy2"/>
    <dgm:cxn modelId="{1E78B6CA-C737-7149-88AD-46DD026FAC61}" type="presParOf" srcId="{0AB5C5C0-4EA5-354F-AAC5-06938338FCBE}" destId="{8B35FA53-CA76-FB44-94CD-850E7F3C8CB9}" srcOrd="3" destOrd="0" presId="urn:microsoft.com/office/officeart/2005/8/layout/hierarchy2"/>
    <dgm:cxn modelId="{C1EA4FA4-0535-8B40-A5EF-DA80839652EA}" type="presParOf" srcId="{8B35FA53-CA76-FB44-94CD-850E7F3C8CB9}" destId="{F44F9F11-2B43-8343-92E7-43CA9A676323}" srcOrd="0" destOrd="0" presId="urn:microsoft.com/office/officeart/2005/8/layout/hierarchy2"/>
    <dgm:cxn modelId="{443B2F75-2076-774D-9196-9F6F28268624}" type="presParOf" srcId="{8B35FA53-CA76-FB44-94CD-850E7F3C8CB9}" destId="{C283E7BD-66CE-2148-862B-B0955F6B67D0}" srcOrd="1" destOrd="0" presId="urn:microsoft.com/office/officeart/2005/8/layout/hierarchy2"/>
    <dgm:cxn modelId="{1499736E-E4F1-C74E-8E7D-754C8DFB0A51}" type="presParOf" srcId="{0AB5C5C0-4EA5-354F-AAC5-06938338FCBE}" destId="{2DEE3676-3DD3-3943-9351-8AD14AD5AA9B}" srcOrd="4" destOrd="0" presId="urn:microsoft.com/office/officeart/2005/8/layout/hierarchy2"/>
    <dgm:cxn modelId="{9C60E827-2152-1345-9E43-186B98CC083E}" type="presParOf" srcId="{2DEE3676-3DD3-3943-9351-8AD14AD5AA9B}" destId="{7CBA9973-1F4F-254E-B00E-44447C036047}" srcOrd="0" destOrd="0" presId="urn:microsoft.com/office/officeart/2005/8/layout/hierarchy2"/>
    <dgm:cxn modelId="{DFA06E98-1255-9E4C-88EA-A0DDAC570015}" type="presParOf" srcId="{0AB5C5C0-4EA5-354F-AAC5-06938338FCBE}" destId="{B1D38F92-4374-974C-9706-52258E0CB328}" srcOrd="5" destOrd="0" presId="urn:microsoft.com/office/officeart/2005/8/layout/hierarchy2"/>
    <dgm:cxn modelId="{245D857E-A394-D845-BC5C-10275A7987C6}" type="presParOf" srcId="{B1D38F92-4374-974C-9706-52258E0CB328}" destId="{B9F3DEE1-E14E-0D4F-B8C2-C4EE935E46AE}" srcOrd="0" destOrd="0" presId="urn:microsoft.com/office/officeart/2005/8/layout/hierarchy2"/>
    <dgm:cxn modelId="{F19BE2C7-4F31-D047-B6EB-ECFB215DBE05}" type="presParOf" srcId="{B1D38F92-4374-974C-9706-52258E0CB328}" destId="{51480F42-1390-4640-8FB5-A4C00FE4591F}" srcOrd="1" destOrd="0" presId="urn:microsoft.com/office/officeart/2005/8/layout/hierarchy2"/>
    <dgm:cxn modelId="{C3420F16-44D3-7249-A6E3-7FC512C06B60}" type="presParOf" srcId="{B9772E61-177F-914E-B237-D36EA3C6A5DB}" destId="{1EC3626B-BB2F-D84A-BB70-8FB8F716C4B7}" srcOrd="2" destOrd="0" presId="urn:microsoft.com/office/officeart/2005/8/layout/hierarchy2"/>
    <dgm:cxn modelId="{00BFD2D9-D230-1E4F-9C9D-06ED8FB00050}" type="presParOf" srcId="{1EC3626B-BB2F-D84A-BB70-8FB8F716C4B7}" destId="{23E18E4B-D91C-AD40-9128-A7D90A0AA4D9}" srcOrd="0" destOrd="0" presId="urn:microsoft.com/office/officeart/2005/8/layout/hierarchy2"/>
    <dgm:cxn modelId="{7631A30C-90EF-2A41-8D88-A2A2F6175A02}" type="presParOf" srcId="{B9772E61-177F-914E-B237-D36EA3C6A5DB}" destId="{4F4D818D-E4AE-444B-92F9-127D615735F0}" srcOrd="3" destOrd="0" presId="urn:microsoft.com/office/officeart/2005/8/layout/hierarchy2"/>
    <dgm:cxn modelId="{6B6A8A39-E572-A247-8357-4CB2F53C4A63}" type="presParOf" srcId="{4F4D818D-E4AE-444B-92F9-127D615735F0}" destId="{FAB3633E-4908-0745-A6D0-2350DC18B916}" srcOrd="0" destOrd="0" presId="urn:microsoft.com/office/officeart/2005/8/layout/hierarchy2"/>
    <dgm:cxn modelId="{A696B7BF-2E53-0648-AE26-BE914BD8F79F}" type="presParOf" srcId="{4F4D818D-E4AE-444B-92F9-127D615735F0}" destId="{FE208917-24AE-2642-AE0D-11046FBCA31F}" srcOrd="1" destOrd="0" presId="urn:microsoft.com/office/officeart/2005/8/layout/hierarchy2"/>
    <dgm:cxn modelId="{7F8B164D-EDCB-914D-8844-D8F5CD5A2A8D}" type="presParOf" srcId="{FE208917-24AE-2642-AE0D-11046FBCA31F}" destId="{4B855456-F0DB-AA47-A4B4-C8030E97E7AA}" srcOrd="0" destOrd="0" presId="urn:microsoft.com/office/officeart/2005/8/layout/hierarchy2"/>
    <dgm:cxn modelId="{D06FA1F7-42AA-114C-8DF2-144F982AEE92}" type="presParOf" srcId="{4B855456-F0DB-AA47-A4B4-C8030E97E7AA}" destId="{B99515E5-1CFE-FB4D-B83B-F601C720C5CA}" srcOrd="0" destOrd="0" presId="urn:microsoft.com/office/officeart/2005/8/layout/hierarchy2"/>
    <dgm:cxn modelId="{EE333ED6-1028-F940-B011-245A8218F20E}" type="presParOf" srcId="{FE208917-24AE-2642-AE0D-11046FBCA31F}" destId="{2170C040-04B2-D241-AFBD-3837CBCAE688}" srcOrd="1" destOrd="0" presId="urn:microsoft.com/office/officeart/2005/8/layout/hierarchy2"/>
    <dgm:cxn modelId="{283F35A1-F08B-5E4B-A4DF-EBE790603995}" type="presParOf" srcId="{2170C040-04B2-D241-AFBD-3837CBCAE688}" destId="{66764F56-BC03-8D4B-A249-E5EDB4541AD4}" srcOrd="0" destOrd="0" presId="urn:microsoft.com/office/officeart/2005/8/layout/hierarchy2"/>
    <dgm:cxn modelId="{37BEC56E-B6F1-7E4D-A371-CDC9AACD1556}" type="presParOf" srcId="{2170C040-04B2-D241-AFBD-3837CBCAE688}" destId="{D2E8BA78-7F6E-7241-BFFE-8D437DB1EC33}" srcOrd="1" destOrd="0" presId="urn:microsoft.com/office/officeart/2005/8/layout/hierarchy2"/>
    <dgm:cxn modelId="{AF8EE805-3B53-5B45-8A35-9C4E23E51EAD}" type="presParOf" srcId="{FE208917-24AE-2642-AE0D-11046FBCA31F}" destId="{CCEE34B3-91F4-6146-BB4E-1BB5471D63F3}" srcOrd="2" destOrd="0" presId="urn:microsoft.com/office/officeart/2005/8/layout/hierarchy2"/>
    <dgm:cxn modelId="{23A0582F-8716-3640-9D17-9A7C24F1D7B6}" type="presParOf" srcId="{CCEE34B3-91F4-6146-BB4E-1BB5471D63F3}" destId="{4E64CC7F-FE8F-BF44-9BC2-ACCEA008CD2E}" srcOrd="0" destOrd="0" presId="urn:microsoft.com/office/officeart/2005/8/layout/hierarchy2"/>
    <dgm:cxn modelId="{F5AD138B-3703-E34F-AB60-A8792241F9EC}" type="presParOf" srcId="{FE208917-24AE-2642-AE0D-11046FBCA31F}" destId="{BCAB561E-806A-564D-A877-F1D63A00D0F3}" srcOrd="3" destOrd="0" presId="urn:microsoft.com/office/officeart/2005/8/layout/hierarchy2"/>
    <dgm:cxn modelId="{DB836D7D-0152-2B41-A0C6-6CA5E70E5122}" type="presParOf" srcId="{BCAB561E-806A-564D-A877-F1D63A00D0F3}" destId="{8625D8D4-C721-114B-BA1C-E9D7CD9E713A}" srcOrd="0" destOrd="0" presId="urn:microsoft.com/office/officeart/2005/8/layout/hierarchy2"/>
    <dgm:cxn modelId="{76925A8B-533A-634D-A9F6-94E4C117455E}" type="presParOf" srcId="{BCAB561E-806A-564D-A877-F1D63A00D0F3}" destId="{ACB54811-D929-9445-B3D9-90E67718E907}" srcOrd="1" destOrd="0" presId="urn:microsoft.com/office/officeart/2005/8/layout/hierarchy2"/>
    <dgm:cxn modelId="{BC4D455D-BD61-FC47-9723-9D992C715BD5}" type="presParOf" srcId="{FE208917-24AE-2642-AE0D-11046FBCA31F}" destId="{75DF0864-8FCD-474F-A98B-246628C24555}" srcOrd="4" destOrd="0" presId="urn:microsoft.com/office/officeart/2005/8/layout/hierarchy2"/>
    <dgm:cxn modelId="{DBD3692A-CB0C-1647-9CAD-126B51D58E72}" type="presParOf" srcId="{75DF0864-8FCD-474F-A98B-246628C24555}" destId="{11006B5B-4252-5248-A804-D73EA7AAD3C7}" srcOrd="0" destOrd="0" presId="urn:microsoft.com/office/officeart/2005/8/layout/hierarchy2"/>
    <dgm:cxn modelId="{31B65EC5-D0EC-F54E-A394-DAA81834DC0E}" type="presParOf" srcId="{FE208917-24AE-2642-AE0D-11046FBCA31F}" destId="{1026CA5F-F196-A94E-BBED-8107EEBFA6CD}" srcOrd="5" destOrd="0" presId="urn:microsoft.com/office/officeart/2005/8/layout/hierarchy2"/>
    <dgm:cxn modelId="{5F17A13A-E3F8-664E-8FD2-7F5E00C3CAB1}" type="presParOf" srcId="{1026CA5F-F196-A94E-BBED-8107EEBFA6CD}" destId="{953F2696-B1D8-524A-A742-B16201510455}" srcOrd="0" destOrd="0" presId="urn:microsoft.com/office/officeart/2005/8/layout/hierarchy2"/>
    <dgm:cxn modelId="{DDA96F91-1834-8348-94F3-840B17F3B893}" type="presParOf" srcId="{1026CA5F-F196-A94E-BBED-8107EEBFA6CD}" destId="{C36D3728-A86F-5845-A126-AF522B2FAB6C}" srcOrd="1" destOrd="0" presId="urn:microsoft.com/office/officeart/2005/8/layout/hierarchy2"/>
    <dgm:cxn modelId="{59418DE1-7B9B-2343-92F6-AA57E0DB1E72}" type="presParOf" srcId="{B9772E61-177F-914E-B237-D36EA3C6A5DB}" destId="{0AE60012-E971-2040-96C9-942F43C6A580}" srcOrd="4" destOrd="0" presId="urn:microsoft.com/office/officeart/2005/8/layout/hierarchy2"/>
    <dgm:cxn modelId="{DF7915C7-C9B3-C14B-9651-36D3906C85FD}" type="presParOf" srcId="{0AE60012-E971-2040-96C9-942F43C6A580}" destId="{7833306E-0EED-D444-BF82-1F5CB962B713}" srcOrd="0" destOrd="0" presId="urn:microsoft.com/office/officeart/2005/8/layout/hierarchy2"/>
    <dgm:cxn modelId="{53321A26-B01F-0D48-AABF-FDF42AAF5D96}" type="presParOf" srcId="{B9772E61-177F-914E-B237-D36EA3C6A5DB}" destId="{521293F1-1901-344C-99BD-AD4D05F9653B}" srcOrd="5" destOrd="0" presId="urn:microsoft.com/office/officeart/2005/8/layout/hierarchy2"/>
    <dgm:cxn modelId="{59231C54-C46D-B647-B30A-B9ADDE41DEDD}" type="presParOf" srcId="{521293F1-1901-344C-99BD-AD4D05F9653B}" destId="{302E0FC5-3EAE-FF4E-96A7-7561C3B381ED}" srcOrd="0" destOrd="0" presId="urn:microsoft.com/office/officeart/2005/8/layout/hierarchy2"/>
    <dgm:cxn modelId="{4C5C0FEA-B174-BE4C-B68B-504FA95C89A5}" type="presParOf" srcId="{521293F1-1901-344C-99BD-AD4D05F9653B}" destId="{34B04E1E-1F38-684E-872F-A5D97D502EEB}" srcOrd="1" destOrd="0" presId="urn:microsoft.com/office/officeart/2005/8/layout/hierarchy2"/>
    <dgm:cxn modelId="{7E4ACF4C-BA65-BE4F-9BBB-9F454E7898A8}" type="presParOf" srcId="{34B04E1E-1F38-684E-872F-A5D97D502EEB}" destId="{9B4DDFED-BB6B-3F47-B98F-693A339B5E86}" srcOrd="0" destOrd="0" presId="urn:microsoft.com/office/officeart/2005/8/layout/hierarchy2"/>
    <dgm:cxn modelId="{F9D75D85-6D05-394F-BEA1-D0F76FACFE88}" type="presParOf" srcId="{9B4DDFED-BB6B-3F47-B98F-693A339B5E86}" destId="{D8BB3F47-A875-7F46-B1EA-B721B6A049A5}" srcOrd="0" destOrd="0" presId="urn:microsoft.com/office/officeart/2005/8/layout/hierarchy2"/>
    <dgm:cxn modelId="{C8ED1934-D7C0-D34F-A11D-D2EAA485E973}" type="presParOf" srcId="{34B04E1E-1F38-684E-872F-A5D97D502EEB}" destId="{D6915EDB-2047-DC4C-B1D1-4C523B91A08C}" srcOrd="1" destOrd="0" presId="urn:microsoft.com/office/officeart/2005/8/layout/hierarchy2"/>
    <dgm:cxn modelId="{99705D8B-7037-8F4C-A669-369FBAC5158B}" type="presParOf" srcId="{D6915EDB-2047-DC4C-B1D1-4C523B91A08C}" destId="{3ED6E3EA-9774-5F41-80B5-6A4BBBB1DD03}" srcOrd="0" destOrd="0" presId="urn:microsoft.com/office/officeart/2005/8/layout/hierarchy2"/>
    <dgm:cxn modelId="{C81B3A23-A353-294C-92BD-BA8E393E13D4}" type="presParOf" srcId="{D6915EDB-2047-DC4C-B1D1-4C523B91A08C}" destId="{362AE570-0839-634E-89C9-D1B18A085712}" srcOrd="1" destOrd="0" presId="urn:microsoft.com/office/officeart/2005/8/layout/hierarchy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66D44D0-7210-7044-B0B6-524E15E7DA06}" type="datetimeFigureOut">
              <a:rPr lang="en-US" smtClean="0"/>
              <a:t>6/2/17</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E3CD562-03F9-0348-9749-DFCEBC2D7703}" type="slidenum">
              <a:rPr lang="en-US" smtClean="0"/>
              <a:t>‹#›</a:t>
            </a:fld>
            <a:endParaRPr lang="en-US"/>
          </a:p>
        </p:txBody>
      </p:sp>
    </p:spTree>
    <p:extLst>
      <p:ext uri="{BB962C8B-B14F-4D97-AF65-F5344CB8AC3E}">
        <p14:creationId xmlns:p14="http://schemas.microsoft.com/office/powerpoint/2010/main" val="589548136"/>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E3CD562-03F9-0348-9749-DFCEBC2D7703}" type="slidenum">
              <a:rPr lang="en-US" smtClean="0"/>
              <a:t>116</a:t>
            </a:fld>
            <a:endParaRPr lang="en-US"/>
          </a:p>
        </p:txBody>
      </p:sp>
    </p:spTree>
    <p:extLst>
      <p:ext uri="{BB962C8B-B14F-4D97-AF65-F5344CB8AC3E}">
        <p14:creationId xmlns:p14="http://schemas.microsoft.com/office/powerpoint/2010/main" val="27903593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AD82BD4C-ED20-EB4D-B379-5B505F7F885F}" type="datetimeFigureOut">
              <a:rPr lang="en-US" smtClean="0"/>
              <a:t>6/2/17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4879088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D82BD4C-ED20-EB4D-B379-5B505F7F885F}" type="datetimeFigureOut">
              <a:rPr lang="en-US" smtClean="0"/>
              <a:t>6/2/17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4901072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D82BD4C-ED20-EB4D-B379-5B505F7F885F}" type="datetimeFigureOut">
              <a:rPr lang="en-US" smtClean="0"/>
              <a:t>6/2/17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426918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D82BD4C-ED20-EB4D-B379-5B505F7F885F}" type="datetimeFigureOut">
              <a:rPr lang="en-US" smtClean="0"/>
              <a:t>6/2/17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1737924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D82BD4C-ED20-EB4D-B379-5B505F7F885F}" type="datetimeFigureOut">
              <a:rPr lang="en-US" smtClean="0"/>
              <a:t>6/2/17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13385732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AD82BD4C-ED20-EB4D-B379-5B505F7F885F}" type="datetimeFigureOut">
              <a:rPr lang="en-US" smtClean="0"/>
              <a:t>6/2/17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16588917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AD82BD4C-ED20-EB4D-B379-5B505F7F885F}" type="datetimeFigureOut">
              <a:rPr lang="en-US" smtClean="0"/>
              <a:t>6/2/17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11724881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AD82BD4C-ED20-EB4D-B379-5B505F7F885F}" type="datetimeFigureOut">
              <a:rPr lang="en-US" smtClean="0"/>
              <a:t>6/2/17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11430343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D82BD4C-ED20-EB4D-B379-5B505F7F885F}" type="datetimeFigureOut">
              <a:rPr lang="en-US" smtClean="0"/>
              <a:t>6/2/17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39077557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D82BD4C-ED20-EB4D-B379-5B505F7F885F}" type="datetimeFigureOut">
              <a:rPr lang="en-US" smtClean="0"/>
              <a:t>6/2/17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33523372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D82BD4C-ED20-EB4D-B379-5B505F7F885F}" type="datetimeFigureOut">
              <a:rPr lang="en-US" smtClean="0"/>
              <a:t>6/2/17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2342865702"/>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AD82BD4C-ED20-EB4D-B379-5B505F7F885F}" type="datetimeFigureOut">
              <a:rPr lang="en-US" smtClean="0"/>
              <a:t>6/2/17</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01675DF6-DE84-EA4E-9485-3AF44622684B}" type="slidenum">
              <a:rPr lang="en-US" smtClean="0"/>
              <a:t>‹#›</a:t>
            </a:fld>
            <a:endParaRPr lang="en-US"/>
          </a:p>
        </p:txBody>
      </p:sp>
    </p:spTree>
    <p:extLst>
      <p:ext uri="{BB962C8B-B14F-4D97-AF65-F5344CB8AC3E}">
        <p14:creationId xmlns:p14="http://schemas.microsoft.com/office/powerpoint/2010/main" val="371662492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mailto:your@email.com" TargetMode="Externa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png"/><Relationship Id="rId3" Type="http://schemas.openxmlformats.org/officeDocument/2006/relationships/image" Target="../media/image35.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png"/><Relationship Id="rId3" Type="http://schemas.openxmlformats.org/officeDocument/2006/relationships/image" Target="../media/image37.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ithub.com/xiliax/go-lang-programming" TargetMode="Externa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doc/effective_go.html%23functions" TargetMode="Externa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png"/><Relationship Id="rId3" Type="http://schemas.openxmlformats.org/officeDocument/2006/relationships/image" Target="../media/image40.png"/></Relationships>
</file>

<file path=ppt/slides/_rels/slide131.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image" Target="../media/image41.png"/><Relationship Id="rId1" Type="http://schemas.openxmlformats.org/officeDocument/2006/relationships/slideLayout" Target="../slideLayouts/slideLayout2.xml"/><Relationship Id="rId2" Type="http://schemas.openxmlformats.org/officeDocument/2006/relationships/image" Target="../media/image39.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43.png"/><Relationship Id="rId4" Type="http://schemas.openxmlformats.org/officeDocument/2006/relationships/image" Target="../media/image44.png"/><Relationship Id="rId1" Type="http://schemas.openxmlformats.org/officeDocument/2006/relationships/slideLayout" Target="../slideLayouts/slideLayout2.xml"/><Relationship Id="rId2" Type="http://schemas.openxmlformats.org/officeDocument/2006/relationships/image" Target="../media/image42.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ithub.com/xiliax/go-lang-programming" TargetMode="Externa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ithub.com/xiliax/go-lang-programming" TargetMode="Externa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Packages" TargetMode="Externa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pn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golang.org" TargetMode="Externa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pn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pn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diagramLayout" Target="../diagrams/layout2.xml"/><Relationship Id="rId4" Type="http://schemas.openxmlformats.org/officeDocument/2006/relationships/diagramQuickStyle" Target="../diagrams/quickStyle2.xml"/><Relationship Id="rId5" Type="http://schemas.openxmlformats.org/officeDocument/2006/relationships/diagramColors" Target="../diagrams/colors2.xml"/><Relationship Id="rId6" Type="http://schemas.microsoft.com/office/2007/relationships/diagramDrawing" Target="../diagrams/drawing2.xml"/><Relationship Id="rId1" Type="http://schemas.openxmlformats.org/officeDocument/2006/relationships/slideLayout" Target="../slideLayouts/slideLayout2.xml"/><Relationship Id="rId2" Type="http://schemas.openxmlformats.org/officeDocument/2006/relationships/diagramData" Target="../diagrams/data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ithub.com/xiliax/go-lang-programming" TargetMode="Externa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Array_types" TargetMode="Externa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Array_types" TargetMode="Externa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slices-usage-and-internals" TargetMode="External"/><Relationship Id="rId3" Type="http://schemas.openxmlformats.org/officeDocument/2006/relationships/hyperlink" Target="https://golang.org/ref/spec%23Slice_types" TargetMode="Externa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Array_types" TargetMode="Externa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slices-usage-and-internals" TargetMode="External"/><Relationship Id="rId3" Type="http://schemas.openxmlformats.org/officeDocument/2006/relationships/hyperlink" Target="https://golang.org/ref/spec%23Slice_types"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6.png"/><Relationship Id="rId3" Type="http://schemas.openxmlformats.org/officeDocument/2006/relationships/image" Target="../media/image47.png"/></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8.png"/><Relationship Id="rId3" Type="http://schemas.openxmlformats.org/officeDocument/2006/relationships/image" Target="../media/image49.png"/></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png"/></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png"/></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slices-usage-and-internals" TargetMode="External"/><Relationship Id="rId3" Type="http://schemas.openxmlformats.org/officeDocument/2006/relationships/hyperlink" Target="https://golang.org/ref/spec%23Slice_types" TargetMode="Externa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slices-usage-and-internals" TargetMode="External"/><Relationship Id="rId3" Type="http://schemas.openxmlformats.org/officeDocument/2006/relationships/hyperlink" Target="https://golang.org/ref/spec%23Slice_types" TargetMode="Externa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png"/></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png"/></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2.png"/></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slices-usage-and-internals" TargetMode="External"/><Relationship Id="rId3" Type="http://schemas.openxmlformats.org/officeDocument/2006/relationships/hyperlink" Target="https://golang.org/ref/spec%23Slice_types" TargetMode="Externa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slices-usage-and-internals" TargetMode="External"/><Relationship Id="rId3" Type="http://schemas.openxmlformats.org/officeDocument/2006/relationships/hyperlink" Target="https://golang.org/ref/spec%23Slice_types" TargetMode="Externa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3.png"/></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slices-usage-and-internals" TargetMode="External"/><Relationship Id="rId3" Type="http://schemas.openxmlformats.org/officeDocument/2006/relationships/hyperlink" Target="https://golang.org/ref/spec%23Slice_types" TargetMode="Externa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slices-usage-and-internals" TargetMode="External"/><Relationship Id="rId3" Type="http://schemas.openxmlformats.org/officeDocument/2006/relationships/hyperlink" Target="https://golang.org/ref/spec%23Slice_types" TargetMode="Externa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slices-usage-and-internals" TargetMode="External"/><Relationship Id="rId3" Type="http://schemas.openxmlformats.org/officeDocument/2006/relationships/hyperlink" Target="https://golang.org/ref/spec%23Slice_types" TargetMode="Externa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5.png"/></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6.gif"/></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maps-in-action" TargetMode="External"/><Relationship Id="rId3" Type="http://schemas.openxmlformats.org/officeDocument/2006/relationships/hyperlink" Target="https://golang.org/ref/spec%23Map_types" TargetMode="Externa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maps-in-action" TargetMode="External"/><Relationship Id="rId3" Type="http://schemas.openxmlformats.org/officeDocument/2006/relationships/hyperlink" Target="https://golang.org/ref/spec%23Map_types" TargetMode="Externa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golang.org" TargetMode="External"/><Relationship Id="rId3" Type="http://schemas.openxmlformats.org/officeDocument/2006/relationships/hyperlink" Target="http://git-scm.com"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maps-in-action" TargetMode="External"/><Relationship Id="rId3" Type="http://schemas.openxmlformats.org/officeDocument/2006/relationships/hyperlink" Target="https://golang.org/ref/spec%23Map_types" TargetMode="Externa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maps-in-action" TargetMode="External"/><Relationship Id="rId3" Type="http://schemas.openxmlformats.org/officeDocument/2006/relationships/hyperlink" Target="https://golang.org/ref/spec%23Map_types" TargetMode="Externa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5.png"/></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Struct_types" TargetMode="Externa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Struct_types" TargetMode="Externa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Struct_types" TargetMode="Externa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Struct_types" TargetMode="Externa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 Id="rId3" Type="http://schemas.openxmlformats.org/officeDocument/2006/relationships/image" Target="../media/image21.png"/></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Channel_types" TargetMode="Externa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Channel_types" TargetMode="Externa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Channel_types" TargetMode="Externa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Channel_types" TargetMode="Externa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Channel_types" TargetMode="Externa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Channel_types" TargetMode="Externa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Channel_types"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Channel_types" TargetMode="Externa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Go_statements" TargetMode="External"/></Relationships>
</file>

<file path=ppt/slides/_rels/slide254.xml.rels><?xml version="1.0" encoding="UTF-8" standalone="yes"?>
<Relationships xmlns="http://schemas.openxmlformats.org/package/2006/relationships"><Relationship Id="rId3" Type="http://schemas.openxmlformats.org/officeDocument/2006/relationships/hyperlink" Target="https://tour.golang.org/concurrency/1" TargetMode="External"/><Relationship Id="rId4" Type="http://schemas.openxmlformats.org/officeDocument/2006/relationships/hyperlink" Target="https://www.golang-book.com/books/intro/10" TargetMode="External"/><Relationship Id="rId5" Type="http://schemas.openxmlformats.org/officeDocument/2006/relationships/hyperlink" Target="https://www.youtube.com/watch?v=cN_DpYBzKso" TargetMode="External"/><Relationship Id="rId6" Type="http://schemas.openxmlformats.org/officeDocument/2006/relationships/hyperlink" Target="https://www.youtube.com/watch?v=QDDwwePbDtw" TargetMode="External"/><Relationship Id="rId1" Type="http://schemas.openxmlformats.org/officeDocument/2006/relationships/slideLayout" Target="../slideLayouts/slideLayout2.xml"/><Relationship Id="rId2" Type="http://schemas.openxmlformats.org/officeDocument/2006/relationships/hyperlink" Target="https://golang.org/ref/spec%23Go_statements" TargetMode="Externa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Go_statements"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7.png"/></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8.png"/></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9.png"/></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0.png"/></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1.png"/></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png"/></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Go_statements" TargetMode="Externa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3.png"/></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talks.golang.org/2012/concurrency.slide%231" TargetMode="Externa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png"/></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4.png"/></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talks.golang.org/2012/concurrency.slide%231" TargetMode="Externa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4.png"/></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talks.golang.org/2012/concurrency.slide%231" TargetMode="Externa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4.png"/><Relationship Id="rId3" Type="http://schemas.openxmlformats.org/officeDocument/2006/relationships/image" Target="../media/image65.png"/></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talks.golang.org/2012/concurrency.slide%231" TargetMode="Externa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talks.golang.org/2012/concurrency.slide%231" TargetMode="Externa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6.png"/></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talks.golang.org/2012/concurrency.slide%231" TargetMode="Externa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doc/faq%23goroutines" TargetMode="Externa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7.png"/></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8.png"/></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9.png"/></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diagramData" Target="../diagrams/data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concurrency-is-not-parallelism" TargetMode="Externa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8.xml.rels><?xml version="1.0" encoding="UTF-8" standalone="yes"?>
<Relationships xmlns="http://schemas.openxmlformats.org/package/2006/relationships"><Relationship Id="rId3" Type="http://schemas.openxmlformats.org/officeDocument/2006/relationships/hyperlink" Target="https://golang.org/ref/spec%23Type_declarations" TargetMode="External"/><Relationship Id="rId4" Type="http://schemas.openxmlformats.org/officeDocument/2006/relationships/hyperlink" Target="https://golang.org/ref/spec%23Types" TargetMode="External"/><Relationship Id="rId1" Type="http://schemas.openxmlformats.org/officeDocument/2006/relationships/slideLayout" Target="../slideLayouts/slideLayout2.xml"/><Relationship Id="rId2" Type="http://schemas.openxmlformats.org/officeDocument/2006/relationships/hyperlink" Target="https://golang.org/ref/spec%23Qualified_identifiers" TargetMode="Externa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1.xml.rels><?xml version="1.0" encoding="UTF-8" standalone="yes"?>
<Relationships xmlns="http://schemas.openxmlformats.org/package/2006/relationships"><Relationship Id="rId3" Type="http://schemas.openxmlformats.org/officeDocument/2006/relationships/hyperlink" Target="https://golang.org/ref/spec%23Type_declarations" TargetMode="External"/><Relationship Id="rId4" Type="http://schemas.openxmlformats.org/officeDocument/2006/relationships/hyperlink" Target="https://golang.org/ref/spec%23Type_identity" TargetMode="External"/><Relationship Id="rId1" Type="http://schemas.openxmlformats.org/officeDocument/2006/relationships/slideLayout" Target="../slideLayouts/slideLayout2.xml"/><Relationship Id="rId2" Type="http://schemas.openxmlformats.org/officeDocument/2006/relationships/hyperlink" Target="https://golang.org/ref/spec%23Types" TargetMode="External"/></Relationships>
</file>

<file path=ppt/slides/_rels/slide332.xml.rels><?xml version="1.0" encoding="UTF-8" standalone="yes"?>
<Relationships xmlns="http://schemas.openxmlformats.org/package/2006/relationships"><Relationship Id="rId3" Type="http://schemas.openxmlformats.org/officeDocument/2006/relationships/hyperlink" Target="https://golang.org/ref/spec%23Types" TargetMode="External"/><Relationship Id="rId4" Type="http://schemas.openxmlformats.org/officeDocument/2006/relationships/hyperlink" Target="https://golang.org/ref/spec%23Constants" TargetMode="External"/><Relationship Id="rId1" Type="http://schemas.openxmlformats.org/officeDocument/2006/relationships/slideLayout" Target="../slideLayouts/slideLayout2.xml"/><Relationship Id="rId2" Type="http://schemas.openxmlformats.org/officeDocument/2006/relationships/hyperlink" Target="https://golang.org/ref/spec%23Variables" TargetMode="Externa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5.xml.rels><?xml version="1.0" encoding="UTF-8" standalone="yes"?>
<Relationships xmlns="http://schemas.openxmlformats.org/package/2006/relationships"><Relationship Id="rId3" Type="http://schemas.openxmlformats.org/officeDocument/2006/relationships/hyperlink" Target="https://golang.org/ref/spec%23Method_declarations" TargetMode="External"/><Relationship Id="rId4" Type="http://schemas.openxmlformats.org/officeDocument/2006/relationships/hyperlink" Target="https://golang.org/ref/spec%23Pointer_types" TargetMode="External"/><Relationship Id="rId5" Type="http://schemas.openxmlformats.org/officeDocument/2006/relationships/hyperlink" Target="https://golang.org/ref/spec%23Struct_types" TargetMode="External"/><Relationship Id="rId6" Type="http://schemas.openxmlformats.org/officeDocument/2006/relationships/hyperlink" Target="https://golang.org/ref/spec%23Uniqueness_of_identifiers" TargetMode="External"/><Relationship Id="rId7" Type="http://schemas.openxmlformats.org/officeDocument/2006/relationships/hyperlink" Target="https://golang.org/ref/spec%23Blank_identifier" TargetMode="External"/><Relationship Id="rId8" Type="http://schemas.openxmlformats.org/officeDocument/2006/relationships/hyperlink" Target="https://golang.org/ref/spec%23MethodName" TargetMode="External"/><Relationship Id="rId9" Type="http://schemas.openxmlformats.org/officeDocument/2006/relationships/hyperlink" Target="https://golang.org/ref/spec%23Calls" TargetMode="External"/><Relationship Id="rId1" Type="http://schemas.openxmlformats.org/officeDocument/2006/relationships/slideLayout" Target="../slideLayouts/slideLayout2.xml"/><Relationship Id="rId2" Type="http://schemas.openxmlformats.org/officeDocument/2006/relationships/hyperlink" Target="https://golang.org/ref/spec%23Interface_types" TargetMode="Externa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ithub.com/golang/go/wiki/MethodSets" TargetMode="Externa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0.jpe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410.xml.rels><?xml version="1.0" encoding="UTF-8" standalone="yes"?>
<Relationships xmlns="http://schemas.openxmlformats.org/package/2006/relationships"><Relationship Id="rId3" Type="http://schemas.openxmlformats.org/officeDocument/2006/relationships/image" Target="../media/image72.png"/><Relationship Id="rId4" Type="http://schemas.openxmlformats.org/officeDocument/2006/relationships/image" Target="../media/image73.png"/><Relationship Id="rId1" Type="http://schemas.openxmlformats.org/officeDocument/2006/relationships/slideLayout" Target="../slideLayouts/slideLayout2.xml"/><Relationship Id="rId2" Type="http://schemas.openxmlformats.org/officeDocument/2006/relationships/image" Target="../media/image71.png"/></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 Id="rId3" Type="http://schemas.openxmlformats.org/officeDocument/2006/relationships/image" Target="../media/image2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mailto:your@email.com" TargetMode="Externa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en.wikipedia.org/wiki/Signed_number_representations"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pkg/" TargetMode="Externa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mailto:your@email.com" TargetMode="Externa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 Id="rId3" Type="http://schemas.openxmlformats.org/officeDocument/2006/relationships/image" Target="../media/image25.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 Id="rId3" Type="http://schemas.openxmlformats.org/officeDocument/2006/relationships/image" Target="../media/image29.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 Id="rId3" Type="http://schemas.openxmlformats.org/officeDocument/2006/relationships/image" Target="../media/image31.png"/></Relationships>
</file>

<file path=ppt/slides/_rels/slide85.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3.png"/><Relationship Id="rId1" Type="http://schemas.openxmlformats.org/officeDocument/2006/relationships/slideLayout" Target="../slideLayouts/slideLayout2.xml"/><Relationship Id="rId2" Type="http://schemas.openxmlformats.org/officeDocument/2006/relationships/image" Target="../media/image32.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Go Lang Programming</a:t>
            </a:r>
            <a:endParaRPr lang="en-US" dirty="0"/>
          </a:p>
        </p:txBody>
      </p:sp>
      <p:sp>
        <p:nvSpPr>
          <p:cNvPr id="3" name="Subtitle 2"/>
          <p:cNvSpPr>
            <a:spLocks noGrp="1"/>
          </p:cNvSpPr>
          <p:nvPr>
            <p:ph type="subTitle" idx="1"/>
          </p:nvPr>
        </p:nvSpPr>
        <p:spPr/>
        <p:txBody>
          <a:bodyPr/>
          <a:lstStyle/>
          <a:p>
            <a:r>
              <a:rPr lang="en-US" dirty="0" smtClean="0"/>
              <a:t>By </a:t>
            </a:r>
            <a:r>
              <a:rPr lang="en-US" dirty="0" err="1" smtClean="0"/>
              <a:t>Verrol</a:t>
            </a:r>
            <a:r>
              <a:rPr lang="en-US" dirty="0" smtClean="0"/>
              <a:t> Adams</a:t>
            </a:r>
            <a:endParaRPr lang="en-US" dirty="0"/>
          </a:p>
        </p:txBody>
      </p:sp>
    </p:spTree>
    <p:extLst>
      <p:ext uri="{BB962C8B-B14F-4D97-AF65-F5344CB8AC3E}">
        <p14:creationId xmlns:p14="http://schemas.microsoft.com/office/powerpoint/2010/main" val="1330464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Linux Installation</a:t>
            </a:r>
            <a:endParaRPr lang="en-US" dirty="0"/>
          </a:p>
        </p:txBody>
      </p:sp>
      <p:sp>
        <p:nvSpPr>
          <p:cNvPr id="3" name="Content Placeholder 2"/>
          <p:cNvSpPr>
            <a:spLocks noGrp="1"/>
          </p:cNvSpPr>
          <p:nvPr>
            <p:ph idx="1"/>
          </p:nvPr>
        </p:nvSpPr>
        <p:spPr/>
        <p:txBody>
          <a:bodyPr>
            <a:normAutofit fontScale="70000" lnSpcReduction="20000"/>
          </a:bodyPr>
          <a:lstStyle/>
          <a:p>
            <a:pPr marL="514350" indent="-514350">
              <a:buFont typeface="+mj-lt"/>
              <a:buAutoNum type="arabicPeriod"/>
            </a:pPr>
            <a:r>
              <a:rPr lang="en-US" dirty="0"/>
              <a:t>Download the ‘Required Software’ for your platform:</a:t>
            </a:r>
          </a:p>
          <a:p>
            <a:pPr marL="514350" indent="-514350">
              <a:buFont typeface="+mj-lt"/>
              <a:buAutoNum type="arabicPeriod"/>
            </a:pPr>
            <a:r>
              <a:rPr lang="en-US" dirty="0" smtClean="0"/>
              <a:t>Install </a:t>
            </a:r>
            <a:r>
              <a:rPr lang="en-US" dirty="0" err="1" smtClean="0"/>
              <a:t>Git</a:t>
            </a:r>
            <a:endParaRPr lang="en-US" dirty="0" smtClean="0"/>
          </a:p>
          <a:p>
            <a:pPr marL="914400" lvl="1" indent="-514350"/>
            <a:r>
              <a:rPr lang="en-US" dirty="0" smtClean="0"/>
              <a:t>Create a .</a:t>
            </a:r>
            <a:r>
              <a:rPr lang="en-US" dirty="0" err="1" smtClean="0"/>
              <a:t>gitconfig</a:t>
            </a:r>
            <a:r>
              <a:rPr lang="en-US" dirty="0" smtClean="0"/>
              <a:t> file in $HOME/.</a:t>
            </a:r>
            <a:r>
              <a:rPr lang="en-US" dirty="0" err="1" smtClean="0"/>
              <a:t>gitconf</a:t>
            </a:r>
            <a:r>
              <a:rPr lang="en-US" dirty="0" smtClean="0"/>
              <a:t>:</a:t>
            </a:r>
          </a:p>
          <a:p>
            <a:pPr marL="1314450" lvl="2" indent="-514350"/>
            <a:r>
              <a:rPr lang="en-US" dirty="0" smtClean="0"/>
              <a:t>$ </a:t>
            </a:r>
            <a:r>
              <a:rPr lang="en-US" dirty="0" err="1" smtClean="0"/>
              <a:t>git</a:t>
            </a:r>
            <a:r>
              <a:rPr lang="en-US" dirty="0" smtClean="0"/>
              <a:t> </a:t>
            </a:r>
            <a:r>
              <a:rPr lang="en-US" dirty="0" err="1" smtClean="0"/>
              <a:t>config</a:t>
            </a:r>
            <a:r>
              <a:rPr lang="en-US" dirty="0" smtClean="0"/>
              <a:t> --global </a:t>
            </a:r>
            <a:r>
              <a:rPr lang="en-US" dirty="0" err="1" smtClean="0"/>
              <a:t>user.email</a:t>
            </a:r>
            <a:r>
              <a:rPr lang="en-US" dirty="0" smtClean="0"/>
              <a:t> </a:t>
            </a:r>
            <a:r>
              <a:rPr lang="en-US" dirty="0" smtClean="0">
                <a:hlinkClick r:id="rId2"/>
              </a:rPr>
              <a:t>“your@email.com</a:t>
            </a:r>
            <a:r>
              <a:rPr lang="en-US" dirty="0" smtClean="0"/>
              <a:t>”</a:t>
            </a:r>
          </a:p>
          <a:p>
            <a:pPr marL="1314450" lvl="2" indent="-514350"/>
            <a:r>
              <a:rPr lang="en-US" dirty="0" smtClean="0"/>
              <a:t>$ </a:t>
            </a:r>
            <a:r>
              <a:rPr lang="en-US" dirty="0" err="1" smtClean="0"/>
              <a:t>git</a:t>
            </a:r>
            <a:r>
              <a:rPr lang="en-US" dirty="0" smtClean="0"/>
              <a:t> </a:t>
            </a:r>
            <a:r>
              <a:rPr lang="en-US" dirty="0" err="1" smtClean="0"/>
              <a:t>config</a:t>
            </a:r>
            <a:r>
              <a:rPr lang="en-US" dirty="0" smtClean="0"/>
              <a:t> --global </a:t>
            </a:r>
            <a:r>
              <a:rPr lang="en-US" dirty="0" err="1" smtClean="0"/>
              <a:t>user.name</a:t>
            </a:r>
            <a:r>
              <a:rPr lang="en-US" dirty="0" smtClean="0"/>
              <a:t> “your name”</a:t>
            </a:r>
          </a:p>
          <a:p>
            <a:pPr marL="514350" indent="-514350">
              <a:buFont typeface="+mj-lt"/>
              <a:buAutoNum type="arabicPeriod"/>
            </a:pPr>
            <a:r>
              <a:rPr lang="en-US" dirty="0" smtClean="0"/>
              <a:t>Install Go tools</a:t>
            </a:r>
          </a:p>
          <a:p>
            <a:pPr marL="914400" lvl="1" indent="-514350">
              <a:buFont typeface="+mj-lt"/>
              <a:buAutoNum type="arabicPeriod"/>
            </a:pPr>
            <a:r>
              <a:rPr lang="en-US" dirty="0" smtClean="0"/>
              <a:t>Create GOPATH home directory</a:t>
            </a:r>
          </a:p>
          <a:p>
            <a:pPr marL="1314450" lvl="2" indent="-514350"/>
            <a:r>
              <a:rPr lang="en-US" dirty="0" smtClean="0"/>
              <a:t>$ </a:t>
            </a:r>
            <a:r>
              <a:rPr lang="en-US" dirty="0" err="1" smtClean="0"/>
              <a:t>mkdir</a:t>
            </a:r>
            <a:r>
              <a:rPr lang="en-US" dirty="0" smtClean="0"/>
              <a:t> –p $HOME/</a:t>
            </a:r>
            <a:r>
              <a:rPr lang="en-US" dirty="0" err="1" smtClean="0"/>
              <a:t>lcp</a:t>
            </a:r>
            <a:r>
              <a:rPr lang="en-US" dirty="0" smtClean="0"/>
              <a:t>/go-</a:t>
            </a:r>
            <a:r>
              <a:rPr lang="en-US" dirty="0" err="1" smtClean="0"/>
              <a:t>lang</a:t>
            </a:r>
            <a:r>
              <a:rPr lang="en-US" dirty="0" smtClean="0"/>
              <a:t>-programming</a:t>
            </a:r>
          </a:p>
          <a:p>
            <a:pPr marL="914400" lvl="1" indent="-514350">
              <a:buFont typeface="+mj-lt"/>
              <a:buAutoNum type="arabicPeriod"/>
            </a:pPr>
            <a:r>
              <a:rPr lang="en-US" dirty="0" smtClean="0"/>
              <a:t>Set GOPATH </a:t>
            </a:r>
            <a:r>
              <a:rPr lang="en-US" dirty="0" err="1" smtClean="0"/>
              <a:t>env</a:t>
            </a:r>
            <a:r>
              <a:rPr lang="en-US" dirty="0" smtClean="0"/>
              <a:t> to point this directory</a:t>
            </a:r>
          </a:p>
          <a:p>
            <a:pPr marL="514350" indent="-514350">
              <a:buFont typeface="+mj-lt"/>
              <a:buAutoNum type="arabicPeriod"/>
            </a:pPr>
            <a:r>
              <a:rPr lang="en-US" dirty="0" smtClean="0"/>
              <a:t>Install Visual Studio Code</a:t>
            </a:r>
          </a:p>
          <a:p>
            <a:pPr marL="914400" lvl="1" indent="-514350"/>
            <a:r>
              <a:rPr lang="en-US" dirty="0" smtClean="0"/>
              <a:t>Install Go plugin</a:t>
            </a:r>
          </a:p>
        </p:txBody>
      </p:sp>
    </p:spTree>
    <p:extLst>
      <p:ext uri="{BB962C8B-B14F-4D97-AF65-F5344CB8AC3E}">
        <p14:creationId xmlns:p14="http://schemas.microsoft.com/office/powerpoint/2010/main" val="1842219598"/>
      </p:ext>
    </p:extLst>
  </p:cSld>
  <p:clrMapOvr>
    <a:masterClrMapping/>
  </p:clrMapOvr>
  <p:timing>
    <p:tnLst>
      <p:par>
        <p:cTn xmlns:p14="http://schemas.microsoft.com/office/powerpoint/2010/mai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Dereference Operator: *</a:t>
            </a:r>
            <a:endParaRPr lang="en-US" dirty="0"/>
          </a:p>
        </p:txBody>
      </p:sp>
      <p:sp>
        <p:nvSpPr>
          <p:cNvPr id="3" name="Content Placeholder 2"/>
          <p:cNvSpPr>
            <a:spLocks noGrp="1"/>
          </p:cNvSpPr>
          <p:nvPr>
            <p:ph idx="1"/>
          </p:nvPr>
        </p:nvSpPr>
        <p:spPr>
          <a:xfrm>
            <a:off x="457200" y="1200151"/>
            <a:ext cx="8229600" cy="960660"/>
          </a:xfrm>
        </p:spPr>
        <p:txBody>
          <a:bodyPr>
            <a:normAutofit/>
          </a:bodyPr>
          <a:lstStyle/>
          <a:p>
            <a:r>
              <a:rPr lang="en-US" dirty="0" smtClean="0"/>
              <a:t>Use the ‘</a:t>
            </a:r>
            <a:r>
              <a:rPr lang="en-US" b="1" i="1" dirty="0" smtClean="0">
                <a:solidFill>
                  <a:schemeClr val="accent5"/>
                </a:solidFill>
              </a:rPr>
              <a:t>deference</a:t>
            </a:r>
            <a:r>
              <a:rPr lang="en-US" dirty="0" smtClean="0"/>
              <a:t>’ operator to get the </a:t>
            </a:r>
            <a:r>
              <a:rPr lang="en-US" b="1" i="1" dirty="0" smtClean="0">
                <a:solidFill>
                  <a:schemeClr val="accent5"/>
                </a:solidFill>
              </a:rPr>
              <a:t>value </a:t>
            </a:r>
            <a:r>
              <a:rPr lang="en-US" dirty="0" smtClean="0"/>
              <a:t>of </a:t>
            </a:r>
            <a:r>
              <a:rPr lang="en-US" b="1" i="1" dirty="0" smtClean="0">
                <a:solidFill>
                  <a:srgbClr val="FF0000"/>
                </a:solidFill>
              </a:rPr>
              <a:t>ANY</a:t>
            </a:r>
            <a:r>
              <a:rPr lang="en-US" dirty="0" smtClean="0">
                <a:solidFill>
                  <a:srgbClr val="FF0000"/>
                </a:solidFill>
              </a:rPr>
              <a:t> </a:t>
            </a:r>
            <a:r>
              <a:rPr lang="en-US" b="1" i="1" dirty="0" smtClean="0"/>
              <a:t>pointer</a:t>
            </a:r>
            <a:r>
              <a:rPr lang="en-US" dirty="0" smtClean="0"/>
              <a:t>.</a:t>
            </a:r>
            <a:endParaRPr lang="en-US" dirty="0">
              <a:solidFill>
                <a:schemeClr val="accent5"/>
              </a:solidFill>
            </a:endParaRPr>
          </a:p>
        </p:txBody>
      </p:sp>
      <p:grpSp>
        <p:nvGrpSpPr>
          <p:cNvPr id="10" name="Group 9"/>
          <p:cNvGrpSpPr/>
          <p:nvPr/>
        </p:nvGrpSpPr>
        <p:grpSpPr>
          <a:xfrm>
            <a:off x="1611702" y="2606204"/>
            <a:ext cx="5920596" cy="638331"/>
            <a:chOff x="1475740" y="3474936"/>
            <a:chExt cx="5920596" cy="851107"/>
          </a:xfrm>
        </p:grpSpPr>
        <p:grpSp>
          <p:nvGrpSpPr>
            <p:cNvPr id="23" name="Group 22"/>
            <p:cNvGrpSpPr/>
            <p:nvPr/>
          </p:nvGrpSpPr>
          <p:grpSpPr>
            <a:xfrm>
              <a:off x="1475740" y="3474936"/>
              <a:ext cx="2340018" cy="851107"/>
              <a:chOff x="1550202" y="3474936"/>
              <a:chExt cx="1930427" cy="851107"/>
            </a:xfrm>
          </p:grpSpPr>
          <p:sp>
            <p:nvSpPr>
              <p:cNvPr id="4" name="Rectangle 3"/>
              <p:cNvSpPr/>
              <p:nvPr/>
            </p:nvSpPr>
            <p:spPr>
              <a:xfrm>
                <a:off x="1550202" y="3474936"/>
                <a:ext cx="1930427"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err="1" smtClean="0"/>
                  <a:t>ppCount</a:t>
                </a:r>
                <a:r>
                  <a:rPr lang="en-US" dirty="0" smtClean="0"/>
                  <a:t>: 198</a:t>
                </a:r>
                <a:endParaRPr lang="en-US" dirty="0"/>
              </a:p>
            </p:txBody>
          </p:sp>
          <p:sp>
            <p:nvSpPr>
              <p:cNvPr id="5" name="TextBox 4"/>
              <p:cNvSpPr txBox="1"/>
              <p:nvPr/>
            </p:nvSpPr>
            <p:spPr>
              <a:xfrm>
                <a:off x="1550202" y="3833601"/>
                <a:ext cx="1930427" cy="49244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endParaRPr lang="en-US" dirty="0"/>
              </a:p>
            </p:txBody>
          </p:sp>
        </p:grpSp>
        <p:sp>
          <p:nvSpPr>
            <p:cNvPr id="7" name="TextBox 6"/>
            <p:cNvSpPr txBox="1"/>
            <p:nvPr/>
          </p:nvSpPr>
          <p:spPr>
            <a:xfrm>
              <a:off x="4603603" y="3541213"/>
              <a:ext cx="823121" cy="779700"/>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US" sz="3200" b="1" dirty="0" smtClean="0"/>
                <a:t>*</a:t>
              </a:r>
              <a:endParaRPr lang="en-US" sz="3200" b="1" dirty="0"/>
            </a:p>
          </p:txBody>
        </p:sp>
        <p:cxnSp>
          <p:nvCxnSpPr>
            <p:cNvPr id="9" name="Straight Arrow Connector 8"/>
            <p:cNvCxnSpPr>
              <a:endCxn id="7" idx="1"/>
            </p:cNvCxnSpPr>
            <p:nvPr/>
          </p:nvCxnSpPr>
          <p:spPr>
            <a:xfrm>
              <a:off x="3815757" y="3833601"/>
              <a:ext cx="787846" cy="97463"/>
            </a:xfrm>
            <a:prstGeom prst="straightConnector1">
              <a:avLst/>
            </a:prstGeom>
            <a:ln w="76200" cmpd="sng">
              <a:tailEnd type="arrow"/>
            </a:ln>
          </p:spPr>
          <p:style>
            <a:lnRef idx="2">
              <a:schemeClr val="accent1"/>
            </a:lnRef>
            <a:fillRef idx="0">
              <a:schemeClr val="accent1"/>
            </a:fillRef>
            <a:effectRef idx="1">
              <a:schemeClr val="accent1"/>
            </a:effectRef>
            <a:fontRef idx="minor">
              <a:schemeClr val="tx1"/>
            </a:fontRef>
          </p:style>
        </p:cxnSp>
        <p:sp>
          <p:nvSpPr>
            <p:cNvPr id="8" name="Rectangle 7"/>
            <p:cNvSpPr/>
            <p:nvPr/>
          </p:nvSpPr>
          <p:spPr>
            <a:xfrm>
              <a:off x="6214569" y="3474936"/>
              <a:ext cx="1181767" cy="72799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156</a:t>
              </a:r>
              <a:endParaRPr lang="en-US" dirty="0"/>
            </a:p>
          </p:txBody>
        </p:sp>
        <p:cxnSp>
          <p:nvCxnSpPr>
            <p:cNvPr id="19" name="Straight Arrow Connector 18"/>
            <p:cNvCxnSpPr>
              <a:stCxn id="7" idx="3"/>
              <a:endCxn id="8" idx="1"/>
            </p:cNvCxnSpPr>
            <p:nvPr/>
          </p:nvCxnSpPr>
          <p:spPr>
            <a:xfrm flipV="1">
              <a:off x="5426724" y="3838934"/>
              <a:ext cx="787845" cy="92129"/>
            </a:xfrm>
            <a:prstGeom prst="straightConnector1">
              <a:avLst/>
            </a:prstGeom>
            <a:ln w="76200" cmpd="sng">
              <a:tailEnd type="arrow"/>
            </a:ln>
          </p:spPr>
          <p:style>
            <a:lnRef idx="2">
              <a:schemeClr val="accent1"/>
            </a:lnRef>
            <a:fillRef idx="0">
              <a:schemeClr val="accent1"/>
            </a:fillRef>
            <a:effectRef idx="1">
              <a:schemeClr val="accent1"/>
            </a:effectRef>
            <a:fontRef idx="minor">
              <a:schemeClr val="tx1"/>
            </a:fontRef>
          </p:style>
        </p:cxnSp>
      </p:grpSp>
      <p:grpSp>
        <p:nvGrpSpPr>
          <p:cNvPr id="6" name="Group 5"/>
          <p:cNvGrpSpPr/>
          <p:nvPr/>
        </p:nvGrpSpPr>
        <p:grpSpPr>
          <a:xfrm>
            <a:off x="1148938" y="3877758"/>
            <a:ext cx="6846124" cy="648013"/>
            <a:chOff x="723601" y="5170341"/>
            <a:chExt cx="6846124" cy="864016"/>
          </a:xfrm>
        </p:grpSpPr>
        <p:sp>
          <p:nvSpPr>
            <p:cNvPr id="12" name="Rectangle 11"/>
            <p:cNvSpPr/>
            <p:nvPr/>
          </p:nvSpPr>
          <p:spPr>
            <a:xfrm>
              <a:off x="6056561" y="5170341"/>
              <a:ext cx="1513164"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count: 1737</a:t>
              </a:r>
              <a:endParaRPr lang="en-US" dirty="0"/>
            </a:p>
          </p:txBody>
        </p:sp>
        <p:sp>
          <p:nvSpPr>
            <p:cNvPr id="13" name="TextBox 12"/>
            <p:cNvSpPr txBox="1"/>
            <p:nvPr/>
          </p:nvSpPr>
          <p:spPr>
            <a:xfrm>
              <a:off x="6056561" y="5529006"/>
              <a:ext cx="1513164" cy="49244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156</a:t>
              </a:r>
              <a:endParaRPr lang="en-US" dirty="0"/>
            </a:p>
          </p:txBody>
        </p:sp>
        <p:sp>
          <p:nvSpPr>
            <p:cNvPr id="14" name="Rectangle 13"/>
            <p:cNvSpPr/>
            <p:nvPr/>
          </p:nvSpPr>
          <p:spPr>
            <a:xfrm>
              <a:off x="723601" y="5170341"/>
              <a:ext cx="1582657"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err="1" smtClean="0"/>
                <a:t>ppCount</a:t>
              </a:r>
              <a:r>
                <a:rPr lang="en-US" dirty="0" smtClean="0"/>
                <a:t>: 198</a:t>
              </a:r>
              <a:endParaRPr lang="en-US" dirty="0"/>
            </a:p>
          </p:txBody>
        </p:sp>
        <p:sp>
          <p:nvSpPr>
            <p:cNvPr id="15" name="TextBox 14"/>
            <p:cNvSpPr txBox="1"/>
            <p:nvPr/>
          </p:nvSpPr>
          <p:spPr>
            <a:xfrm>
              <a:off x="723601" y="5529006"/>
              <a:ext cx="1582657" cy="49244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742</a:t>
              </a:r>
              <a:endParaRPr lang="en-US" dirty="0"/>
            </a:p>
          </p:txBody>
        </p:sp>
        <p:cxnSp>
          <p:nvCxnSpPr>
            <p:cNvPr id="16" name="Straight Arrow Connector 15"/>
            <p:cNvCxnSpPr>
              <a:stCxn id="17" idx="3"/>
              <a:endCxn id="13" idx="1"/>
            </p:cNvCxnSpPr>
            <p:nvPr/>
          </p:nvCxnSpPr>
          <p:spPr>
            <a:xfrm>
              <a:off x="5032159" y="5362583"/>
              <a:ext cx="1024402" cy="412644"/>
            </a:xfrm>
            <a:prstGeom prst="straightConnector1">
              <a:avLst/>
            </a:prstGeom>
            <a:ln w="57150" cmpd="sng">
              <a:solidFill>
                <a:schemeClr val="accent4"/>
              </a:solidFill>
              <a:tailEnd type="arrow"/>
            </a:ln>
          </p:spPr>
          <p:style>
            <a:lnRef idx="2">
              <a:schemeClr val="accent1"/>
            </a:lnRef>
            <a:fillRef idx="0">
              <a:schemeClr val="accent1"/>
            </a:fillRef>
            <a:effectRef idx="1">
              <a:schemeClr val="accent1"/>
            </a:effectRef>
            <a:fontRef idx="minor">
              <a:schemeClr val="tx1"/>
            </a:fontRef>
          </p:style>
        </p:cxnSp>
        <p:sp>
          <p:nvSpPr>
            <p:cNvPr id="17" name="Rectangle 16"/>
            <p:cNvSpPr/>
            <p:nvPr/>
          </p:nvSpPr>
          <p:spPr>
            <a:xfrm>
              <a:off x="3534493" y="5183250"/>
              <a:ext cx="1497666"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err="1" smtClean="0"/>
                <a:t>pCount</a:t>
              </a:r>
              <a:r>
                <a:rPr lang="en-US" dirty="0" smtClean="0"/>
                <a:t>: 156</a:t>
              </a:r>
              <a:endParaRPr lang="en-US" dirty="0"/>
            </a:p>
          </p:txBody>
        </p:sp>
        <p:sp>
          <p:nvSpPr>
            <p:cNvPr id="18" name="TextBox 17"/>
            <p:cNvSpPr txBox="1"/>
            <p:nvPr/>
          </p:nvSpPr>
          <p:spPr>
            <a:xfrm>
              <a:off x="3534493" y="5541915"/>
              <a:ext cx="1497666" cy="49244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198</a:t>
              </a:r>
              <a:endParaRPr lang="en-US" dirty="0"/>
            </a:p>
          </p:txBody>
        </p:sp>
        <p:cxnSp>
          <p:nvCxnSpPr>
            <p:cNvPr id="20" name="Straight Arrow Connector 19"/>
            <p:cNvCxnSpPr>
              <a:stCxn id="14" idx="3"/>
              <a:endCxn id="18" idx="1"/>
            </p:cNvCxnSpPr>
            <p:nvPr/>
          </p:nvCxnSpPr>
          <p:spPr>
            <a:xfrm>
              <a:off x="2306258" y="5349674"/>
              <a:ext cx="1228235" cy="438462"/>
            </a:xfrm>
            <a:prstGeom prst="straightConnector1">
              <a:avLst/>
            </a:prstGeom>
            <a:ln w="57150" cmpd="sng">
              <a:solidFill>
                <a:schemeClr val="accent4"/>
              </a:solidFill>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74048414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Declaring Pointer Variables</a:t>
            </a:r>
          </a:p>
        </p:txBody>
      </p:sp>
      <p:sp>
        <p:nvSpPr>
          <p:cNvPr id="3" name="Content Placeholder 2"/>
          <p:cNvSpPr>
            <a:spLocks noGrp="1"/>
          </p:cNvSpPr>
          <p:nvPr>
            <p:ph idx="1"/>
          </p:nvPr>
        </p:nvSpPr>
        <p:spPr/>
        <p:txBody>
          <a:bodyPr>
            <a:normAutofit lnSpcReduction="10000"/>
          </a:bodyPr>
          <a:lstStyle/>
          <a:p>
            <a:r>
              <a:rPr lang="en-US" dirty="0" smtClean="0"/>
              <a:t>How do you declare a ‘variable’ which holds a ‘pointer’?</a:t>
            </a:r>
          </a:p>
          <a:p>
            <a:pPr lvl="1"/>
            <a:r>
              <a:rPr lang="en-US" dirty="0" smtClean="0"/>
              <a:t>Syntax: </a:t>
            </a:r>
          </a:p>
          <a:p>
            <a:pPr marL="857250" lvl="2" indent="0">
              <a:buNone/>
            </a:pPr>
            <a:r>
              <a:rPr lang="en-US" b="1" i="1" dirty="0" err="1" smtClean="0">
                <a:solidFill>
                  <a:srgbClr val="008000"/>
                </a:solidFill>
              </a:rPr>
              <a:t>var</a:t>
            </a:r>
            <a:r>
              <a:rPr lang="en-US" b="1" i="1" dirty="0" smtClean="0">
                <a:solidFill>
                  <a:srgbClr val="008000"/>
                </a:solidFill>
              </a:rPr>
              <a:t> </a:t>
            </a:r>
            <a:r>
              <a:rPr lang="en-US" b="1" dirty="0" smtClean="0">
                <a:solidFill>
                  <a:srgbClr val="3366FF"/>
                </a:solidFill>
              </a:rPr>
              <a:t>name/identifier </a:t>
            </a:r>
            <a:r>
              <a:rPr lang="en-US" b="1" i="1" dirty="0" smtClean="0">
                <a:solidFill>
                  <a:schemeClr val="accent2">
                    <a:lumMod val="50000"/>
                  </a:schemeClr>
                </a:solidFill>
              </a:rPr>
              <a:t>[type] </a:t>
            </a:r>
            <a:r>
              <a:rPr lang="en-US" b="1" i="1" dirty="0" smtClean="0">
                <a:solidFill>
                  <a:srgbClr val="000000"/>
                </a:solidFill>
              </a:rPr>
              <a:t>[</a:t>
            </a:r>
            <a:r>
              <a:rPr lang="en-US" dirty="0" smtClean="0"/>
              <a:t>= </a:t>
            </a:r>
            <a:r>
              <a:rPr lang="en-US" b="1" i="1" dirty="0" smtClean="0">
                <a:solidFill>
                  <a:schemeClr val="accent5">
                    <a:lumMod val="75000"/>
                  </a:schemeClr>
                </a:solidFill>
              </a:rPr>
              <a:t>pointer value</a:t>
            </a:r>
            <a:r>
              <a:rPr lang="en-US" b="1" i="1" dirty="0" smtClean="0"/>
              <a:t>]</a:t>
            </a:r>
          </a:p>
          <a:p>
            <a:pPr lvl="2"/>
            <a:r>
              <a:rPr lang="en-US" dirty="0" smtClean="0"/>
              <a:t>Where ‘type’ is:</a:t>
            </a:r>
          </a:p>
          <a:p>
            <a:pPr lvl="3"/>
            <a:r>
              <a:rPr lang="en-US" b="1" dirty="0">
                <a:solidFill>
                  <a:srgbClr val="800000"/>
                </a:solidFill>
              </a:rPr>
              <a:t>&lt;# indirections</a:t>
            </a:r>
            <a:r>
              <a:rPr lang="en-US" b="1" dirty="0" smtClean="0">
                <a:solidFill>
                  <a:srgbClr val="800000"/>
                </a:solidFill>
              </a:rPr>
              <a:t>&gt;&lt;type of value&gt;</a:t>
            </a:r>
            <a:endParaRPr lang="en-US" dirty="0" smtClean="0"/>
          </a:p>
          <a:p>
            <a:pPr lvl="2"/>
            <a:r>
              <a:rPr lang="en-US" dirty="0" smtClean="0"/>
              <a:t>Examples:</a:t>
            </a:r>
          </a:p>
          <a:p>
            <a:pPr lvl="3"/>
            <a:r>
              <a:rPr lang="en-US" b="1" i="1" dirty="0" err="1" smtClean="0">
                <a:solidFill>
                  <a:srgbClr val="008000"/>
                </a:solidFill>
              </a:rPr>
              <a:t>var</a:t>
            </a:r>
            <a:r>
              <a:rPr lang="en-US" b="1" i="1" dirty="0" smtClean="0">
                <a:solidFill>
                  <a:srgbClr val="008000"/>
                </a:solidFill>
              </a:rPr>
              <a:t> </a:t>
            </a:r>
            <a:r>
              <a:rPr lang="en-US" b="1" dirty="0" err="1" smtClean="0">
                <a:solidFill>
                  <a:srgbClr val="3366FF"/>
                </a:solidFill>
              </a:rPr>
              <a:t>addressOfCount</a:t>
            </a:r>
            <a:r>
              <a:rPr lang="en-US" b="1" dirty="0" smtClean="0">
                <a:solidFill>
                  <a:srgbClr val="3366FF"/>
                </a:solidFill>
              </a:rPr>
              <a:t> </a:t>
            </a:r>
            <a:r>
              <a:rPr lang="en-US" dirty="0" smtClean="0"/>
              <a:t>= </a:t>
            </a:r>
            <a:r>
              <a:rPr lang="en-US" b="1" i="1" dirty="0" smtClean="0">
                <a:solidFill>
                  <a:schemeClr val="accent5">
                    <a:lumMod val="75000"/>
                  </a:schemeClr>
                </a:solidFill>
              </a:rPr>
              <a:t>&amp;count</a:t>
            </a:r>
            <a:endParaRPr lang="en-US" b="1" i="1" dirty="0">
              <a:solidFill>
                <a:schemeClr val="bg2">
                  <a:lumMod val="50000"/>
                </a:schemeClr>
              </a:solidFill>
            </a:endParaRPr>
          </a:p>
          <a:p>
            <a:pPr lvl="3"/>
            <a:r>
              <a:rPr lang="en-US" b="1" i="1" dirty="0" err="1" smtClean="0">
                <a:solidFill>
                  <a:srgbClr val="008000"/>
                </a:solidFill>
              </a:rPr>
              <a:t>var</a:t>
            </a:r>
            <a:r>
              <a:rPr lang="en-US" b="1" i="1" dirty="0" smtClean="0">
                <a:solidFill>
                  <a:srgbClr val="008000"/>
                </a:solidFill>
              </a:rPr>
              <a:t> </a:t>
            </a:r>
            <a:r>
              <a:rPr lang="en-US" b="1" dirty="0" smtClean="0">
                <a:solidFill>
                  <a:srgbClr val="3366FF"/>
                </a:solidFill>
              </a:rPr>
              <a:t>buffer </a:t>
            </a:r>
            <a:r>
              <a:rPr lang="en-US" b="1" i="1" dirty="0" smtClean="0">
                <a:solidFill>
                  <a:schemeClr val="accent2">
                    <a:lumMod val="50000"/>
                  </a:schemeClr>
                </a:solidFill>
              </a:rPr>
              <a:t>*byte</a:t>
            </a:r>
            <a:endParaRPr lang="en-US" b="1" i="1" dirty="0">
              <a:solidFill>
                <a:schemeClr val="bg2">
                  <a:lumMod val="50000"/>
                </a:schemeClr>
              </a:solidFill>
            </a:endParaRPr>
          </a:p>
          <a:p>
            <a:pPr lvl="3"/>
            <a:r>
              <a:rPr lang="en-US" b="1" i="1" dirty="0" err="1" smtClean="0">
                <a:solidFill>
                  <a:srgbClr val="008000"/>
                </a:solidFill>
              </a:rPr>
              <a:t>var</a:t>
            </a:r>
            <a:r>
              <a:rPr lang="en-US" b="1" i="1" dirty="0" smtClean="0">
                <a:solidFill>
                  <a:srgbClr val="008000"/>
                </a:solidFill>
              </a:rPr>
              <a:t> </a:t>
            </a:r>
            <a:r>
              <a:rPr lang="en-US" b="1" dirty="0" err="1" smtClean="0">
                <a:solidFill>
                  <a:srgbClr val="3366FF"/>
                </a:solidFill>
              </a:rPr>
              <a:t>pMessage</a:t>
            </a:r>
            <a:r>
              <a:rPr lang="en-US" b="1" dirty="0" smtClean="0">
                <a:solidFill>
                  <a:srgbClr val="3366FF"/>
                </a:solidFill>
              </a:rPr>
              <a:t> </a:t>
            </a:r>
            <a:r>
              <a:rPr lang="en-US" dirty="0" smtClean="0"/>
              <a:t>= </a:t>
            </a:r>
            <a:r>
              <a:rPr lang="en-US" b="1" i="1" dirty="0" smtClean="0">
                <a:solidFill>
                  <a:schemeClr val="accent5">
                    <a:lumMod val="75000"/>
                  </a:schemeClr>
                </a:solidFill>
              </a:rPr>
              <a:t>&amp;message</a:t>
            </a:r>
            <a:endParaRPr lang="en-US" b="1" i="1" dirty="0">
              <a:solidFill>
                <a:schemeClr val="bg2">
                  <a:lumMod val="50000"/>
                </a:schemeClr>
              </a:solidFill>
            </a:endParaRPr>
          </a:p>
          <a:p>
            <a:pPr lvl="3"/>
            <a:r>
              <a:rPr lang="en-US" b="1" i="1" dirty="0" err="1" smtClean="0">
                <a:solidFill>
                  <a:srgbClr val="008000"/>
                </a:solidFill>
              </a:rPr>
              <a:t>var</a:t>
            </a:r>
            <a:r>
              <a:rPr lang="en-US" b="1" i="1" dirty="0" smtClean="0">
                <a:solidFill>
                  <a:srgbClr val="008000"/>
                </a:solidFill>
              </a:rPr>
              <a:t> </a:t>
            </a:r>
            <a:r>
              <a:rPr lang="en-US" b="1" dirty="0" err="1" smtClean="0">
                <a:solidFill>
                  <a:srgbClr val="3366FF"/>
                </a:solidFill>
              </a:rPr>
              <a:t>ptrLoggingEnabled</a:t>
            </a:r>
            <a:r>
              <a:rPr lang="en-US" b="1" dirty="0" smtClean="0">
                <a:solidFill>
                  <a:srgbClr val="3366FF"/>
                </a:solidFill>
              </a:rPr>
              <a:t> </a:t>
            </a:r>
            <a:r>
              <a:rPr lang="en-US" dirty="0" smtClean="0"/>
              <a:t>= </a:t>
            </a:r>
            <a:r>
              <a:rPr lang="en-US" b="1" i="1" dirty="0" smtClean="0">
                <a:solidFill>
                  <a:schemeClr val="accent5">
                    <a:lumMod val="75000"/>
                  </a:schemeClr>
                </a:solidFill>
              </a:rPr>
              <a:t>&amp;</a:t>
            </a:r>
            <a:r>
              <a:rPr lang="en-US" b="1" i="1" dirty="0" err="1" smtClean="0">
                <a:solidFill>
                  <a:schemeClr val="accent5">
                    <a:lumMod val="75000"/>
                  </a:schemeClr>
                </a:solidFill>
              </a:rPr>
              <a:t>isLoggingEnabled</a:t>
            </a:r>
            <a:endParaRPr lang="en-US" b="1" i="1" dirty="0" smtClean="0">
              <a:solidFill>
                <a:schemeClr val="accent5">
                  <a:lumMod val="75000"/>
                </a:schemeClr>
              </a:solidFill>
            </a:endParaRPr>
          </a:p>
        </p:txBody>
      </p:sp>
      <p:sp>
        <p:nvSpPr>
          <p:cNvPr id="4" name="TextBox 3"/>
          <p:cNvSpPr txBox="1"/>
          <p:nvPr/>
        </p:nvSpPr>
        <p:spPr>
          <a:xfrm>
            <a:off x="563122" y="4681832"/>
            <a:ext cx="8227946" cy="369332"/>
          </a:xfrm>
          <a:prstGeom prst="rect">
            <a:avLst/>
          </a:prstGeom>
          <a:noFill/>
        </p:spPr>
        <p:txBody>
          <a:bodyPr wrap="none" rtlCol="0">
            <a:spAutoFit/>
          </a:bodyPr>
          <a:lstStyle/>
          <a:p>
            <a:r>
              <a:rPr lang="en-US" b="1" i="1" dirty="0"/>
              <a:t>NOTE</a:t>
            </a:r>
            <a:r>
              <a:rPr lang="en-US" b="1" i="1" dirty="0">
                <a:solidFill>
                  <a:srgbClr val="000000"/>
                </a:solidFill>
              </a:rPr>
              <a:t>:</a:t>
            </a:r>
            <a:r>
              <a:rPr lang="en-US" b="1" i="1" dirty="0">
                <a:solidFill>
                  <a:srgbClr val="FF0000"/>
                </a:solidFill>
              </a:rPr>
              <a:t> A pointer variable that is not given a value gets the value ‘</a:t>
            </a:r>
            <a:r>
              <a:rPr lang="en-US" b="1" i="1" dirty="0" smtClean="0">
                <a:solidFill>
                  <a:srgbClr val="FF0000"/>
                </a:solidFill>
              </a:rPr>
              <a:t>nil’, which </a:t>
            </a:r>
            <a:r>
              <a:rPr lang="en-US" b="1" i="1" dirty="0">
                <a:solidFill>
                  <a:srgbClr val="FF0000"/>
                </a:solidFill>
              </a:rPr>
              <a:t>is like </a:t>
            </a:r>
            <a:r>
              <a:rPr lang="en-US" b="1" i="1" dirty="0" smtClean="0">
                <a:solidFill>
                  <a:srgbClr val="FF0000"/>
                </a:solidFill>
              </a:rPr>
              <a:t>0.</a:t>
            </a:r>
            <a:endParaRPr lang="en-US" dirty="0"/>
          </a:p>
        </p:txBody>
      </p:sp>
    </p:spTree>
    <p:extLst>
      <p:ext uri="{BB962C8B-B14F-4D97-AF65-F5344CB8AC3E}">
        <p14:creationId xmlns:p14="http://schemas.microsoft.com/office/powerpoint/2010/main" val="409078992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Address Of</a:t>
            </a:r>
            <a:endParaRPr lang="en-US" dirty="0"/>
          </a:p>
        </p:txBody>
      </p:sp>
      <p:pic>
        <p:nvPicPr>
          <p:cNvPr id="4" name="Content Placeholder 3"/>
          <p:cNvPicPr>
            <a:picLocks noGrp="1" noChangeAspect="1"/>
          </p:cNvPicPr>
          <p:nvPr>
            <p:ph idx="1"/>
          </p:nvPr>
        </p:nvPicPr>
        <p:blipFill>
          <a:blip r:embed="rId2"/>
          <a:srcRect l="-5472" r="-5472"/>
          <a:stretch>
            <a:fillRect/>
          </a:stretch>
        </p:blipFill>
        <p:spPr/>
      </p:pic>
      <p:pic>
        <p:nvPicPr>
          <p:cNvPr id="5" name="Picture 4"/>
          <p:cNvPicPr>
            <a:picLocks noChangeAspect="1"/>
          </p:cNvPicPr>
          <p:nvPr/>
        </p:nvPicPr>
        <p:blipFill>
          <a:blip r:embed="rId3"/>
          <a:stretch>
            <a:fillRect/>
          </a:stretch>
        </p:blipFill>
        <p:spPr>
          <a:xfrm>
            <a:off x="4401629" y="1200150"/>
            <a:ext cx="3843771" cy="1208009"/>
          </a:xfrm>
          <a:prstGeom prst="rect">
            <a:avLst/>
          </a:prstGeom>
        </p:spPr>
      </p:pic>
    </p:spTree>
    <p:extLst>
      <p:ext uri="{BB962C8B-B14F-4D97-AF65-F5344CB8AC3E}">
        <p14:creationId xmlns:p14="http://schemas.microsoft.com/office/powerpoint/2010/main" val="145315680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Dereference</a:t>
            </a:r>
            <a:endParaRPr lang="en-US" dirty="0"/>
          </a:p>
        </p:txBody>
      </p:sp>
      <p:pic>
        <p:nvPicPr>
          <p:cNvPr id="4" name="Content Placeholder 3"/>
          <p:cNvPicPr>
            <a:picLocks noGrp="1" noChangeAspect="1"/>
          </p:cNvPicPr>
          <p:nvPr>
            <p:ph idx="1"/>
          </p:nvPr>
        </p:nvPicPr>
        <p:blipFill>
          <a:blip r:embed="rId2"/>
          <a:srcRect l="-6014" r="-6014"/>
          <a:stretch>
            <a:fillRect/>
          </a:stretch>
        </p:blipFill>
        <p:spPr/>
      </p:pic>
      <p:pic>
        <p:nvPicPr>
          <p:cNvPr id="5" name="Picture 4"/>
          <p:cNvPicPr>
            <a:picLocks noChangeAspect="1"/>
          </p:cNvPicPr>
          <p:nvPr/>
        </p:nvPicPr>
        <p:blipFill>
          <a:blip r:embed="rId3"/>
          <a:stretch>
            <a:fillRect/>
          </a:stretch>
        </p:blipFill>
        <p:spPr>
          <a:xfrm>
            <a:off x="4453548" y="1212813"/>
            <a:ext cx="3761185" cy="1433636"/>
          </a:xfrm>
          <a:prstGeom prst="rect">
            <a:avLst/>
          </a:prstGeom>
        </p:spPr>
      </p:pic>
    </p:spTree>
    <p:extLst>
      <p:ext uri="{BB962C8B-B14F-4D97-AF65-F5344CB8AC3E}">
        <p14:creationId xmlns:p14="http://schemas.microsoft.com/office/powerpoint/2010/main" val="328537419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Closing Remarks</a:t>
            </a:r>
            <a:endParaRPr lang="en-US" dirty="0"/>
          </a:p>
        </p:txBody>
      </p:sp>
      <p:sp>
        <p:nvSpPr>
          <p:cNvPr id="3" name="Content Placeholder 2"/>
          <p:cNvSpPr>
            <a:spLocks noGrp="1"/>
          </p:cNvSpPr>
          <p:nvPr>
            <p:ph idx="1"/>
          </p:nvPr>
        </p:nvSpPr>
        <p:spPr/>
        <p:txBody>
          <a:bodyPr>
            <a:noAutofit/>
          </a:bodyPr>
          <a:lstStyle/>
          <a:p>
            <a:r>
              <a:rPr lang="en-US" sz="2000" dirty="0" smtClean="0"/>
              <a:t>Pointers are cool</a:t>
            </a:r>
          </a:p>
          <a:p>
            <a:r>
              <a:rPr lang="en-US" sz="2000" dirty="0" smtClean="0"/>
              <a:t>Not as scary as they may first seem</a:t>
            </a:r>
          </a:p>
          <a:p>
            <a:r>
              <a:rPr lang="en-US" sz="2000" dirty="0" smtClean="0"/>
              <a:t>Provides indirection, which can be useful in manipulating large mounts of data</a:t>
            </a:r>
            <a:endParaRPr lang="en-US" sz="1600" dirty="0"/>
          </a:p>
          <a:p>
            <a:endParaRPr lang="en-US" sz="2000" dirty="0"/>
          </a:p>
        </p:txBody>
      </p:sp>
    </p:spTree>
    <p:extLst>
      <p:ext uri="{BB962C8B-B14F-4D97-AF65-F5344CB8AC3E}">
        <p14:creationId xmlns:p14="http://schemas.microsoft.com/office/powerpoint/2010/main" val="421877827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Illustration ONLY</a:t>
            </a:r>
            <a:endParaRPr lang="en-US" dirty="0"/>
          </a:p>
        </p:txBody>
      </p:sp>
      <p:pic>
        <p:nvPicPr>
          <p:cNvPr id="6" name="Content Placeholder 5"/>
          <p:cNvPicPr>
            <a:picLocks noGrp="1" noChangeAspect="1"/>
          </p:cNvPicPr>
          <p:nvPr>
            <p:ph idx="1"/>
          </p:nvPr>
        </p:nvPicPr>
        <p:blipFill>
          <a:blip r:embed="rId2"/>
          <a:srcRect l="-4222" r="-4222"/>
          <a:stretch>
            <a:fillRect/>
          </a:stretch>
        </p:blipFill>
        <p:spPr/>
      </p:pic>
    </p:spTree>
    <p:extLst>
      <p:ext uri="{BB962C8B-B14F-4D97-AF65-F5344CB8AC3E}">
        <p14:creationId xmlns:p14="http://schemas.microsoft.com/office/powerpoint/2010/main" val="62783474"/>
      </p:ext>
    </p:extLst>
  </p:cSld>
  <p:clrMapOvr>
    <a:masterClrMapping/>
  </p:clrMapOvr>
  <p:timing>
    <p:tnLst>
      <p:par>
        <p:cTn xmlns:p14="http://schemas.microsoft.com/office/powerpoint/2010/mai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2"/>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7</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The ‘if’ Statement</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Ch.2 : The Basics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820568410"/>
      </p:ext>
    </p:extLst>
  </p:cSld>
  <p:clrMapOvr>
    <a:masterClrMapping/>
  </p:clrMapOvr>
  <p:timing>
    <p:tnLst>
      <p:par>
        <p:cTn xmlns:p14="http://schemas.microsoft.com/office/powerpoint/2010/mai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Topics</a:t>
            </a:r>
            <a:endParaRPr lang="en-US" dirty="0"/>
          </a:p>
        </p:txBody>
      </p:sp>
      <p:sp>
        <p:nvSpPr>
          <p:cNvPr id="3" name="Content Placeholder 2"/>
          <p:cNvSpPr>
            <a:spLocks noGrp="1"/>
          </p:cNvSpPr>
          <p:nvPr>
            <p:ph idx="1"/>
          </p:nvPr>
        </p:nvSpPr>
        <p:spPr/>
        <p:txBody>
          <a:bodyPr>
            <a:normAutofit/>
          </a:bodyPr>
          <a:lstStyle/>
          <a:p>
            <a:pPr marL="514350" indent="-514350">
              <a:buFont typeface="+mj-lt"/>
              <a:buAutoNum type="arabicPeriod"/>
            </a:pPr>
            <a:r>
              <a:rPr lang="en-US" dirty="0" smtClean="0"/>
              <a:t>What </a:t>
            </a:r>
            <a:r>
              <a:rPr lang="en-US" dirty="0"/>
              <a:t>is ‘Control Flow’?</a:t>
            </a:r>
          </a:p>
          <a:p>
            <a:pPr marL="514350" indent="-514350">
              <a:buFont typeface="+mj-lt"/>
              <a:buAutoNum type="arabicPeriod"/>
            </a:pPr>
            <a:r>
              <a:rPr lang="en-US" dirty="0" smtClean="0"/>
              <a:t>The </a:t>
            </a:r>
            <a:r>
              <a:rPr lang="en-US" dirty="0"/>
              <a:t>‘if’ </a:t>
            </a:r>
            <a:r>
              <a:rPr lang="en-US" dirty="0" smtClean="0"/>
              <a:t>Statement</a:t>
            </a:r>
          </a:p>
          <a:p>
            <a:pPr marL="514350" indent="-514350">
              <a:buFont typeface="+mj-lt"/>
              <a:buAutoNum type="arabicPeriod"/>
            </a:pPr>
            <a:r>
              <a:rPr lang="en-US" dirty="0" smtClean="0"/>
              <a:t>Examples of using the ‘if’ Statement</a:t>
            </a:r>
            <a:endParaRPr lang="en-US" dirty="0"/>
          </a:p>
          <a:p>
            <a:pPr marL="0" indent="0">
              <a:buNone/>
            </a:pPr>
            <a:endParaRPr lang="en-US" dirty="0" smtClean="0"/>
          </a:p>
        </p:txBody>
      </p:sp>
    </p:spTree>
    <p:extLst>
      <p:ext uri="{BB962C8B-B14F-4D97-AF65-F5344CB8AC3E}">
        <p14:creationId xmlns:p14="http://schemas.microsoft.com/office/powerpoint/2010/main" val="2373011665"/>
      </p:ext>
    </p:extLst>
  </p:cSld>
  <p:clrMapOvr>
    <a:masterClrMapping/>
  </p:clrMapOvr>
  <p:timing>
    <p:tnLst>
      <p:par>
        <p:cTn xmlns:p14="http://schemas.microsoft.com/office/powerpoint/2010/mai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Our Programs So Far</a:t>
            </a:r>
            <a:endParaRPr lang="en-US" dirty="0"/>
          </a:p>
        </p:txBody>
      </p:sp>
      <p:sp>
        <p:nvSpPr>
          <p:cNvPr id="5" name="Rectangle 4"/>
          <p:cNvSpPr/>
          <p:nvPr/>
        </p:nvSpPr>
        <p:spPr>
          <a:xfrm>
            <a:off x="1735114" y="1832870"/>
            <a:ext cx="1563077" cy="17096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Statement 1</a:t>
            </a:r>
            <a:endParaRPr lang="en-US" sz="1600" dirty="0"/>
          </a:p>
        </p:txBody>
      </p:sp>
      <p:sp>
        <p:nvSpPr>
          <p:cNvPr id="6" name="Rectangle 5"/>
          <p:cNvSpPr/>
          <p:nvPr/>
        </p:nvSpPr>
        <p:spPr>
          <a:xfrm>
            <a:off x="1735114" y="2178375"/>
            <a:ext cx="1563077" cy="17096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Statement 2</a:t>
            </a:r>
            <a:endParaRPr lang="en-US" sz="1600" dirty="0"/>
          </a:p>
        </p:txBody>
      </p:sp>
      <p:sp>
        <p:nvSpPr>
          <p:cNvPr id="7" name="Rectangle 6"/>
          <p:cNvSpPr/>
          <p:nvPr/>
        </p:nvSpPr>
        <p:spPr>
          <a:xfrm>
            <a:off x="1735114" y="2523881"/>
            <a:ext cx="1563077" cy="17096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Statement 3</a:t>
            </a:r>
            <a:endParaRPr lang="en-US" sz="1600" dirty="0"/>
          </a:p>
        </p:txBody>
      </p:sp>
      <p:sp>
        <p:nvSpPr>
          <p:cNvPr id="8" name="Rectangle 7"/>
          <p:cNvSpPr/>
          <p:nvPr/>
        </p:nvSpPr>
        <p:spPr>
          <a:xfrm>
            <a:off x="1735114" y="2869386"/>
            <a:ext cx="1563077" cy="17096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Statement </a:t>
            </a:r>
            <a:r>
              <a:rPr lang="is-IS" sz="1600" dirty="0" smtClean="0"/>
              <a:t>…</a:t>
            </a:r>
            <a:endParaRPr lang="en-US" sz="1600" dirty="0"/>
          </a:p>
        </p:txBody>
      </p:sp>
      <p:sp>
        <p:nvSpPr>
          <p:cNvPr id="9" name="Rectangle 8"/>
          <p:cNvSpPr/>
          <p:nvPr/>
        </p:nvSpPr>
        <p:spPr>
          <a:xfrm>
            <a:off x="1735114" y="3214892"/>
            <a:ext cx="1563077" cy="17096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Statement N</a:t>
            </a:r>
            <a:endParaRPr lang="en-US" sz="1600" dirty="0"/>
          </a:p>
        </p:txBody>
      </p:sp>
      <p:sp>
        <p:nvSpPr>
          <p:cNvPr id="10" name="Rectangle 9"/>
          <p:cNvSpPr/>
          <p:nvPr/>
        </p:nvSpPr>
        <p:spPr>
          <a:xfrm>
            <a:off x="1735114" y="3560397"/>
            <a:ext cx="1563077" cy="17096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End</a:t>
            </a:r>
            <a:endParaRPr lang="en-US" sz="1600" dirty="0"/>
          </a:p>
        </p:txBody>
      </p:sp>
      <p:sp>
        <p:nvSpPr>
          <p:cNvPr id="11" name="Rectangle 10"/>
          <p:cNvSpPr/>
          <p:nvPr/>
        </p:nvSpPr>
        <p:spPr>
          <a:xfrm>
            <a:off x="1735114" y="1487364"/>
            <a:ext cx="1563077" cy="17096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Start</a:t>
            </a:r>
            <a:endParaRPr lang="en-US" sz="1600" dirty="0"/>
          </a:p>
        </p:txBody>
      </p:sp>
      <p:sp>
        <p:nvSpPr>
          <p:cNvPr id="4" name="Rectangle 3"/>
          <p:cNvSpPr/>
          <p:nvPr/>
        </p:nvSpPr>
        <p:spPr>
          <a:xfrm>
            <a:off x="5632269" y="3560397"/>
            <a:ext cx="257685" cy="17096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Isosceles Triangle 11"/>
          <p:cNvSpPr/>
          <p:nvPr/>
        </p:nvSpPr>
        <p:spPr>
          <a:xfrm rot="10800000">
            <a:off x="5632269" y="1487364"/>
            <a:ext cx="257685" cy="170962"/>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8" name="Straight Arrow Connector 17"/>
          <p:cNvCxnSpPr>
            <a:stCxn id="11" idx="2"/>
            <a:endCxn id="5" idx="0"/>
          </p:cNvCxnSpPr>
          <p:nvPr/>
        </p:nvCxnSpPr>
        <p:spPr>
          <a:xfrm>
            <a:off x="2516652" y="1658326"/>
            <a:ext cx="0" cy="17454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a:stCxn id="5" idx="2"/>
            <a:endCxn id="6" idx="0"/>
          </p:cNvCxnSpPr>
          <p:nvPr/>
        </p:nvCxnSpPr>
        <p:spPr>
          <a:xfrm>
            <a:off x="2516652" y="2003832"/>
            <a:ext cx="0" cy="17454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a:stCxn id="6" idx="2"/>
            <a:endCxn id="7" idx="0"/>
          </p:cNvCxnSpPr>
          <p:nvPr/>
        </p:nvCxnSpPr>
        <p:spPr>
          <a:xfrm>
            <a:off x="2516652" y="2349337"/>
            <a:ext cx="0" cy="17454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a:stCxn id="7" idx="2"/>
            <a:endCxn id="8" idx="0"/>
          </p:cNvCxnSpPr>
          <p:nvPr/>
        </p:nvCxnSpPr>
        <p:spPr>
          <a:xfrm>
            <a:off x="2516652" y="2694843"/>
            <a:ext cx="0" cy="17454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a:stCxn id="8" idx="2"/>
            <a:endCxn id="9" idx="0"/>
          </p:cNvCxnSpPr>
          <p:nvPr/>
        </p:nvCxnSpPr>
        <p:spPr>
          <a:xfrm>
            <a:off x="2516652" y="3040348"/>
            <a:ext cx="0" cy="17454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a:stCxn id="9" idx="2"/>
            <a:endCxn id="10" idx="0"/>
          </p:cNvCxnSpPr>
          <p:nvPr/>
        </p:nvCxnSpPr>
        <p:spPr>
          <a:xfrm>
            <a:off x="2516652" y="3385854"/>
            <a:ext cx="0" cy="17454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a:stCxn id="12" idx="0"/>
            <a:endCxn id="4" idx="0"/>
          </p:cNvCxnSpPr>
          <p:nvPr/>
        </p:nvCxnSpPr>
        <p:spPr>
          <a:xfrm>
            <a:off x="5761111" y="1658326"/>
            <a:ext cx="1" cy="190207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42232059"/>
      </p:ext>
    </p:extLst>
  </p:cSld>
  <p:clrMapOvr>
    <a:masterClrMapping/>
  </p:clrMapOvr>
  <p:timing>
    <p:tnLst>
      <p:par>
        <p:cTn xmlns:p14="http://schemas.microsoft.com/office/powerpoint/2010/mai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“if”?</a:t>
            </a:r>
            <a:endParaRPr lang="en-US" dirty="0"/>
          </a:p>
        </p:txBody>
      </p:sp>
      <p:sp>
        <p:nvSpPr>
          <p:cNvPr id="4" name="Rectangle 3"/>
          <p:cNvSpPr/>
          <p:nvPr/>
        </p:nvSpPr>
        <p:spPr>
          <a:xfrm>
            <a:off x="2221002" y="3896317"/>
            <a:ext cx="257685" cy="17096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2" name="Isosceles Triangle 11"/>
          <p:cNvSpPr/>
          <p:nvPr/>
        </p:nvSpPr>
        <p:spPr>
          <a:xfrm rot="10800000">
            <a:off x="2221002" y="1823284"/>
            <a:ext cx="257685" cy="170962"/>
          </a:xfrm>
          <a:prstGeom prst="triangl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cxnSp>
        <p:nvCxnSpPr>
          <p:cNvPr id="34" name="Straight Arrow Connector 33"/>
          <p:cNvCxnSpPr>
            <a:stCxn id="12" idx="0"/>
            <a:endCxn id="4" idx="0"/>
          </p:cNvCxnSpPr>
          <p:nvPr/>
        </p:nvCxnSpPr>
        <p:spPr>
          <a:xfrm>
            <a:off x="2349844" y="1994246"/>
            <a:ext cx="1" cy="190207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0" name="Rectangle 19"/>
          <p:cNvSpPr/>
          <p:nvPr/>
        </p:nvSpPr>
        <p:spPr>
          <a:xfrm>
            <a:off x="6465693" y="3893445"/>
            <a:ext cx="257685" cy="17096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1" name="Isosceles Triangle 20"/>
          <p:cNvSpPr/>
          <p:nvPr/>
        </p:nvSpPr>
        <p:spPr>
          <a:xfrm rot="10800000">
            <a:off x="6465693" y="1820412"/>
            <a:ext cx="257685" cy="170962"/>
          </a:xfrm>
          <a:prstGeom prst="triangl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cxnSp>
        <p:nvCxnSpPr>
          <p:cNvPr id="23" name="Straight Arrow Connector 22"/>
          <p:cNvCxnSpPr>
            <a:stCxn id="21" idx="0"/>
            <a:endCxn id="13" idx="0"/>
          </p:cNvCxnSpPr>
          <p:nvPr/>
        </p:nvCxnSpPr>
        <p:spPr>
          <a:xfrm>
            <a:off x="6594535" y="1991374"/>
            <a:ext cx="1" cy="45670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 name="TextBox 2"/>
          <p:cNvSpPr txBox="1"/>
          <p:nvPr/>
        </p:nvSpPr>
        <p:spPr>
          <a:xfrm>
            <a:off x="1590662" y="1471788"/>
            <a:ext cx="1518364" cy="369332"/>
          </a:xfrm>
          <a:prstGeom prst="rect">
            <a:avLst/>
          </a:prstGeom>
          <a:noFill/>
        </p:spPr>
        <p:txBody>
          <a:bodyPr wrap="none" rtlCol="0">
            <a:spAutoFit/>
          </a:bodyPr>
          <a:lstStyle/>
          <a:p>
            <a:r>
              <a:rPr lang="en-US" dirty="0" smtClean="0"/>
              <a:t>Instead of this</a:t>
            </a:r>
            <a:endParaRPr lang="en-US" dirty="0"/>
          </a:p>
        </p:txBody>
      </p:sp>
      <p:sp>
        <p:nvSpPr>
          <p:cNvPr id="24" name="TextBox 23"/>
          <p:cNvSpPr txBox="1"/>
          <p:nvPr/>
        </p:nvSpPr>
        <p:spPr>
          <a:xfrm>
            <a:off x="5864256" y="1471788"/>
            <a:ext cx="1460556" cy="369332"/>
          </a:xfrm>
          <a:prstGeom prst="rect">
            <a:avLst/>
          </a:prstGeom>
          <a:noFill/>
        </p:spPr>
        <p:txBody>
          <a:bodyPr wrap="none" rtlCol="0">
            <a:spAutoFit/>
          </a:bodyPr>
          <a:lstStyle/>
          <a:p>
            <a:r>
              <a:rPr lang="en-US" dirty="0" smtClean="0"/>
              <a:t>You want this</a:t>
            </a:r>
            <a:endParaRPr lang="en-US" dirty="0"/>
          </a:p>
        </p:txBody>
      </p:sp>
      <p:sp>
        <p:nvSpPr>
          <p:cNvPr id="13" name="Diamond 12"/>
          <p:cNvSpPr/>
          <p:nvPr/>
        </p:nvSpPr>
        <p:spPr>
          <a:xfrm>
            <a:off x="6465692" y="2448081"/>
            <a:ext cx="257686" cy="174863"/>
          </a:xfrm>
          <a:prstGeom prst="diamon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2" name="Elbow Connector 31"/>
          <p:cNvCxnSpPr>
            <a:stCxn id="13" idx="1"/>
            <a:endCxn id="20" idx="0"/>
          </p:cNvCxnSpPr>
          <p:nvPr/>
        </p:nvCxnSpPr>
        <p:spPr>
          <a:xfrm rot="10800000" flipH="1" flipV="1">
            <a:off x="6465692" y="2535512"/>
            <a:ext cx="128843" cy="1357932"/>
          </a:xfrm>
          <a:prstGeom prst="bentConnector4">
            <a:avLst>
              <a:gd name="adj1" fmla="val -177425"/>
              <a:gd name="adj2" fmla="val 53219"/>
            </a:avLst>
          </a:prstGeom>
          <a:ln>
            <a:tailEnd type="arrow"/>
          </a:ln>
        </p:spPr>
        <p:style>
          <a:lnRef idx="2">
            <a:schemeClr val="accent1"/>
          </a:lnRef>
          <a:fillRef idx="0">
            <a:schemeClr val="accent1"/>
          </a:fillRef>
          <a:effectRef idx="1">
            <a:schemeClr val="accent1"/>
          </a:effectRef>
          <a:fontRef idx="minor">
            <a:schemeClr val="tx1"/>
          </a:fontRef>
        </p:style>
      </p:cxnSp>
      <p:sp>
        <p:nvSpPr>
          <p:cNvPr id="33" name="TextBox 32"/>
          <p:cNvSpPr txBox="1"/>
          <p:nvPr/>
        </p:nvSpPr>
        <p:spPr>
          <a:xfrm>
            <a:off x="5864257" y="2272319"/>
            <a:ext cx="578591" cy="369332"/>
          </a:xfrm>
          <a:prstGeom prst="rect">
            <a:avLst/>
          </a:prstGeom>
          <a:noFill/>
        </p:spPr>
        <p:txBody>
          <a:bodyPr wrap="none" rtlCol="0">
            <a:spAutoFit/>
          </a:bodyPr>
          <a:lstStyle/>
          <a:p>
            <a:r>
              <a:rPr lang="en-US" dirty="0" smtClean="0"/>
              <a:t>true</a:t>
            </a:r>
            <a:endParaRPr lang="en-US" dirty="0"/>
          </a:p>
        </p:txBody>
      </p:sp>
      <p:cxnSp>
        <p:nvCxnSpPr>
          <p:cNvPr id="36" name="Elbow Connector 35"/>
          <p:cNvCxnSpPr>
            <a:stCxn id="13" idx="3"/>
            <a:endCxn id="20" idx="0"/>
          </p:cNvCxnSpPr>
          <p:nvPr/>
        </p:nvCxnSpPr>
        <p:spPr>
          <a:xfrm flipH="1">
            <a:off x="6594536" y="2535512"/>
            <a:ext cx="128843" cy="1357932"/>
          </a:xfrm>
          <a:prstGeom prst="bentConnector4">
            <a:avLst>
              <a:gd name="adj1" fmla="val -177425"/>
              <a:gd name="adj2" fmla="val 53219"/>
            </a:avLst>
          </a:prstGeom>
          <a:ln>
            <a:tailEnd type="arrow"/>
          </a:ln>
        </p:spPr>
        <p:style>
          <a:lnRef idx="2">
            <a:schemeClr val="accent1"/>
          </a:lnRef>
          <a:fillRef idx="0">
            <a:schemeClr val="accent1"/>
          </a:fillRef>
          <a:effectRef idx="1">
            <a:schemeClr val="accent1"/>
          </a:effectRef>
          <a:fontRef idx="minor">
            <a:schemeClr val="tx1"/>
          </a:fontRef>
        </p:style>
      </p:cxnSp>
      <p:sp>
        <p:nvSpPr>
          <p:cNvPr id="38" name="TextBox 37"/>
          <p:cNvSpPr txBox="1"/>
          <p:nvPr/>
        </p:nvSpPr>
        <p:spPr>
          <a:xfrm>
            <a:off x="6701023" y="2272319"/>
            <a:ext cx="623789" cy="369332"/>
          </a:xfrm>
          <a:prstGeom prst="rect">
            <a:avLst/>
          </a:prstGeom>
          <a:noFill/>
        </p:spPr>
        <p:txBody>
          <a:bodyPr wrap="none" rtlCol="0">
            <a:spAutoFit/>
          </a:bodyPr>
          <a:lstStyle/>
          <a:p>
            <a:r>
              <a:rPr lang="en-US" dirty="0" smtClean="0"/>
              <a:t>false</a:t>
            </a:r>
            <a:endParaRPr lang="en-US" dirty="0"/>
          </a:p>
        </p:txBody>
      </p:sp>
      <p:sp>
        <p:nvSpPr>
          <p:cNvPr id="39" name="Right Arrow 38"/>
          <p:cNvSpPr/>
          <p:nvPr/>
        </p:nvSpPr>
        <p:spPr>
          <a:xfrm>
            <a:off x="3754846" y="2622944"/>
            <a:ext cx="1276156" cy="358929"/>
          </a:xfrm>
          <a:prstGeom prst="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490385448"/>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Chapter 2 – The Basics</a:t>
            </a:r>
            <a:endParaRPr lang="en-US" dirty="0"/>
          </a:p>
        </p:txBody>
      </p:sp>
      <p:sp>
        <p:nvSpPr>
          <p:cNvPr id="3" name="Subtitle 2"/>
          <p:cNvSpPr>
            <a:spLocks noGrp="1"/>
          </p:cNvSpPr>
          <p:nvPr>
            <p:ph type="subTitle" idx="1"/>
          </p:nvPr>
        </p:nvSpPr>
        <p:spPr/>
        <p:txBody>
          <a:bodyPr/>
          <a:lstStyle/>
          <a:p>
            <a:r>
              <a:rPr lang="en-US" dirty="0" smtClean="0"/>
              <a:t>Section 1</a:t>
            </a:r>
          </a:p>
          <a:p>
            <a:r>
              <a:rPr lang="en-US" dirty="0" smtClean="0"/>
              <a:t>Getting To Know Go (</a:t>
            </a:r>
            <a:r>
              <a:rPr lang="en-US" dirty="0" err="1" smtClean="0"/>
              <a:t>golang</a:t>
            </a:r>
            <a:r>
              <a:rPr lang="en-US" dirty="0" smtClean="0"/>
              <a:t>)</a:t>
            </a:r>
            <a:endParaRPr lang="en-US" dirty="0"/>
          </a:p>
        </p:txBody>
      </p:sp>
    </p:spTree>
    <p:extLst>
      <p:ext uri="{BB962C8B-B14F-4D97-AF65-F5344CB8AC3E}">
        <p14:creationId xmlns:p14="http://schemas.microsoft.com/office/powerpoint/2010/main" val="937193742"/>
      </p:ext>
    </p:extLst>
  </p:cSld>
  <p:clrMapOvr>
    <a:masterClrMapping/>
  </p:clrMapOvr>
  <p:timing>
    <p:tnLst>
      <p:par>
        <p:cTn xmlns:p14="http://schemas.microsoft.com/office/powerpoint/2010/mai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2" name="Straight Arrow Connector 41"/>
          <p:cNvCxnSpPr>
            <a:stCxn id="11" idx="2"/>
            <a:endCxn id="5" idx="0"/>
          </p:cNvCxnSpPr>
          <p:nvPr/>
        </p:nvCxnSpPr>
        <p:spPr>
          <a:xfrm>
            <a:off x="4581771" y="1601411"/>
            <a:ext cx="1" cy="19075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Skip</a:t>
            </a:r>
            <a:endParaRPr lang="en-US" dirty="0"/>
          </a:p>
        </p:txBody>
      </p:sp>
      <p:sp>
        <p:nvSpPr>
          <p:cNvPr id="5" name="Rectangle 4"/>
          <p:cNvSpPr/>
          <p:nvPr/>
        </p:nvSpPr>
        <p:spPr>
          <a:xfrm>
            <a:off x="3800233" y="1792167"/>
            <a:ext cx="1563077" cy="17096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1</a:t>
            </a:r>
            <a:endParaRPr lang="en-US" sz="1600" dirty="0"/>
          </a:p>
        </p:txBody>
      </p:sp>
      <p:sp>
        <p:nvSpPr>
          <p:cNvPr id="6" name="Rectangle 5"/>
          <p:cNvSpPr/>
          <p:nvPr/>
        </p:nvSpPr>
        <p:spPr>
          <a:xfrm>
            <a:off x="2774464" y="2479434"/>
            <a:ext cx="1563077" cy="17096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2</a:t>
            </a:r>
            <a:endParaRPr lang="en-US" sz="1600" dirty="0"/>
          </a:p>
        </p:txBody>
      </p:sp>
      <p:sp>
        <p:nvSpPr>
          <p:cNvPr id="7" name="Rectangle 6"/>
          <p:cNvSpPr/>
          <p:nvPr/>
        </p:nvSpPr>
        <p:spPr>
          <a:xfrm>
            <a:off x="3800233" y="2899512"/>
            <a:ext cx="1563077" cy="17096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3</a:t>
            </a:r>
            <a:endParaRPr lang="en-US" sz="1600" dirty="0"/>
          </a:p>
        </p:txBody>
      </p:sp>
      <p:sp>
        <p:nvSpPr>
          <p:cNvPr id="8" name="Rectangle 7"/>
          <p:cNvSpPr/>
          <p:nvPr/>
        </p:nvSpPr>
        <p:spPr>
          <a:xfrm>
            <a:off x="3800233" y="3245340"/>
            <a:ext cx="1563077" cy="17096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a:t>
            </a:r>
            <a:r>
              <a:rPr lang="is-IS" sz="1600" dirty="0" smtClean="0"/>
              <a:t>…</a:t>
            </a:r>
            <a:endParaRPr lang="en-US" sz="1600" dirty="0"/>
          </a:p>
        </p:txBody>
      </p:sp>
      <p:sp>
        <p:nvSpPr>
          <p:cNvPr id="9" name="Rectangle 8"/>
          <p:cNvSpPr/>
          <p:nvPr/>
        </p:nvSpPr>
        <p:spPr>
          <a:xfrm>
            <a:off x="3800233" y="3598986"/>
            <a:ext cx="1563077" cy="17096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N</a:t>
            </a:r>
            <a:endParaRPr lang="en-US" sz="1600" dirty="0"/>
          </a:p>
        </p:txBody>
      </p:sp>
      <p:sp>
        <p:nvSpPr>
          <p:cNvPr id="10" name="Rectangle 9"/>
          <p:cNvSpPr/>
          <p:nvPr/>
        </p:nvSpPr>
        <p:spPr>
          <a:xfrm>
            <a:off x="3800233" y="3952632"/>
            <a:ext cx="1563077" cy="170962"/>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End</a:t>
            </a:r>
            <a:endParaRPr lang="en-US" sz="1600" dirty="0"/>
          </a:p>
        </p:txBody>
      </p:sp>
      <p:sp>
        <p:nvSpPr>
          <p:cNvPr id="11" name="Rectangle 10"/>
          <p:cNvSpPr/>
          <p:nvPr/>
        </p:nvSpPr>
        <p:spPr>
          <a:xfrm>
            <a:off x="3800232" y="1430450"/>
            <a:ext cx="1563077" cy="170962"/>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Start</a:t>
            </a:r>
            <a:endParaRPr lang="en-US" sz="1600" dirty="0"/>
          </a:p>
        </p:txBody>
      </p:sp>
      <p:sp>
        <p:nvSpPr>
          <p:cNvPr id="16" name="Decision 15"/>
          <p:cNvSpPr/>
          <p:nvPr/>
        </p:nvSpPr>
        <p:spPr>
          <a:xfrm>
            <a:off x="4418951" y="2144349"/>
            <a:ext cx="325641" cy="142141"/>
          </a:xfrm>
          <a:prstGeom prst="flowChartDecisi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6" name="Straight Arrow Connector 25"/>
          <p:cNvCxnSpPr/>
          <p:nvPr/>
        </p:nvCxnSpPr>
        <p:spPr>
          <a:xfrm>
            <a:off x="4581770" y="1963129"/>
            <a:ext cx="0" cy="18122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Elbow Connector 32"/>
          <p:cNvCxnSpPr>
            <a:stCxn id="6" idx="2"/>
            <a:endCxn id="7" idx="1"/>
          </p:cNvCxnSpPr>
          <p:nvPr/>
        </p:nvCxnSpPr>
        <p:spPr>
          <a:xfrm rot="16200000" flipH="1">
            <a:off x="3510818" y="2695579"/>
            <a:ext cx="334598" cy="244230"/>
          </a:xfrm>
          <a:prstGeom prst="bentConnector2">
            <a:avLst/>
          </a:prstGeom>
          <a:ln>
            <a:solidFill>
              <a:srgbClr val="800000"/>
            </a:solidFill>
            <a:tailEnd type="arrow"/>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p:nvPr/>
        </p:nvCxnSpPr>
        <p:spPr>
          <a:xfrm>
            <a:off x="4581770" y="3416302"/>
            <a:ext cx="0" cy="18268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p:nvPr/>
        </p:nvCxnSpPr>
        <p:spPr>
          <a:xfrm>
            <a:off x="4581770" y="3769948"/>
            <a:ext cx="0" cy="18268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9" name="Elbow Connector 58"/>
          <p:cNvCxnSpPr>
            <a:stCxn id="16" idx="1"/>
            <a:endCxn id="6" idx="0"/>
          </p:cNvCxnSpPr>
          <p:nvPr/>
        </p:nvCxnSpPr>
        <p:spPr>
          <a:xfrm rot="10800000" flipV="1">
            <a:off x="3556002" y="2215420"/>
            <a:ext cx="862948" cy="264014"/>
          </a:xfrm>
          <a:prstGeom prst="bentConnector2">
            <a:avLst/>
          </a:prstGeom>
          <a:ln>
            <a:solidFill>
              <a:srgbClr val="800000"/>
            </a:solidFill>
            <a:tailEnd type="arrow"/>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a:stCxn id="16" idx="2"/>
            <a:endCxn id="7" idx="0"/>
          </p:cNvCxnSpPr>
          <p:nvPr/>
        </p:nvCxnSpPr>
        <p:spPr>
          <a:xfrm>
            <a:off x="4581771" y="2286490"/>
            <a:ext cx="0" cy="613022"/>
          </a:xfrm>
          <a:prstGeom prst="straightConnector1">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a:stCxn id="7" idx="2"/>
            <a:endCxn id="8" idx="0"/>
          </p:cNvCxnSpPr>
          <p:nvPr/>
        </p:nvCxnSpPr>
        <p:spPr>
          <a:xfrm>
            <a:off x="4581771" y="3070473"/>
            <a:ext cx="0" cy="17486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6487540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16"/>
                                        </p:tgtEl>
                                      </p:cBhvr>
                                    </p:animEffect>
                                    <p:animScale>
                                      <p:cBhvr>
                                        <p:cTn id="7" dur="250" autoRev="1" fill="hold"/>
                                        <p:tgtEl>
                                          <p:spTgt spid="16"/>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nodeType="clickEffect">
                                  <p:stCondLst>
                                    <p:cond delay="0"/>
                                  </p:stCondLst>
                                  <p:childTnLst>
                                    <p:animEffect transition="out" filter="fade">
                                      <p:cBhvr>
                                        <p:cTn id="11" dur="500" tmFilter="0, 0; .2, .5; .8, .5; 1, 0"/>
                                        <p:tgtEl>
                                          <p:spTgt spid="59"/>
                                        </p:tgtEl>
                                      </p:cBhvr>
                                    </p:animEffect>
                                    <p:animScale>
                                      <p:cBhvr>
                                        <p:cTn id="12" dur="250" autoRev="1" fill="hold"/>
                                        <p:tgtEl>
                                          <p:spTgt spid="59"/>
                                        </p:tgtEl>
                                      </p:cBhvr>
                                      <p:by x="105000" y="105000"/>
                                    </p:animScale>
                                  </p:childTnLst>
                                </p:cTn>
                              </p:par>
                            </p:childTnLst>
                          </p:cTn>
                        </p:par>
                      </p:childTnLst>
                    </p:cTn>
                  </p:par>
                  <p:par>
                    <p:cTn id="13" fill="hold">
                      <p:stCondLst>
                        <p:cond delay="indefinite"/>
                      </p:stCondLst>
                      <p:childTnLst>
                        <p:par>
                          <p:cTn id="14" fill="hold">
                            <p:stCondLst>
                              <p:cond delay="0"/>
                            </p:stCondLst>
                            <p:childTnLst>
                              <p:par>
                                <p:cTn id="15" presetID="26" presetClass="emph" presetSubtype="0" fill="hold" grpId="0" nodeType="clickEffect">
                                  <p:stCondLst>
                                    <p:cond delay="0"/>
                                  </p:stCondLst>
                                  <p:childTnLst>
                                    <p:animEffect transition="out" filter="fade">
                                      <p:cBhvr>
                                        <p:cTn id="16" dur="500" tmFilter="0, 0; .2, .5; .8, .5; 1, 0"/>
                                        <p:tgtEl>
                                          <p:spTgt spid="6"/>
                                        </p:tgtEl>
                                      </p:cBhvr>
                                    </p:animEffect>
                                    <p:animScale>
                                      <p:cBhvr>
                                        <p:cTn id="17" dur="250" autoRev="1" fill="hold"/>
                                        <p:tgtEl>
                                          <p:spTgt spid="6"/>
                                        </p:tgtEl>
                                      </p:cBhvr>
                                      <p:by x="105000" y="105000"/>
                                    </p:animScale>
                                  </p:childTnLst>
                                </p:cTn>
                              </p:par>
                            </p:childTnLst>
                          </p:cTn>
                        </p:par>
                      </p:childTnLst>
                    </p:cTn>
                  </p:par>
                  <p:par>
                    <p:cTn id="18" fill="hold">
                      <p:stCondLst>
                        <p:cond delay="indefinite"/>
                      </p:stCondLst>
                      <p:childTnLst>
                        <p:par>
                          <p:cTn id="19" fill="hold">
                            <p:stCondLst>
                              <p:cond delay="0"/>
                            </p:stCondLst>
                            <p:childTnLst>
                              <p:par>
                                <p:cTn id="20" presetID="26" presetClass="emph" presetSubtype="0" fill="hold" nodeType="clickEffect">
                                  <p:stCondLst>
                                    <p:cond delay="0"/>
                                  </p:stCondLst>
                                  <p:childTnLst>
                                    <p:animEffect transition="out" filter="fade">
                                      <p:cBhvr>
                                        <p:cTn id="21" dur="500" tmFilter="0, 0; .2, .5; .8, .5; 1, 0"/>
                                        <p:tgtEl>
                                          <p:spTgt spid="33"/>
                                        </p:tgtEl>
                                      </p:cBhvr>
                                    </p:animEffect>
                                    <p:animScale>
                                      <p:cBhvr>
                                        <p:cTn id="22" dur="250" autoRev="1" fill="hold"/>
                                        <p:tgtEl>
                                          <p:spTgt spid="33"/>
                                        </p:tgtEl>
                                      </p:cBhvr>
                                      <p:by x="105000" y="105000"/>
                                    </p:animScale>
                                  </p:childTnLst>
                                </p:cTn>
                              </p:par>
                            </p:childTnLst>
                          </p:cTn>
                        </p:par>
                      </p:childTnLst>
                    </p:cTn>
                  </p:par>
                  <p:par>
                    <p:cTn id="23" fill="hold">
                      <p:stCondLst>
                        <p:cond delay="indefinite"/>
                      </p:stCondLst>
                      <p:childTnLst>
                        <p:par>
                          <p:cTn id="24" fill="hold">
                            <p:stCondLst>
                              <p:cond delay="0"/>
                            </p:stCondLst>
                            <p:childTnLst>
                              <p:par>
                                <p:cTn id="25" presetID="26" presetClass="emph" presetSubtype="0" fill="hold" grpId="0" nodeType="clickEffect">
                                  <p:stCondLst>
                                    <p:cond delay="0"/>
                                  </p:stCondLst>
                                  <p:childTnLst>
                                    <p:animEffect transition="out" filter="fade">
                                      <p:cBhvr>
                                        <p:cTn id="26" dur="500" tmFilter="0, 0; .2, .5; .8, .5; 1, 0"/>
                                        <p:tgtEl>
                                          <p:spTgt spid="7"/>
                                        </p:tgtEl>
                                      </p:cBhvr>
                                    </p:animEffect>
                                    <p:animScale>
                                      <p:cBhvr>
                                        <p:cTn id="27" dur="250" autoRev="1" fill="hold"/>
                                        <p:tgtEl>
                                          <p:spTgt spid="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6" grpId="0"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Choosing One of Two Paths</a:t>
            </a:r>
            <a:endParaRPr lang="en-US" dirty="0"/>
          </a:p>
        </p:txBody>
      </p:sp>
      <p:sp>
        <p:nvSpPr>
          <p:cNvPr id="5" name="Rectangle 4"/>
          <p:cNvSpPr/>
          <p:nvPr/>
        </p:nvSpPr>
        <p:spPr>
          <a:xfrm>
            <a:off x="3790463" y="1792167"/>
            <a:ext cx="1563077" cy="17096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1</a:t>
            </a:r>
            <a:endParaRPr lang="en-US" sz="1600" dirty="0"/>
          </a:p>
        </p:txBody>
      </p:sp>
      <p:sp>
        <p:nvSpPr>
          <p:cNvPr id="6" name="Rectangle 5"/>
          <p:cNvSpPr/>
          <p:nvPr/>
        </p:nvSpPr>
        <p:spPr>
          <a:xfrm>
            <a:off x="2637695" y="2479434"/>
            <a:ext cx="1563077" cy="17096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2</a:t>
            </a:r>
            <a:endParaRPr lang="en-US" sz="1600" dirty="0"/>
          </a:p>
        </p:txBody>
      </p:sp>
      <p:sp>
        <p:nvSpPr>
          <p:cNvPr id="7" name="Rectangle 6"/>
          <p:cNvSpPr/>
          <p:nvPr/>
        </p:nvSpPr>
        <p:spPr>
          <a:xfrm>
            <a:off x="4923694" y="2479434"/>
            <a:ext cx="1563077" cy="17096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3</a:t>
            </a:r>
            <a:endParaRPr lang="en-US" sz="1600" dirty="0"/>
          </a:p>
        </p:txBody>
      </p:sp>
      <p:sp>
        <p:nvSpPr>
          <p:cNvPr id="8" name="Rectangle 7"/>
          <p:cNvSpPr/>
          <p:nvPr/>
        </p:nvSpPr>
        <p:spPr>
          <a:xfrm>
            <a:off x="3790463" y="2886809"/>
            <a:ext cx="1563077" cy="17096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a:t>
            </a:r>
            <a:r>
              <a:rPr lang="is-IS" sz="1600" dirty="0" smtClean="0"/>
              <a:t>…</a:t>
            </a:r>
            <a:endParaRPr lang="en-US" sz="1600" dirty="0"/>
          </a:p>
        </p:txBody>
      </p:sp>
      <p:sp>
        <p:nvSpPr>
          <p:cNvPr id="9" name="Rectangle 8"/>
          <p:cNvSpPr/>
          <p:nvPr/>
        </p:nvSpPr>
        <p:spPr>
          <a:xfrm>
            <a:off x="3790463" y="3240455"/>
            <a:ext cx="1563077" cy="17096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N</a:t>
            </a:r>
            <a:endParaRPr lang="en-US" sz="1600" dirty="0"/>
          </a:p>
        </p:txBody>
      </p:sp>
      <p:sp>
        <p:nvSpPr>
          <p:cNvPr id="10" name="Rectangle 9"/>
          <p:cNvSpPr/>
          <p:nvPr/>
        </p:nvSpPr>
        <p:spPr>
          <a:xfrm>
            <a:off x="3790463" y="3594101"/>
            <a:ext cx="1563077" cy="170962"/>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End</a:t>
            </a:r>
            <a:endParaRPr lang="en-US" sz="1600" dirty="0"/>
          </a:p>
        </p:txBody>
      </p:sp>
      <p:sp>
        <p:nvSpPr>
          <p:cNvPr id="11" name="Rectangle 10"/>
          <p:cNvSpPr/>
          <p:nvPr/>
        </p:nvSpPr>
        <p:spPr>
          <a:xfrm>
            <a:off x="3790463" y="1487364"/>
            <a:ext cx="1563077" cy="170962"/>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Start</a:t>
            </a:r>
            <a:endParaRPr lang="en-US" sz="1600" dirty="0"/>
          </a:p>
        </p:txBody>
      </p:sp>
      <p:cxnSp>
        <p:nvCxnSpPr>
          <p:cNvPr id="4" name="Straight Arrow Connector 3"/>
          <p:cNvCxnSpPr>
            <a:stCxn id="16" idx="1"/>
            <a:endCxn id="6" idx="0"/>
          </p:cNvCxnSpPr>
          <p:nvPr/>
        </p:nvCxnSpPr>
        <p:spPr>
          <a:xfrm flipH="1">
            <a:off x="3419234" y="2215420"/>
            <a:ext cx="989947" cy="264014"/>
          </a:xfrm>
          <a:prstGeom prst="straightConnector1">
            <a:avLst/>
          </a:prstGeom>
          <a:ln>
            <a:solidFill>
              <a:schemeClr val="accent3">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a:stCxn id="16" idx="3"/>
            <a:endCxn id="7" idx="0"/>
          </p:cNvCxnSpPr>
          <p:nvPr/>
        </p:nvCxnSpPr>
        <p:spPr>
          <a:xfrm>
            <a:off x="4734822" y="2215420"/>
            <a:ext cx="970411" cy="264014"/>
          </a:xfrm>
          <a:prstGeom prst="straightConnector1">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sp>
        <p:nvSpPr>
          <p:cNvPr id="16" name="Decision 15"/>
          <p:cNvSpPr/>
          <p:nvPr/>
        </p:nvSpPr>
        <p:spPr>
          <a:xfrm>
            <a:off x="4409181" y="2144349"/>
            <a:ext cx="325641" cy="142141"/>
          </a:xfrm>
          <a:prstGeom prst="flowChartDecisi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6" name="Straight Arrow Connector 25"/>
          <p:cNvCxnSpPr>
            <a:stCxn id="5" idx="2"/>
            <a:endCxn id="16" idx="0"/>
          </p:cNvCxnSpPr>
          <p:nvPr/>
        </p:nvCxnSpPr>
        <p:spPr>
          <a:xfrm>
            <a:off x="4572001" y="1963129"/>
            <a:ext cx="0" cy="18122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Elbow Connector 32"/>
          <p:cNvCxnSpPr>
            <a:stCxn id="6" idx="2"/>
            <a:endCxn id="8" idx="1"/>
          </p:cNvCxnSpPr>
          <p:nvPr/>
        </p:nvCxnSpPr>
        <p:spPr>
          <a:xfrm rot="16200000" flipH="1">
            <a:off x="3443900" y="2625728"/>
            <a:ext cx="321894" cy="371229"/>
          </a:xfrm>
          <a:prstGeom prst="bentConnector2">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5" name="Elbow Connector 34"/>
          <p:cNvCxnSpPr>
            <a:stCxn id="7" idx="2"/>
            <a:endCxn id="8" idx="3"/>
          </p:cNvCxnSpPr>
          <p:nvPr/>
        </p:nvCxnSpPr>
        <p:spPr>
          <a:xfrm rot="5400000">
            <a:off x="5368439" y="2635497"/>
            <a:ext cx="321894" cy="351693"/>
          </a:xfrm>
          <a:prstGeom prst="bentConnector2">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a:stCxn id="11" idx="2"/>
            <a:endCxn id="5" idx="0"/>
          </p:cNvCxnSpPr>
          <p:nvPr/>
        </p:nvCxnSpPr>
        <p:spPr>
          <a:xfrm>
            <a:off x="4572001" y="1658326"/>
            <a:ext cx="0" cy="13384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a:stCxn id="8" idx="2"/>
            <a:endCxn id="9" idx="0"/>
          </p:cNvCxnSpPr>
          <p:nvPr/>
        </p:nvCxnSpPr>
        <p:spPr>
          <a:xfrm>
            <a:off x="4572001" y="3057771"/>
            <a:ext cx="0" cy="18268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stCxn id="9" idx="2"/>
            <a:endCxn id="10" idx="0"/>
          </p:cNvCxnSpPr>
          <p:nvPr/>
        </p:nvCxnSpPr>
        <p:spPr>
          <a:xfrm>
            <a:off x="4572001" y="3411417"/>
            <a:ext cx="0" cy="18268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4080819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16"/>
                                        </p:tgtEl>
                                      </p:cBhvr>
                                    </p:animEffect>
                                    <p:animScale>
                                      <p:cBhvr>
                                        <p:cTn id="7" dur="250" autoRev="1" fill="hold"/>
                                        <p:tgtEl>
                                          <p:spTgt spid="16"/>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grpId="0" nodeType="clickEffect">
                                  <p:stCondLst>
                                    <p:cond delay="0"/>
                                  </p:stCondLst>
                                  <p:childTnLst>
                                    <p:animEffect transition="out" filter="fade">
                                      <p:cBhvr>
                                        <p:cTn id="11" dur="500" tmFilter="0, 0; .2, .5; .8, .5; 1, 0"/>
                                        <p:tgtEl>
                                          <p:spTgt spid="6"/>
                                        </p:tgtEl>
                                      </p:cBhvr>
                                    </p:animEffect>
                                    <p:animScale>
                                      <p:cBhvr>
                                        <p:cTn id="12" dur="250" autoRev="1" fill="hold"/>
                                        <p:tgtEl>
                                          <p:spTgt spid="6"/>
                                        </p:tgtEl>
                                      </p:cBhvr>
                                      <p:by x="105000" y="105000"/>
                                    </p:animScale>
                                  </p:childTnLst>
                                </p:cTn>
                              </p:par>
                            </p:childTnLst>
                          </p:cTn>
                        </p:par>
                      </p:childTnLst>
                    </p:cTn>
                  </p:par>
                  <p:par>
                    <p:cTn id="13" fill="hold">
                      <p:stCondLst>
                        <p:cond delay="indefinite"/>
                      </p:stCondLst>
                      <p:childTnLst>
                        <p:par>
                          <p:cTn id="14" fill="hold">
                            <p:stCondLst>
                              <p:cond delay="0"/>
                            </p:stCondLst>
                            <p:childTnLst>
                              <p:par>
                                <p:cTn id="15" presetID="26" presetClass="emph" presetSubtype="0" fill="hold" grpId="1" nodeType="clickEffect">
                                  <p:stCondLst>
                                    <p:cond delay="0"/>
                                  </p:stCondLst>
                                  <p:childTnLst>
                                    <p:animEffect transition="out" filter="fade">
                                      <p:cBhvr>
                                        <p:cTn id="16" dur="500" tmFilter="0, 0; .2, .5; .8, .5; 1, 0"/>
                                        <p:tgtEl>
                                          <p:spTgt spid="16"/>
                                        </p:tgtEl>
                                      </p:cBhvr>
                                    </p:animEffect>
                                    <p:animScale>
                                      <p:cBhvr>
                                        <p:cTn id="17" dur="250" autoRev="1" fill="hold"/>
                                        <p:tgtEl>
                                          <p:spTgt spid="16"/>
                                        </p:tgtEl>
                                      </p:cBhvr>
                                      <p:by x="105000" y="105000"/>
                                    </p:animScale>
                                  </p:childTnLst>
                                </p:cTn>
                              </p:par>
                            </p:childTnLst>
                          </p:cTn>
                        </p:par>
                      </p:childTnLst>
                    </p:cTn>
                  </p:par>
                  <p:par>
                    <p:cTn id="18" fill="hold">
                      <p:stCondLst>
                        <p:cond delay="indefinite"/>
                      </p:stCondLst>
                      <p:childTnLst>
                        <p:par>
                          <p:cTn id="19" fill="hold">
                            <p:stCondLst>
                              <p:cond delay="0"/>
                            </p:stCondLst>
                            <p:childTnLst>
                              <p:par>
                                <p:cTn id="20" presetID="26" presetClass="emph" presetSubtype="0" fill="hold" grpId="0" nodeType="clickEffect">
                                  <p:stCondLst>
                                    <p:cond delay="0"/>
                                  </p:stCondLst>
                                  <p:childTnLst>
                                    <p:animEffect transition="out" filter="fade">
                                      <p:cBhvr>
                                        <p:cTn id="21" dur="500" tmFilter="0, 0; .2, .5; .8, .5; 1, 0"/>
                                        <p:tgtEl>
                                          <p:spTgt spid="7"/>
                                        </p:tgtEl>
                                      </p:cBhvr>
                                    </p:animEffect>
                                    <p:animScale>
                                      <p:cBhvr>
                                        <p:cTn id="22" dur="250" autoRev="1" fill="hold"/>
                                        <p:tgtEl>
                                          <p:spTgt spid="7"/>
                                        </p:tgtEl>
                                      </p:cBhvr>
                                      <p:by x="105000" y="105000"/>
                                    </p:animScale>
                                  </p:childTnLst>
                                </p:cTn>
                              </p:par>
                            </p:childTnLst>
                          </p:cTn>
                        </p:par>
                      </p:childTnLst>
                    </p:cTn>
                  </p:par>
                  <p:par>
                    <p:cTn id="23" fill="hold">
                      <p:stCondLst>
                        <p:cond delay="indefinite"/>
                      </p:stCondLst>
                      <p:childTnLst>
                        <p:par>
                          <p:cTn id="24" fill="hold">
                            <p:stCondLst>
                              <p:cond delay="0"/>
                            </p:stCondLst>
                            <p:childTnLst>
                              <p:par>
                                <p:cTn id="25" presetID="26" presetClass="emph" presetSubtype="0" fill="hold" grpId="0" nodeType="clickEffect">
                                  <p:stCondLst>
                                    <p:cond delay="0"/>
                                  </p:stCondLst>
                                  <p:childTnLst>
                                    <p:animEffect transition="out" filter="fade">
                                      <p:cBhvr>
                                        <p:cTn id="26" dur="500" tmFilter="0, 0; .2, .5; .8, .5; 1, 0"/>
                                        <p:tgtEl>
                                          <p:spTgt spid="8"/>
                                        </p:tgtEl>
                                      </p:cBhvr>
                                    </p:animEffect>
                                    <p:animScale>
                                      <p:cBhvr>
                                        <p:cTn id="27" dur="250" autoRev="1" fill="hold"/>
                                        <p:tgtEl>
                                          <p:spTgt spid="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6" grpId="0" animBg="1"/>
      <p:bldP spid="16" grpId="1" animBg="1"/>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Choosing One Of Many Paths</a:t>
            </a:r>
            <a:endParaRPr lang="en-US" dirty="0"/>
          </a:p>
        </p:txBody>
      </p:sp>
      <p:sp>
        <p:nvSpPr>
          <p:cNvPr id="5" name="Rectangle 4"/>
          <p:cNvSpPr/>
          <p:nvPr/>
        </p:nvSpPr>
        <p:spPr>
          <a:xfrm>
            <a:off x="3790463" y="1792167"/>
            <a:ext cx="1563077" cy="17096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1</a:t>
            </a:r>
            <a:endParaRPr lang="en-US" sz="1600" dirty="0"/>
          </a:p>
        </p:txBody>
      </p:sp>
      <p:sp>
        <p:nvSpPr>
          <p:cNvPr id="6" name="Rectangle 5"/>
          <p:cNvSpPr/>
          <p:nvPr/>
        </p:nvSpPr>
        <p:spPr>
          <a:xfrm>
            <a:off x="1804055" y="2511187"/>
            <a:ext cx="1563077" cy="17096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A</a:t>
            </a:r>
            <a:endParaRPr lang="en-US" sz="1600" dirty="0"/>
          </a:p>
        </p:txBody>
      </p:sp>
      <p:sp>
        <p:nvSpPr>
          <p:cNvPr id="7" name="Rectangle 6"/>
          <p:cNvSpPr/>
          <p:nvPr/>
        </p:nvSpPr>
        <p:spPr>
          <a:xfrm>
            <a:off x="3784113" y="2508253"/>
            <a:ext cx="1563077" cy="17096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a:t>
            </a:r>
            <a:r>
              <a:rPr lang="is-IS" sz="1600" dirty="0" smtClean="0"/>
              <a:t>B</a:t>
            </a:r>
            <a:endParaRPr lang="en-US" sz="1600" dirty="0"/>
          </a:p>
        </p:txBody>
      </p:sp>
      <p:sp>
        <p:nvSpPr>
          <p:cNvPr id="8" name="Rectangle 7"/>
          <p:cNvSpPr/>
          <p:nvPr/>
        </p:nvSpPr>
        <p:spPr>
          <a:xfrm>
            <a:off x="3790463" y="2886809"/>
            <a:ext cx="1563077" cy="17096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a:t>
            </a:r>
            <a:r>
              <a:rPr lang="is-IS" sz="1600" dirty="0" smtClean="0"/>
              <a:t>…</a:t>
            </a:r>
            <a:endParaRPr lang="en-US" sz="1600" dirty="0"/>
          </a:p>
        </p:txBody>
      </p:sp>
      <p:sp>
        <p:nvSpPr>
          <p:cNvPr id="9" name="Rectangle 8"/>
          <p:cNvSpPr/>
          <p:nvPr/>
        </p:nvSpPr>
        <p:spPr>
          <a:xfrm>
            <a:off x="3790463" y="3240455"/>
            <a:ext cx="1563077" cy="17096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N</a:t>
            </a:r>
            <a:endParaRPr lang="en-US" sz="1600" dirty="0"/>
          </a:p>
        </p:txBody>
      </p:sp>
      <p:sp>
        <p:nvSpPr>
          <p:cNvPr id="10" name="Rectangle 9"/>
          <p:cNvSpPr/>
          <p:nvPr/>
        </p:nvSpPr>
        <p:spPr>
          <a:xfrm>
            <a:off x="3790463" y="3594101"/>
            <a:ext cx="1563077" cy="170962"/>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End</a:t>
            </a:r>
            <a:endParaRPr lang="en-US" sz="1600" dirty="0"/>
          </a:p>
        </p:txBody>
      </p:sp>
      <p:sp>
        <p:nvSpPr>
          <p:cNvPr id="11" name="Rectangle 10"/>
          <p:cNvSpPr/>
          <p:nvPr/>
        </p:nvSpPr>
        <p:spPr>
          <a:xfrm>
            <a:off x="3790463" y="1487364"/>
            <a:ext cx="1563077" cy="170962"/>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Start</a:t>
            </a:r>
            <a:endParaRPr lang="en-US" sz="1600" dirty="0"/>
          </a:p>
        </p:txBody>
      </p:sp>
      <p:cxnSp>
        <p:nvCxnSpPr>
          <p:cNvPr id="4" name="Straight Arrow Connector 3"/>
          <p:cNvCxnSpPr>
            <a:stCxn id="16" idx="1"/>
            <a:endCxn id="6" idx="0"/>
          </p:cNvCxnSpPr>
          <p:nvPr/>
        </p:nvCxnSpPr>
        <p:spPr>
          <a:xfrm flipH="1">
            <a:off x="2585594" y="2215420"/>
            <a:ext cx="1823587" cy="295767"/>
          </a:xfrm>
          <a:prstGeom prst="straightConnector1">
            <a:avLst/>
          </a:prstGeom>
          <a:ln>
            <a:solidFill>
              <a:schemeClr val="accent3">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a:stCxn id="16" idx="2"/>
            <a:endCxn id="7" idx="0"/>
          </p:cNvCxnSpPr>
          <p:nvPr/>
        </p:nvCxnSpPr>
        <p:spPr>
          <a:xfrm flipH="1">
            <a:off x="4565651" y="2286490"/>
            <a:ext cx="6350" cy="221763"/>
          </a:xfrm>
          <a:prstGeom prst="straightConnector1">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sp>
        <p:nvSpPr>
          <p:cNvPr id="16" name="Decision 15"/>
          <p:cNvSpPr/>
          <p:nvPr/>
        </p:nvSpPr>
        <p:spPr>
          <a:xfrm>
            <a:off x="4409181" y="2144349"/>
            <a:ext cx="325641" cy="142141"/>
          </a:xfrm>
          <a:prstGeom prst="flowChartDecisi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6" name="Straight Arrow Connector 25"/>
          <p:cNvCxnSpPr>
            <a:stCxn id="5" idx="2"/>
            <a:endCxn id="16" idx="0"/>
          </p:cNvCxnSpPr>
          <p:nvPr/>
        </p:nvCxnSpPr>
        <p:spPr>
          <a:xfrm>
            <a:off x="4572001" y="1963129"/>
            <a:ext cx="0" cy="18122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Elbow Connector 32"/>
          <p:cNvCxnSpPr>
            <a:stCxn id="6" idx="2"/>
            <a:endCxn id="8" idx="1"/>
          </p:cNvCxnSpPr>
          <p:nvPr/>
        </p:nvCxnSpPr>
        <p:spPr>
          <a:xfrm rot="16200000" flipH="1">
            <a:off x="3042958" y="2224784"/>
            <a:ext cx="290141" cy="1204869"/>
          </a:xfrm>
          <a:prstGeom prst="bentConnector2">
            <a:avLst/>
          </a:prstGeom>
          <a:ln>
            <a:solidFill>
              <a:schemeClr val="accent3">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35" name="Elbow Connector 34"/>
          <p:cNvCxnSpPr>
            <a:stCxn id="7" idx="2"/>
            <a:endCxn id="8" idx="0"/>
          </p:cNvCxnSpPr>
          <p:nvPr/>
        </p:nvCxnSpPr>
        <p:spPr>
          <a:xfrm rot="16200000" flipH="1">
            <a:off x="4465029" y="2779837"/>
            <a:ext cx="207594" cy="6350"/>
          </a:xfrm>
          <a:prstGeom prst="bentConnector3">
            <a:avLst>
              <a:gd name="adj1" fmla="val 50000"/>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a:stCxn id="11" idx="2"/>
            <a:endCxn id="5" idx="0"/>
          </p:cNvCxnSpPr>
          <p:nvPr/>
        </p:nvCxnSpPr>
        <p:spPr>
          <a:xfrm>
            <a:off x="4572001" y="1658326"/>
            <a:ext cx="0" cy="13384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a:stCxn id="8" idx="2"/>
            <a:endCxn id="9" idx="0"/>
          </p:cNvCxnSpPr>
          <p:nvPr/>
        </p:nvCxnSpPr>
        <p:spPr>
          <a:xfrm>
            <a:off x="4572001" y="3057771"/>
            <a:ext cx="0" cy="18268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stCxn id="9" idx="2"/>
            <a:endCxn id="10" idx="0"/>
          </p:cNvCxnSpPr>
          <p:nvPr/>
        </p:nvCxnSpPr>
        <p:spPr>
          <a:xfrm>
            <a:off x="4572001" y="3411417"/>
            <a:ext cx="0" cy="18268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1" name="Rectangle 20"/>
          <p:cNvSpPr/>
          <p:nvPr/>
        </p:nvSpPr>
        <p:spPr>
          <a:xfrm>
            <a:off x="5805529" y="2508252"/>
            <a:ext cx="1563077" cy="17096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Z</a:t>
            </a:r>
            <a:endParaRPr lang="en-US" sz="1600" dirty="0"/>
          </a:p>
        </p:txBody>
      </p:sp>
      <p:cxnSp>
        <p:nvCxnSpPr>
          <p:cNvPr id="27" name="Straight Arrow Connector 26"/>
          <p:cNvCxnSpPr>
            <a:stCxn id="16" idx="3"/>
            <a:endCxn id="21" idx="0"/>
          </p:cNvCxnSpPr>
          <p:nvPr/>
        </p:nvCxnSpPr>
        <p:spPr>
          <a:xfrm>
            <a:off x="4734821" y="2215420"/>
            <a:ext cx="1852246" cy="292832"/>
          </a:xfrm>
          <a:prstGeom prst="straightConnector1">
            <a:avLst/>
          </a:prstGeom>
          <a:ln>
            <a:solidFill>
              <a:schemeClr val="accent4">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30" name="Elbow Connector 29"/>
          <p:cNvCxnSpPr>
            <a:stCxn id="21" idx="2"/>
            <a:endCxn id="8" idx="3"/>
          </p:cNvCxnSpPr>
          <p:nvPr/>
        </p:nvCxnSpPr>
        <p:spPr>
          <a:xfrm rot="5400000">
            <a:off x="5823765" y="2208988"/>
            <a:ext cx="293076" cy="1233528"/>
          </a:xfrm>
          <a:prstGeom prst="bentConnector2">
            <a:avLst/>
          </a:prstGeom>
          <a:ln>
            <a:solidFill>
              <a:srgbClr val="604A7B"/>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75286890"/>
      </p:ext>
    </p:extLst>
  </p:cSld>
  <p:clrMapOvr>
    <a:masterClrMapping/>
  </p:clrMapOvr>
  <p:timing>
    <p:tnLst>
      <p:par>
        <p:cTn xmlns:p14="http://schemas.microsoft.com/office/powerpoint/2010/mai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Choosing One Of Many Paths</a:t>
            </a:r>
            <a:endParaRPr lang="en-US" dirty="0"/>
          </a:p>
        </p:txBody>
      </p:sp>
      <p:sp>
        <p:nvSpPr>
          <p:cNvPr id="5" name="Rectangle 4"/>
          <p:cNvSpPr/>
          <p:nvPr/>
        </p:nvSpPr>
        <p:spPr>
          <a:xfrm>
            <a:off x="3790463" y="1631566"/>
            <a:ext cx="1563077" cy="17096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1</a:t>
            </a:r>
            <a:endParaRPr lang="en-US" sz="1600" dirty="0"/>
          </a:p>
        </p:txBody>
      </p:sp>
      <p:sp>
        <p:nvSpPr>
          <p:cNvPr id="6" name="Rectangle 5"/>
          <p:cNvSpPr/>
          <p:nvPr/>
        </p:nvSpPr>
        <p:spPr>
          <a:xfrm>
            <a:off x="2495729" y="2319381"/>
            <a:ext cx="1563077" cy="17096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A</a:t>
            </a:r>
            <a:endParaRPr lang="en-US" sz="1600" dirty="0"/>
          </a:p>
        </p:txBody>
      </p:sp>
      <p:sp>
        <p:nvSpPr>
          <p:cNvPr id="7" name="Rectangle 6"/>
          <p:cNvSpPr/>
          <p:nvPr/>
        </p:nvSpPr>
        <p:spPr>
          <a:xfrm>
            <a:off x="3790463" y="2734499"/>
            <a:ext cx="1563077" cy="17096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a:t>
            </a:r>
            <a:r>
              <a:rPr lang="is-IS" sz="1600" dirty="0" smtClean="0"/>
              <a:t>B</a:t>
            </a:r>
            <a:endParaRPr lang="en-US" sz="1600" dirty="0"/>
          </a:p>
        </p:txBody>
      </p:sp>
      <p:sp>
        <p:nvSpPr>
          <p:cNvPr id="8" name="Rectangle 7"/>
          <p:cNvSpPr/>
          <p:nvPr/>
        </p:nvSpPr>
        <p:spPr>
          <a:xfrm>
            <a:off x="3790463" y="3107091"/>
            <a:ext cx="1563077" cy="17096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a:t>
            </a:r>
            <a:r>
              <a:rPr lang="is-IS" sz="1600" dirty="0" smtClean="0"/>
              <a:t>…</a:t>
            </a:r>
            <a:endParaRPr lang="en-US" sz="1600" dirty="0"/>
          </a:p>
        </p:txBody>
      </p:sp>
      <p:sp>
        <p:nvSpPr>
          <p:cNvPr id="9" name="Rectangle 8"/>
          <p:cNvSpPr/>
          <p:nvPr/>
        </p:nvSpPr>
        <p:spPr>
          <a:xfrm>
            <a:off x="3790463" y="3479682"/>
            <a:ext cx="1563077" cy="17096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N</a:t>
            </a:r>
            <a:endParaRPr lang="en-US" sz="1600" dirty="0"/>
          </a:p>
        </p:txBody>
      </p:sp>
      <p:sp>
        <p:nvSpPr>
          <p:cNvPr id="10" name="Rectangle 9"/>
          <p:cNvSpPr/>
          <p:nvPr/>
        </p:nvSpPr>
        <p:spPr>
          <a:xfrm>
            <a:off x="3790463" y="3852275"/>
            <a:ext cx="1563077" cy="170962"/>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End</a:t>
            </a:r>
            <a:endParaRPr lang="en-US" sz="1600" dirty="0"/>
          </a:p>
        </p:txBody>
      </p:sp>
      <p:sp>
        <p:nvSpPr>
          <p:cNvPr id="11" name="Rectangle 10"/>
          <p:cNvSpPr/>
          <p:nvPr/>
        </p:nvSpPr>
        <p:spPr>
          <a:xfrm>
            <a:off x="3790463" y="1226465"/>
            <a:ext cx="1563077" cy="170962"/>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Start</a:t>
            </a:r>
            <a:endParaRPr lang="en-US" sz="1600" dirty="0"/>
          </a:p>
        </p:txBody>
      </p:sp>
      <p:sp>
        <p:nvSpPr>
          <p:cNvPr id="16" name="Decision 15"/>
          <p:cNvSpPr/>
          <p:nvPr/>
        </p:nvSpPr>
        <p:spPr>
          <a:xfrm>
            <a:off x="4409181" y="2005788"/>
            <a:ext cx="325641" cy="142141"/>
          </a:xfrm>
          <a:prstGeom prst="flowChartDecisi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6" name="Straight Arrow Connector 25"/>
          <p:cNvCxnSpPr>
            <a:stCxn id="5" idx="2"/>
            <a:endCxn id="16" idx="0"/>
          </p:cNvCxnSpPr>
          <p:nvPr/>
        </p:nvCxnSpPr>
        <p:spPr>
          <a:xfrm>
            <a:off x="4572001" y="1802528"/>
            <a:ext cx="0" cy="20326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Elbow Connector 32"/>
          <p:cNvCxnSpPr>
            <a:stCxn id="6" idx="2"/>
            <a:endCxn id="8" idx="1"/>
          </p:cNvCxnSpPr>
          <p:nvPr/>
        </p:nvCxnSpPr>
        <p:spPr>
          <a:xfrm rot="16200000" flipH="1">
            <a:off x="3182749" y="2584859"/>
            <a:ext cx="702230" cy="513195"/>
          </a:xfrm>
          <a:prstGeom prst="bentConnector2">
            <a:avLst/>
          </a:prstGeom>
          <a:ln>
            <a:solidFill>
              <a:schemeClr val="accent3">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a:stCxn id="11" idx="2"/>
            <a:endCxn id="5" idx="0"/>
          </p:cNvCxnSpPr>
          <p:nvPr/>
        </p:nvCxnSpPr>
        <p:spPr>
          <a:xfrm>
            <a:off x="4572001" y="1397426"/>
            <a:ext cx="0" cy="23414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a:stCxn id="8" idx="2"/>
            <a:endCxn id="9" idx="0"/>
          </p:cNvCxnSpPr>
          <p:nvPr/>
        </p:nvCxnSpPr>
        <p:spPr>
          <a:xfrm>
            <a:off x="4572001" y="3278052"/>
            <a:ext cx="0" cy="20163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stCxn id="9" idx="2"/>
            <a:endCxn id="10" idx="0"/>
          </p:cNvCxnSpPr>
          <p:nvPr/>
        </p:nvCxnSpPr>
        <p:spPr>
          <a:xfrm>
            <a:off x="4572001" y="3650644"/>
            <a:ext cx="0" cy="20163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1" name="Rectangle 20"/>
          <p:cNvSpPr/>
          <p:nvPr/>
        </p:nvSpPr>
        <p:spPr>
          <a:xfrm>
            <a:off x="5808704" y="2734499"/>
            <a:ext cx="1563077" cy="17096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Z</a:t>
            </a:r>
            <a:endParaRPr lang="en-US" sz="1600" dirty="0"/>
          </a:p>
        </p:txBody>
      </p:sp>
      <p:cxnSp>
        <p:nvCxnSpPr>
          <p:cNvPr id="30" name="Elbow Connector 29"/>
          <p:cNvCxnSpPr>
            <a:stCxn id="21" idx="2"/>
            <a:endCxn id="8" idx="3"/>
          </p:cNvCxnSpPr>
          <p:nvPr/>
        </p:nvCxnSpPr>
        <p:spPr>
          <a:xfrm rot="5400000">
            <a:off x="5828337" y="2430665"/>
            <a:ext cx="287111" cy="1236703"/>
          </a:xfrm>
          <a:prstGeom prst="bentConnector2">
            <a:avLst/>
          </a:prstGeom>
          <a:ln>
            <a:solidFill>
              <a:srgbClr val="604A7B"/>
            </a:solidFill>
            <a:tailEnd type="arrow"/>
          </a:ln>
        </p:spPr>
        <p:style>
          <a:lnRef idx="2">
            <a:schemeClr val="accent1"/>
          </a:lnRef>
          <a:fillRef idx="0">
            <a:schemeClr val="accent1"/>
          </a:fillRef>
          <a:effectRef idx="1">
            <a:schemeClr val="accent1"/>
          </a:effectRef>
          <a:fontRef idx="minor">
            <a:schemeClr val="tx1"/>
          </a:fontRef>
        </p:style>
      </p:cxnSp>
      <p:cxnSp>
        <p:nvCxnSpPr>
          <p:cNvPr id="24" name="Elbow Connector 23"/>
          <p:cNvCxnSpPr>
            <a:stCxn id="16" idx="1"/>
            <a:endCxn id="6" idx="0"/>
          </p:cNvCxnSpPr>
          <p:nvPr/>
        </p:nvCxnSpPr>
        <p:spPr>
          <a:xfrm rot="10800000" flipV="1">
            <a:off x="3277269" y="2076858"/>
            <a:ext cx="1131913" cy="242522"/>
          </a:xfrm>
          <a:prstGeom prst="bentConnector2">
            <a:avLst/>
          </a:prstGeom>
          <a:ln>
            <a:solidFill>
              <a:schemeClr val="accent3">
                <a:lumMod val="75000"/>
              </a:schemeClr>
            </a:solidFill>
            <a:tailEnd type="arrow"/>
          </a:ln>
        </p:spPr>
        <p:style>
          <a:lnRef idx="2">
            <a:schemeClr val="accent1"/>
          </a:lnRef>
          <a:fillRef idx="0">
            <a:schemeClr val="accent1"/>
          </a:fillRef>
          <a:effectRef idx="1">
            <a:schemeClr val="accent1"/>
          </a:effectRef>
          <a:fontRef idx="minor">
            <a:schemeClr val="tx1"/>
          </a:fontRef>
        </p:style>
      </p:cxnSp>
      <p:sp>
        <p:nvSpPr>
          <p:cNvPr id="40" name="Decision 39"/>
          <p:cNvSpPr/>
          <p:nvPr/>
        </p:nvSpPr>
        <p:spPr>
          <a:xfrm>
            <a:off x="5256617" y="2338749"/>
            <a:ext cx="325641" cy="142141"/>
          </a:xfrm>
          <a:prstGeom prst="flowChartDecisi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7" name="Elbow Connector 46"/>
          <p:cNvCxnSpPr>
            <a:stCxn id="16" idx="3"/>
            <a:endCxn id="40" idx="0"/>
          </p:cNvCxnSpPr>
          <p:nvPr/>
        </p:nvCxnSpPr>
        <p:spPr>
          <a:xfrm>
            <a:off x="4734821" y="2076858"/>
            <a:ext cx="684616" cy="261891"/>
          </a:xfrm>
          <a:prstGeom prst="bentConnector2">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49" name="Elbow Connector 48"/>
          <p:cNvCxnSpPr>
            <a:stCxn id="40" idx="1"/>
            <a:endCxn id="7" idx="0"/>
          </p:cNvCxnSpPr>
          <p:nvPr/>
        </p:nvCxnSpPr>
        <p:spPr>
          <a:xfrm rot="10800000" flipV="1">
            <a:off x="4572003" y="2409819"/>
            <a:ext cx="684615" cy="324679"/>
          </a:xfrm>
          <a:prstGeom prst="bentConnector2">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52" name="Elbow Connector 51"/>
          <p:cNvCxnSpPr>
            <a:stCxn id="40" idx="3"/>
            <a:endCxn id="21" idx="0"/>
          </p:cNvCxnSpPr>
          <p:nvPr/>
        </p:nvCxnSpPr>
        <p:spPr>
          <a:xfrm>
            <a:off x="5582258" y="2409820"/>
            <a:ext cx="1007985" cy="324679"/>
          </a:xfrm>
          <a:prstGeom prst="bentConnector2">
            <a:avLst/>
          </a:prstGeom>
          <a:ln>
            <a:solidFill>
              <a:schemeClr val="accent4">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64" name="Straight Arrow Connector 63"/>
          <p:cNvCxnSpPr>
            <a:stCxn id="7" idx="2"/>
            <a:endCxn id="8" idx="0"/>
          </p:cNvCxnSpPr>
          <p:nvPr/>
        </p:nvCxnSpPr>
        <p:spPr>
          <a:xfrm>
            <a:off x="4572001" y="2905460"/>
            <a:ext cx="0" cy="201630"/>
          </a:xfrm>
          <a:prstGeom prst="straightConnector1">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8088854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16"/>
                                        </p:tgtEl>
                                      </p:cBhvr>
                                    </p:animEffect>
                                    <p:animScale>
                                      <p:cBhvr>
                                        <p:cTn id="7" dur="250" autoRev="1" fill="hold"/>
                                        <p:tgtEl>
                                          <p:spTgt spid="16"/>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grpId="0" nodeType="clickEffect">
                                  <p:stCondLst>
                                    <p:cond delay="0"/>
                                  </p:stCondLst>
                                  <p:childTnLst>
                                    <p:animEffect transition="out" filter="fade">
                                      <p:cBhvr>
                                        <p:cTn id="11" dur="500" tmFilter="0, 0; .2, .5; .8, .5; 1, 0"/>
                                        <p:tgtEl>
                                          <p:spTgt spid="6"/>
                                        </p:tgtEl>
                                      </p:cBhvr>
                                    </p:animEffect>
                                    <p:animScale>
                                      <p:cBhvr>
                                        <p:cTn id="12" dur="250" autoRev="1" fill="hold"/>
                                        <p:tgtEl>
                                          <p:spTgt spid="6"/>
                                        </p:tgtEl>
                                      </p:cBhvr>
                                      <p:by x="105000" y="105000"/>
                                    </p:animScale>
                                  </p:childTnLst>
                                </p:cTn>
                              </p:par>
                            </p:childTnLst>
                          </p:cTn>
                        </p:par>
                      </p:childTnLst>
                    </p:cTn>
                  </p:par>
                  <p:par>
                    <p:cTn id="13" fill="hold">
                      <p:stCondLst>
                        <p:cond delay="indefinite"/>
                      </p:stCondLst>
                      <p:childTnLst>
                        <p:par>
                          <p:cTn id="14" fill="hold">
                            <p:stCondLst>
                              <p:cond delay="0"/>
                            </p:stCondLst>
                            <p:childTnLst>
                              <p:par>
                                <p:cTn id="15" presetID="26" presetClass="emph" presetSubtype="0" fill="hold" grpId="1" nodeType="clickEffect">
                                  <p:stCondLst>
                                    <p:cond delay="0"/>
                                  </p:stCondLst>
                                  <p:childTnLst>
                                    <p:animEffect transition="out" filter="fade">
                                      <p:cBhvr>
                                        <p:cTn id="16" dur="500" tmFilter="0, 0; .2, .5; .8, .5; 1, 0"/>
                                        <p:tgtEl>
                                          <p:spTgt spid="16"/>
                                        </p:tgtEl>
                                      </p:cBhvr>
                                    </p:animEffect>
                                    <p:animScale>
                                      <p:cBhvr>
                                        <p:cTn id="17" dur="250" autoRev="1" fill="hold"/>
                                        <p:tgtEl>
                                          <p:spTgt spid="16"/>
                                        </p:tgtEl>
                                      </p:cBhvr>
                                      <p:by x="105000" y="105000"/>
                                    </p:animScale>
                                  </p:childTnLst>
                                </p:cTn>
                              </p:par>
                            </p:childTnLst>
                          </p:cTn>
                        </p:par>
                      </p:childTnLst>
                    </p:cTn>
                  </p:par>
                  <p:par>
                    <p:cTn id="18" fill="hold">
                      <p:stCondLst>
                        <p:cond delay="indefinite"/>
                      </p:stCondLst>
                      <p:childTnLst>
                        <p:par>
                          <p:cTn id="19" fill="hold">
                            <p:stCondLst>
                              <p:cond delay="0"/>
                            </p:stCondLst>
                            <p:childTnLst>
                              <p:par>
                                <p:cTn id="20" presetID="26" presetClass="emph" presetSubtype="0" fill="hold" grpId="0" nodeType="clickEffect">
                                  <p:stCondLst>
                                    <p:cond delay="0"/>
                                  </p:stCondLst>
                                  <p:childTnLst>
                                    <p:animEffect transition="out" filter="fade">
                                      <p:cBhvr>
                                        <p:cTn id="21" dur="500" tmFilter="0, 0; .2, .5; .8, .5; 1, 0"/>
                                        <p:tgtEl>
                                          <p:spTgt spid="40"/>
                                        </p:tgtEl>
                                      </p:cBhvr>
                                    </p:animEffect>
                                    <p:animScale>
                                      <p:cBhvr>
                                        <p:cTn id="22" dur="250" autoRev="1" fill="hold"/>
                                        <p:tgtEl>
                                          <p:spTgt spid="40"/>
                                        </p:tgtEl>
                                      </p:cBhvr>
                                      <p:by x="105000" y="105000"/>
                                    </p:animScale>
                                  </p:childTnLst>
                                </p:cTn>
                              </p:par>
                            </p:childTnLst>
                          </p:cTn>
                        </p:par>
                      </p:childTnLst>
                    </p:cTn>
                  </p:par>
                  <p:par>
                    <p:cTn id="23" fill="hold">
                      <p:stCondLst>
                        <p:cond delay="indefinite"/>
                      </p:stCondLst>
                      <p:childTnLst>
                        <p:par>
                          <p:cTn id="24" fill="hold">
                            <p:stCondLst>
                              <p:cond delay="0"/>
                            </p:stCondLst>
                            <p:childTnLst>
                              <p:par>
                                <p:cTn id="25" presetID="26" presetClass="emph" presetSubtype="0" fill="hold" grpId="0" nodeType="clickEffect">
                                  <p:stCondLst>
                                    <p:cond delay="0"/>
                                  </p:stCondLst>
                                  <p:childTnLst>
                                    <p:animEffect transition="out" filter="fade">
                                      <p:cBhvr>
                                        <p:cTn id="26" dur="500" tmFilter="0, 0; .2, .5; .8, .5; 1, 0"/>
                                        <p:tgtEl>
                                          <p:spTgt spid="7"/>
                                        </p:tgtEl>
                                      </p:cBhvr>
                                    </p:animEffect>
                                    <p:animScale>
                                      <p:cBhvr>
                                        <p:cTn id="27" dur="250" autoRev="1" fill="hold"/>
                                        <p:tgtEl>
                                          <p:spTgt spid="7"/>
                                        </p:tgtEl>
                                      </p:cBhvr>
                                      <p:by x="105000" y="105000"/>
                                    </p:animScale>
                                  </p:childTnLst>
                                </p:cTn>
                              </p:par>
                            </p:childTnLst>
                          </p:cTn>
                        </p:par>
                      </p:childTnLst>
                    </p:cTn>
                  </p:par>
                  <p:par>
                    <p:cTn id="28" fill="hold">
                      <p:stCondLst>
                        <p:cond delay="indefinite"/>
                      </p:stCondLst>
                      <p:childTnLst>
                        <p:par>
                          <p:cTn id="29" fill="hold">
                            <p:stCondLst>
                              <p:cond delay="0"/>
                            </p:stCondLst>
                            <p:childTnLst>
                              <p:par>
                                <p:cTn id="30" presetID="26" presetClass="emph" presetSubtype="0" fill="hold" grpId="1" nodeType="clickEffect">
                                  <p:stCondLst>
                                    <p:cond delay="0"/>
                                  </p:stCondLst>
                                  <p:childTnLst>
                                    <p:animEffect transition="out" filter="fade">
                                      <p:cBhvr>
                                        <p:cTn id="31" dur="500" tmFilter="0, 0; .2, .5; .8, .5; 1, 0"/>
                                        <p:tgtEl>
                                          <p:spTgt spid="40"/>
                                        </p:tgtEl>
                                      </p:cBhvr>
                                    </p:animEffect>
                                    <p:animScale>
                                      <p:cBhvr>
                                        <p:cTn id="32" dur="250" autoRev="1" fill="hold"/>
                                        <p:tgtEl>
                                          <p:spTgt spid="40"/>
                                        </p:tgtEl>
                                      </p:cBhvr>
                                      <p:by x="105000" y="105000"/>
                                    </p:animScale>
                                  </p:childTnLst>
                                </p:cTn>
                              </p:par>
                            </p:childTnLst>
                          </p:cTn>
                        </p:par>
                      </p:childTnLst>
                    </p:cTn>
                  </p:par>
                  <p:par>
                    <p:cTn id="33" fill="hold">
                      <p:stCondLst>
                        <p:cond delay="indefinite"/>
                      </p:stCondLst>
                      <p:childTnLst>
                        <p:par>
                          <p:cTn id="34" fill="hold">
                            <p:stCondLst>
                              <p:cond delay="0"/>
                            </p:stCondLst>
                            <p:childTnLst>
                              <p:par>
                                <p:cTn id="35" presetID="26" presetClass="emph" presetSubtype="0" fill="hold" grpId="0" nodeType="clickEffect">
                                  <p:stCondLst>
                                    <p:cond delay="0"/>
                                  </p:stCondLst>
                                  <p:childTnLst>
                                    <p:animEffect transition="out" filter="fade">
                                      <p:cBhvr>
                                        <p:cTn id="36" dur="500" tmFilter="0, 0; .2, .5; .8, .5; 1, 0"/>
                                        <p:tgtEl>
                                          <p:spTgt spid="21"/>
                                        </p:tgtEl>
                                      </p:cBhvr>
                                    </p:animEffect>
                                    <p:animScale>
                                      <p:cBhvr>
                                        <p:cTn id="37" dur="250" autoRev="1" fill="hold"/>
                                        <p:tgtEl>
                                          <p:spTgt spid="21"/>
                                        </p:tgtEl>
                                      </p:cBhvr>
                                      <p:by x="105000" y="105000"/>
                                    </p:animScale>
                                  </p:childTnLst>
                                </p:cTn>
                              </p:par>
                            </p:childTnLst>
                          </p:cTn>
                        </p:par>
                      </p:childTnLst>
                    </p:cTn>
                  </p:par>
                  <p:par>
                    <p:cTn id="38" fill="hold">
                      <p:stCondLst>
                        <p:cond delay="indefinite"/>
                      </p:stCondLst>
                      <p:childTnLst>
                        <p:par>
                          <p:cTn id="39" fill="hold">
                            <p:stCondLst>
                              <p:cond delay="0"/>
                            </p:stCondLst>
                            <p:childTnLst>
                              <p:par>
                                <p:cTn id="40" presetID="26" presetClass="emph" presetSubtype="0" fill="hold" grpId="0" nodeType="clickEffect">
                                  <p:stCondLst>
                                    <p:cond delay="0"/>
                                  </p:stCondLst>
                                  <p:childTnLst>
                                    <p:animEffect transition="out" filter="fade">
                                      <p:cBhvr>
                                        <p:cTn id="41" dur="500" tmFilter="0, 0; .2, .5; .8, .5; 1, 0"/>
                                        <p:tgtEl>
                                          <p:spTgt spid="8"/>
                                        </p:tgtEl>
                                      </p:cBhvr>
                                    </p:animEffect>
                                    <p:animScale>
                                      <p:cBhvr>
                                        <p:cTn id="42" dur="250" autoRev="1" fill="hold"/>
                                        <p:tgtEl>
                                          <p:spTgt spid="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6" grpId="0" animBg="1"/>
      <p:bldP spid="16" grpId="1" animBg="1"/>
      <p:bldP spid="21" grpId="0" animBg="1"/>
      <p:bldP spid="40" grpId="0" animBg="1"/>
      <p:bldP spid="40" grpId="1" animBg="1"/>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a:t>
            </a:r>
            <a:endParaRPr lang="en-US" dirty="0"/>
          </a:p>
        </p:txBody>
      </p:sp>
      <p:sp>
        <p:nvSpPr>
          <p:cNvPr id="3" name="Content Placeholder 2"/>
          <p:cNvSpPr>
            <a:spLocks noGrp="1"/>
          </p:cNvSpPr>
          <p:nvPr>
            <p:ph idx="1"/>
          </p:nvPr>
        </p:nvSpPr>
        <p:spPr/>
        <p:txBody>
          <a:bodyPr>
            <a:normAutofit/>
          </a:bodyPr>
          <a:lstStyle/>
          <a:p>
            <a:pPr marL="514350" indent="-514350">
              <a:buFont typeface="+mj-lt"/>
              <a:buAutoNum type="arabicPeriod"/>
            </a:pPr>
            <a:r>
              <a:rPr lang="en-US" dirty="0" smtClean="0"/>
              <a:t>Control Flow gives the programmer the ability to write more sophisticated and elegant programs</a:t>
            </a:r>
          </a:p>
          <a:p>
            <a:pPr marL="514350" indent="-514350">
              <a:buFont typeface="+mj-lt"/>
              <a:buAutoNum type="arabicPeriod"/>
            </a:pPr>
            <a:r>
              <a:rPr lang="en-US" dirty="0" smtClean="0"/>
              <a:t>The ‘if’ statement is one of the most often used control-flow statement</a:t>
            </a:r>
          </a:p>
          <a:p>
            <a:pPr marL="514350" indent="-514350">
              <a:buFont typeface="+mj-lt"/>
              <a:buAutoNum type="arabicPeriod"/>
            </a:pPr>
            <a:r>
              <a:rPr lang="en-US" dirty="0" smtClean="0"/>
              <a:t>The ‘if’ statement allows for the execution of different branches in the program</a:t>
            </a:r>
            <a:endParaRPr lang="en-US" dirty="0"/>
          </a:p>
        </p:txBody>
      </p:sp>
    </p:spTree>
    <p:extLst>
      <p:ext uri="{BB962C8B-B14F-4D97-AF65-F5344CB8AC3E}">
        <p14:creationId xmlns:p14="http://schemas.microsoft.com/office/powerpoint/2010/main" val="876393495"/>
      </p:ext>
    </p:extLst>
  </p:cSld>
  <p:clrMapOvr>
    <a:masterClrMapping/>
  </p:clrMapOvr>
  <p:timing>
    <p:tnLst>
      <p:par>
        <p:cTn xmlns:p14="http://schemas.microsoft.com/office/powerpoint/2010/mai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2"/>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8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The ‘switch’ Statement</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Ch.2 : The Basics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820568410"/>
      </p:ext>
    </p:extLst>
  </p:cSld>
  <p:clrMapOvr>
    <a:masterClrMapping/>
  </p:clrMapOvr>
  <p:timing>
    <p:tnLst>
      <p:par>
        <p:cTn xmlns:p14="http://schemas.microsoft.com/office/powerpoint/2010/mai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Topics</a:t>
            </a:r>
            <a:endParaRPr lang="en-US" dirty="0"/>
          </a:p>
        </p:txBody>
      </p:sp>
      <p:sp>
        <p:nvSpPr>
          <p:cNvPr id="3" name="Content Placeholder 2"/>
          <p:cNvSpPr>
            <a:spLocks noGrp="1"/>
          </p:cNvSpPr>
          <p:nvPr>
            <p:ph idx="1"/>
          </p:nvPr>
        </p:nvSpPr>
        <p:spPr/>
        <p:txBody>
          <a:bodyPr>
            <a:normAutofit/>
          </a:bodyPr>
          <a:lstStyle/>
          <a:p>
            <a:pPr marL="514350" indent="-514350">
              <a:buFont typeface="+mj-lt"/>
              <a:buAutoNum type="arabicPeriod"/>
            </a:pPr>
            <a:r>
              <a:rPr lang="en-US" dirty="0" smtClean="0"/>
              <a:t>The </a:t>
            </a:r>
            <a:r>
              <a:rPr lang="en-US" dirty="0"/>
              <a:t>‘switch’ </a:t>
            </a:r>
            <a:r>
              <a:rPr lang="en-US" dirty="0" smtClean="0"/>
              <a:t>Statement</a:t>
            </a:r>
          </a:p>
          <a:p>
            <a:pPr marL="514350" indent="-514350">
              <a:buFont typeface="+mj-lt"/>
              <a:buAutoNum type="arabicPeriod"/>
            </a:pPr>
            <a:r>
              <a:rPr lang="en-US" dirty="0" smtClean="0"/>
              <a:t>Understanding Fall-through</a:t>
            </a:r>
            <a:endParaRPr lang="en-US" dirty="0"/>
          </a:p>
          <a:p>
            <a:pPr marL="514350" indent="-514350">
              <a:buFont typeface="+mj-lt"/>
              <a:buAutoNum type="arabicPeriod"/>
            </a:pPr>
            <a:endParaRPr lang="en-US" dirty="0" smtClean="0"/>
          </a:p>
        </p:txBody>
      </p:sp>
    </p:spTree>
    <p:extLst>
      <p:ext uri="{BB962C8B-B14F-4D97-AF65-F5344CB8AC3E}">
        <p14:creationId xmlns:p14="http://schemas.microsoft.com/office/powerpoint/2010/main" val="1192741774"/>
      </p:ext>
    </p:extLst>
  </p:cSld>
  <p:clrMapOvr>
    <a:masterClrMapping/>
  </p:clrMapOvr>
  <p:timing>
    <p:tnLst>
      <p:par>
        <p:cTn xmlns:p14="http://schemas.microsoft.com/office/powerpoint/2010/mai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Choosing One Of Many Paths</a:t>
            </a:r>
            <a:endParaRPr lang="en-US" dirty="0"/>
          </a:p>
        </p:txBody>
      </p:sp>
      <p:sp>
        <p:nvSpPr>
          <p:cNvPr id="5" name="Rectangle 4"/>
          <p:cNvSpPr/>
          <p:nvPr/>
        </p:nvSpPr>
        <p:spPr>
          <a:xfrm>
            <a:off x="3790463" y="1792167"/>
            <a:ext cx="1563077" cy="17096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1</a:t>
            </a:r>
            <a:endParaRPr lang="en-US" sz="1600" dirty="0"/>
          </a:p>
        </p:txBody>
      </p:sp>
      <p:sp>
        <p:nvSpPr>
          <p:cNvPr id="6" name="Rectangle 5"/>
          <p:cNvSpPr/>
          <p:nvPr/>
        </p:nvSpPr>
        <p:spPr>
          <a:xfrm>
            <a:off x="1804055" y="2511187"/>
            <a:ext cx="1563077" cy="17096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A</a:t>
            </a:r>
            <a:endParaRPr lang="en-US" sz="1600" dirty="0"/>
          </a:p>
        </p:txBody>
      </p:sp>
      <p:sp>
        <p:nvSpPr>
          <p:cNvPr id="7" name="Rectangle 6"/>
          <p:cNvSpPr/>
          <p:nvPr/>
        </p:nvSpPr>
        <p:spPr>
          <a:xfrm>
            <a:off x="3790463" y="2508253"/>
            <a:ext cx="1563077" cy="17096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a:t>
            </a:r>
            <a:r>
              <a:rPr lang="is-IS" sz="1600" dirty="0" smtClean="0"/>
              <a:t>…</a:t>
            </a:r>
            <a:endParaRPr lang="en-US" sz="1600" dirty="0"/>
          </a:p>
        </p:txBody>
      </p:sp>
      <p:sp>
        <p:nvSpPr>
          <p:cNvPr id="8" name="Rectangle 7"/>
          <p:cNvSpPr/>
          <p:nvPr/>
        </p:nvSpPr>
        <p:spPr>
          <a:xfrm>
            <a:off x="3790463" y="2886809"/>
            <a:ext cx="1563077" cy="17096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a:t>
            </a:r>
            <a:r>
              <a:rPr lang="is-IS" sz="1600" dirty="0" smtClean="0"/>
              <a:t>…</a:t>
            </a:r>
            <a:endParaRPr lang="en-US" sz="1600" dirty="0"/>
          </a:p>
        </p:txBody>
      </p:sp>
      <p:sp>
        <p:nvSpPr>
          <p:cNvPr id="9" name="Rectangle 8"/>
          <p:cNvSpPr/>
          <p:nvPr/>
        </p:nvSpPr>
        <p:spPr>
          <a:xfrm>
            <a:off x="3790463" y="3240455"/>
            <a:ext cx="1563077" cy="17096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N</a:t>
            </a:r>
            <a:endParaRPr lang="en-US" sz="1600" dirty="0"/>
          </a:p>
        </p:txBody>
      </p:sp>
      <p:sp>
        <p:nvSpPr>
          <p:cNvPr id="10" name="Rectangle 9"/>
          <p:cNvSpPr/>
          <p:nvPr/>
        </p:nvSpPr>
        <p:spPr>
          <a:xfrm>
            <a:off x="3790463" y="3594101"/>
            <a:ext cx="1563077" cy="170962"/>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End</a:t>
            </a:r>
            <a:endParaRPr lang="en-US" sz="1600" dirty="0"/>
          </a:p>
        </p:txBody>
      </p:sp>
      <p:sp>
        <p:nvSpPr>
          <p:cNvPr id="11" name="Rectangle 10"/>
          <p:cNvSpPr/>
          <p:nvPr/>
        </p:nvSpPr>
        <p:spPr>
          <a:xfrm>
            <a:off x="3790463" y="1487364"/>
            <a:ext cx="1563077" cy="170962"/>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Start</a:t>
            </a:r>
            <a:endParaRPr lang="en-US" sz="1600" dirty="0"/>
          </a:p>
        </p:txBody>
      </p:sp>
      <p:cxnSp>
        <p:nvCxnSpPr>
          <p:cNvPr id="4" name="Straight Arrow Connector 3"/>
          <p:cNvCxnSpPr>
            <a:stCxn id="16" idx="1"/>
            <a:endCxn id="6" idx="0"/>
          </p:cNvCxnSpPr>
          <p:nvPr/>
        </p:nvCxnSpPr>
        <p:spPr>
          <a:xfrm flipH="1">
            <a:off x="2585594" y="2215420"/>
            <a:ext cx="1823587" cy="295767"/>
          </a:xfrm>
          <a:prstGeom prst="straightConnector1">
            <a:avLst/>
          </a:prstGeom>
          <a:ln>
            <a:solidFill>
              <a:schemeClr val="accent3">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a:stCxn id="16" idx="2"/>
            <a:endCxn id="7" idx="0"/>
          </p:cNvCxnSpPr>
          <p:nvPr/>
        </p:nvCxnSpPr>
        <p:spPr>
          <a:xfrm>
            <a:off x="4572001" y="2286490"/>
            <a:ext cx="0" cy="221763"/>
          </a:xfrm>
          <a:prstGeom prst="straightConnector1">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sp>
        <p:nvSpPr>
          <p:cNvPr id="16" name="Decision 15"/>
          <p:cNvSpPr/>
          <p:nvPr/>
        </p:nvSpPr>
        <p:spPr>
          <a:xfrm>
            <a:off x="4409181" y="2144349"/>
            <a:ext cx="325641" cy="142141"/>
          </a:xfrm>
          <a:prstGeom prst="flowChartDecisi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6" name="Straight Arrow Connector 25"/>
          <p:cNvCxnSpPr>
            <a:stCxn id="5" idx="2"/>
            <a:endCxn id="16" idx="0"/>
          </p:cNvCxnSpPr>
          <p:nvPr/>
        </p:nvCxnSpPr>
        <p:spPr>
          <a:xfrm>
            <a:off x="4572001" y="1963129"/>
            <a:ext cx="0" cy="18122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Elbow Connector 32"/>
          <p:cNvCxnSpPr>
            <a:stCxn id="6" idx="2"/>
            <a:endCxn id="8" idx="1"/>
          </p:cNvCxnSpPr>
          <p:nvPr/>
        </p:nvCxnSpPr>
        <p:spPr>
          <a:xfrm rot="16200000" flipH="1">
            <a:off x="3042958" y="2224784"/>
            <a:ext cx="290141" cy="1204869"/>
          </a:xfrm>
          <a:prstGeom prst="bentConnector2">
            <a:avLst/>
          </a:prstGeom>
          <a:ln>
            <a:solidFill>
              <a:schemeClr val="accent3">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35" name="Elbow Connector 34"/>
          <p:cNvCxnSpPr>
            <a:stCxn id="7" idx="2"/>
            <a:endCxn id="8" idx="0"/>
          </p:cNvCxnSpPr>
          <p:nvPr/>
        </p:nvCxnSpPr>
        <p:spPr>
          <a:xfrm rot="5400000">
            <a:off x="4468204" y="2781424"/>
            <a:ext cx="207594" cy="12700"/>
          </a:xfrm>
          <a:prstGeom prst="bentConnector3">
            <a:avLst>
              <a:gd name="adj1" fmla="val 50000"/>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a:stCxn id="11" idx="2"/>
            <a:endCxn id="5" idx="0"/>
          </p:cNvCxnSpPr>
          <p:nvPr/>
        </p:nvCxnSpPr>
        <p:spPr>
          <a:xfrm>
            <a:off x="4572001" y="1658326"/>
            <a:ext cx="0" cy="13384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a:stCxn id="8" idx="2"/>
            <a:endCxn id="9" idx="0"/>
          </p:cNvCxnSpPr>
          <p:nvPr/>
        </p:nvCxnSpPr>
        <p:spPr>
          <a:xfrm>
            <a:off x="4572001" y="3057771"/>
            <a:ext cx="0" cy="18268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stCxn id="9" idx="2"/>
            <a:endCxn id="10" idx="0"/>
          </p:cNvCxnSpPr>
          <p:nvPr/>
        </p:nvCxnSpPr>
        <p:spPr>
          <a:xfrm>
            <a:off x="4572001" y="3411417"/>
            <a:ext cx="0" cy="18268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1" name="Rectangle 20"/>
          <p:cNvSpPr/>
          <p:nvPr/>
        </p:nvSpPr>
        <p:spPr>
          <a:xfrm>
            <a:off x="5805529" y="2508252"/>
            <a:ext cx="1563077" cy="17096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Z</a:t>
            </a:r>
            <a:endParaRPr lang="en-US" sz="1600" dirty="0"/>
          </a:p>
        </p:txBody>
      </p:sp>
      <p:cxnSp>
        <p:nvCxnSpPr>
          <p:cNvPr id="27" name="Straight Arrow Connector 26"/>
          <p:cNvCxnSpPr>
            <a:stCxn id="16" idx="3"/>
            <a:endCxn id="21" idx="0"/>
          </p:cNvCxnSpPr>
          <p:nvPr/>
        </p:nvCxnSpPr>
        <p:spPr>
          <a:xfrm>
            <a:off x="4734821" y="2215420"/>
            <a:ext cx="1852246" cy="292832"/>
          </a:xfrm>
          <a:prstGeom prst="straightConnector1">
            <a:avLst/>
          </a:prstGeom>
          <a:ln>
            <a:solidFill>
              <a:schemeClr val="accent4">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30" name="Elbow Connector 29"/>
          <p:cNvCxnSpPr>
            <a:stCxn id="21" idx="2"/>
            <a:endCxn id="8" idx="3"/>
          </p:cNvCxnSpPr>
          <p:nvPr/>
        </p:nvCxnSpPr>
        <p:spPr>
          <a:xfrm rot="5400000">
            <a:off x="5823765" y="2208988"/>
            <a:ext cx="293076" cy="1233528"/>
          </a:xfrm>
          <a:prstGeom prst="bentConnector2">
            <a:avLst/>
          </a:prstGeom>
          <a:ln>
            <a:solidFill>
              <a:srgbClr val="604A7B"/>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61666687"/>
      </p:ext>
    </p:extLst>
  </p:cSld>
  <p:clrMapOvr>
    <a:masterClrMapping/>
  </p:clrMapOvr>
  <p:timing>
    <p:tnLst>
      <p:par>
        <p:cTn xmlns:p14="http://schemas.microsoft.com/office/powerpoint/2010/mai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a:t>
            </a:r>
            <a:endParaRPr lang="en-US" dirty="0"/>
          </a:p>
        </p:txBody>
      </p:sp>
      <p:sp>
        <p:nvSpPr>
          <p:cNvPr id="3" name="Content Placeholder 2"/>
          <p:cNvSpPr>
            <a:spLocks noGrp="1"/>
          </p:cNvSpPr>
          <p:nvPr>
            <p:ph idx="1"/>
          </p:nvPr>
        </p:nvSpPr>
        <p:spPr/>
        <p:txBody>
          <a:bodyPr>
            <a:normAutofit/>
          </a:bodyPr>
          <a:lstStyle/>
          <a:p>
            <a:pPr marL="514350" indent="-514350">
              <a:buFont typeface="+mj-lt"/>
              <a:buAutoNum type="arabicPeriod"/>
            </a:pPr>
            <a:r>
              <a:rPr lang="en-US" dirty="0" smtClean="0"/>
              <a:t>A ‘switch’ statement can be used in place of a multi-condition ‘if’ statement</a:t>
            </a:r>
          </a:p>
          <a:p>
            <a:pPr marL="514350" indent="-514350">
              <a:buFont typeface="+mj-lt"/>
              <a:buAutoNum type="arabicPeriod"/>
            </a:pPr>
            <a:r>
              <a:rPr lang="en-US" dirty="0" smtClean="0"/>
              <a:t>The ‘switch’ statement provides ‘fall through’, but it must be used </a:t>
            </a:r>
            <a:r>
              <a:rPr lang="en-US" smtClean="0"/>
              <a:t>with care</a:t>
            </a:r>
            <a:endParaRPr lang="en-US" dirty="0" smtClean="0"/>
          </a:p>
        </p:txBody>
      </p:sp>
    </p:spTree>
    <p:extLst>
      <p:ext uri="{BB962C8B-B14F-4D97-AF65-F5344CB8AC3E}">
        <p14:creationId xmlns:p14="http://schemas.microsoft.com/office/powerpoint/2010/main" val="348953141"/>
      </p:ext>
    </p:extLst>
  </p:cSld>
  <p:clrMapOvr>
    <a:masterClrMapping/>
  </p:clrMapOvr>
  <p:timing>
    <p:tnLst>
      <p:par>
        <p:cTn xmlns:p14="http://schemas.microsoft.com/office/powerpoint/2010/mai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2"/>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9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The ‘for’ Statement</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Ch.2 : The Basics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820568410"/>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lstStyle/>
          <a:p>
            <a:r>
              <a:rPr lang="en-US" dirty="0" smtClean="0"/>
              <a:t>What is Go?</a:t>
            </a:r>
          </a:p>
          <a:p>
            <a:r>
              <a:rPr lang="en-US" dirty="0" smtClean="0"/>
              <a:t>Why Learn Go?</a:t>
            </a:r>
          </a:p>
          <a:p>
            <a:endParaRPr lang="en-US" dirty="0"/>
          </a:p>
        </p:txBody>
      </p:sp>
    </p:spTree>
    <p:extLst>
      <p:ext uri="{BB962C8B-B14F-4D97-AF65-F5344CB8AC3E}">
        <p14:creationId xmlns:p14="http://schemas.microsoft.com/office/powerpoint/2010/main" val="296674370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Topics</a:t>
            </a:r>
            <a:endParaRPr lang="en-US" dirty="0"/>
          </a:p>
        </p:txBody>
      </p:sp>
      <p:sp>
        <p:nvSpPr>
          <p:cNvPr id="3" name="Content Placeholder 2"/>
          <p:cNvSpPr>
            <a:spLocks noGrp="1"/>
          </p:cNvSpPr>
          <p:nvPr>
            <p:ph idx="1"/>
          </p:nvPr>
        </p:nvSpPr>
        <p:spPr/>
        <p:txBody>
          <a:bodyPr>
            <a:normAutofit/>
          </a:bodyPr>
          <a:lstStyle/>
          <a:p>
            <a:pPr marL="514350" indent="-514350">
              <a:buFont typeface="+mj-lt"/>
              <a:buAutoNum type="arabicPeriod"/>
            </a:pPr>
            <a:r>
              <a:rPr lang="en-US" dirty="0" smtClean="0"/>
              <a:t>The ‘for’ </a:t>
            </a:r>
            <a:r>
              <a:rPr lang="en-US" dirty="0"/>
              <a:t>Loop </a:t>
            </a:r>
            <a:r>
              <a:rPr lang="en-US" dirty="0" smtClean="0"/>
              <a:t>Statement</a:t>
            </a:r>
          </a:p>
          <a:p>
            <a:pPr marL="914400" lvl="1" indent="-514350"/>
            <a:r>
              <a:rPr lang="en-US" dirty="0"/>
              <a:t>The careful of the </a:t>
            </a:r>
            <a:r>
              <a:rPr lang="en-US" b="1" i="1" dirty="0" smtClean="0"/>
              <a:t>infinite </a:t>
            </a:r>
            <a:r>
              <a:rPr lang="en-US" b="1" i="1" dirty="0"/>
              <a:t>loop</a:t>
            </a:r>
          </a:p>
          <a:p>
            <a:pPr marL="914400" lvl="1" indent="-514350"/>
            <a:r>
              <a:rPr lang="en-US" dirty="0"/>
              <a:t>Skipping statements within a for </a:t>
            </a:r>
            <a:r>
              <a:rPr lang="en-US" dirty="0" smtClean="0"/>
              <a:t>loop with ‘continue’</a:t>
            </a:r>
            <a:endParaRPr lang="en-US" dirty="0"/>
          </a:p>
          <a:p>
            <a:pPr marL="914400" lvl="1" indent="-514350"/>
            <a:r>
              <a:rPr lang="en-US" dirty="0" smtClean="0"/>
              <a:t>Ending a for loop early with ‘break’</a:t>
            </a:r>
          </a:p>
          <a:p>
            <a:pPr marL="0" indent="0">
              <a:buNone/>
            </a:pPr>
            <a:endParaRPr lang="en-US" dirty="0" smtClean="0"/>
          </a:p>
        </p:txBody>
      </p:sp>
    </p:spTree>
    <p:extLst>
      <p:ext uri="{BB962C8B-B14F-4D97-AF65-F5344CB8AC3E}">
        <p14:creationId xmlns:p14="http://schemas.microsoft.com/office/powerpoint/2010/main" val="526599669"/>
      </p:ext>
    </p:extLst>
  </p:cSld>
  <p:clrMapOvr>
    <a:masterClrMapping/>
  </p:clrMapOvr>
  <p:timing>
    <p:tnLst>
      <p:par>
        <p:cTn xmlns:p14="http://schemas.microsoft.com/office/powerpoint/2010/mai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Repeat/Loop</a:t>
            </a:r>
            <a:endParaRPr lang="en-US" dirty="0"/>
          </a:p>
        </p:txBody>
      </p:sp>
      <p:sp>
        <p:nvSpPr>
          <p:cNvPr id="5" name="Rectangle 4"/>
          <p:cNvSpPr/>
          <p:nvPr/>
        </p:nvSpPr>
        <p:spPr>
          <a:xfrm>
            <a:off x="3797057" y="1734806"/>
            <a:ext cx="1563077" cy="17096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1</a:t>
            </a:r>
            <a:endParaRPr lang="en-US" sz="1600" dirty="0"/>
          </a:p>
        </p:txBody>
      </p:sp>
      <p:sp>
        <p:nvSpPr>
          <p:cNvPr id="6" name="Rectangle 5"/>
          <p:cNvSpPr/>
          <p:nvPr/>
        </p:nvSpPr>
        <p:spPr>
          <a:xfrm>
            <a:off x="3797057" y="2454867"/>
            <a:ext cx="1563077" cy="17096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a:t>
            </a:r>
            <a:r>
              <a:rPr lang="is-IS" sz="1600" dirty="0" smtClean="0"/>
              <a:t>…</a:t>
            </a:r>
            <a:endParaRPr lang="en-US" sz="1600" dirty="0"/>
          </a:p>
        </p:txBody>
      </p:sp>
      <p:sp>
        <p:nvSpPr>
          <p:cNvPr id="8" name="Rectangle 7"/>
          <p:cNvSpPr/>
          <p:nvPr/>
        </p:nvSpPr>
        <p:spPr>
          <a:xfrm>
            <a:off x="3797057" y="2964446"/>
            <a:ext cx="1563077" cy="17096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a:t>
            </a:r>
            <a:r>
              <a:rPr lang="is-IS" sz="1600" dirty="0" smtClean="0"/>
              <a:t>…</a:t>
            </a:r>
            <a:endParaRPr lang="en-US" sz="1600" dirty="0"/>
          </a:p>
        </p:txBody>
      </p:sp>
      <p:sp>
        <p:nvSpPr>
          <p:cNvPr id="9" name="Rectangle 8"/>
          <p:cNvSpPr/>
          <p:nvPr/>
        </p:nvSpPr>
        <p:spPr>
          <a:xfrm>
            <a:off x="3797057" y="3338887"/>
            <a:ext cx="1563077" cy="17096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N</a:t>
            </a:r>
            <a:endParaRPr lang="en-US" sz="1600" dirty="0"/>
          </a:p>
        </p:txBody>
      </p:sp>
      <p:sp>
        <p:nvSpPr>
          <p:cNvPr id="10" name="Rectangle 9"/>
          <p:cNvSpPr/>
          <p:nvPr/>
        </p:nvSpPr>
        <p:spPr>
          <a:xfrm>
            <a:off x="3797057" y="3713328"/>
            <a:ext cx="1563077" cy="170962"/>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End</a:t>
            </a:r>
            <a:endParaRPr lang="en-US" sz="1600" dirty="0"/>
          </a:p>
        </p:txBody>
      </p:sp>
      <p:sp>
        <p:nvSpPr>
          <p:cNvPr id="11" name="Rectangle 10"/>
          <p:cNvSpPr/>
          <p:nvPr/>
        </p:nvSpPr>
        <p:spPr>
          <a:xfrm>
            <a:off x="3797057" y="1360365"/>
            <a:ext cx="1563077" cy="170962"/>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Start</a:t>
            </a:r>
            <a:endParaRPr lang="en-US" sz="1600" dirty="0"/>
          </a:p>
        </p:txBody>
      </p:sp>
      <p:sp>
        <p:nvSpPr>
          <p:cNvPr id="16" name="Decision 15"/>
          <p:cNvSpPr/>
          <p:nvPr/>
        </p:nvSpPr>
        <p:spPr>
          <a:xfrm>
            <a:off x="4415775" y="2109247"/>
            <a:ext cx="325641" cy="142141"/>
          </a:xfrm>
          <a:prstGeom prst="flowChartDecisi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6" name="Straight Arrow Connector 25"/>
          <p:cNvCxnSpPr>
            <a:stCxn id="5" idx="2"/>
            <a:endCxn id="16" idx="0"/>
          </p:cNvCxnSpPr>
          <p:nvPr/>
        </p:nvCxnSpPr>
        <p:spPr>
          <a:xfrm>
            <a:off x="4578595" y="1905767"/>
            <a:ext cx="0" cy="20348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Elbow Connector 32"/>
          <p:cNvCxnSpPr>
            <a:stCxn id="6" idx="2"/>
            <a:endCxn id="16" idx="1"/>
          </p:cNvCxnSpPr>
          <p:nvPr/>
        </p:nvCxnSpPr>
        <p:spPr>
          <a:xfrm rot="5400000" flipH="1">
            <a:off x="4274430" y="2321664"/>
            <a:ext cx="445511" cy="162821"/>
          </a:xfrm>
          <a:prstGeom prst="bentConnector4">
            <a:avLst>
              <a:gd name="adj1" fmla="val -38484"/>
              <a:gd name="adj2" fmla="val 620398"/>
            </a:avLst>
          </a:prstGeom>
          <a:ln>
            <a:solidFill>
              <a:srgbClr val="800000"/>
            </a:solidFill>
            <a:tailEnd type="arrow"/>
          </a:ln>
        </p:spPr>
        <p:style>
          <a:lnRef idx="2">
            <a:schemeClr val="accent1"/>
          </a:lnRef>
          <a:fillRef idx="0">
            <a:schemeClr val="accent1"/>
          </a:fillRef>
          <a:effectRef idx="1">
            <a:schemeClr val="accent1"/>
          </a:effectRef>
          <a:fontRef idx="minor">
            <a:schemeClr val="tx1"/>
          </a:fontRef>
        </p:style>
      </p:cxnSp>
      <p:cxnSp>
        <p:nvCxnSpPr>
          <p:cNvPr id="35" name="Elbow Connector 34"/>
          <p:cNvCxnSpPr>
            <a:stCxn id="6" idx="2"/>
            <a:endCxn id="8" idx="0"/>
          </p:cNvCxnSpPr>
          <p:nvPr/>
        </p:nvCxnSpPr>
        <p:spPr>
          <a:xfrm rot="5400000">
            <a:off x="4409288" y="2793549"/>
            <a:ext cx="338617" cy="12700"/>
          </a:xfrm>
          <a:prstGeom prst="bent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a:stCxn id="11" idx="2"/>
            <a:endCxn id="5" idx="0"/>
          </p:cNvCxnSpPr>
          <p:nvPr/>
        </p:nvCxnSpPr>
        <p:spPr>
          <a:xfrm>
            <a:off x="4578595" y="1531326"/>
            <a:ext cx="0" cy="20348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a:stCxn id="8" idx="2"/>
            <a:endCxn id="9" idx="0"/>
          </p:cNvCxnSpPr>
          <p:nvPr/>
        </p:nvCxnSpPr>
        <p:spPr>
          <a:xfrm>
            <a:off x="4578595" y="3135407"/>
            <a:ext cx="0" cy="20348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stCxn id="9" idx="2"/>
            <a:endCxn id="10" idx="0"/>
          </p:cNvCxnSpPr>
          <p:nvPr/>
        </p:nvCxnSpPr>
        <p:spPr>
          <a:xfrm>
            <a:off x="4578595" y="3509848"/>
            <a:ext cx="0" cy="20348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5" name="Elbow Connector 54"/>
          <p:cNvCxnSpPr>
            <a:stCxn id="16" idx="2"/>
            <a:endCxn id="6" idx="0"/>
          </p:cNvCxnSpPr>
          <p:nvPr/>
        </p:nvCxnSpPr>
        <p:spPr>
          <a:xfrm rot="5400000">
            <a:off x="4476855" y="2351540"/>
            <a:ext cx="203480" cy="12700"/>
          </a:xfrm>
          <a:prstGeom prst="bentConnector3">
            <a:avLst/>
          </a:prstGeom>
          <a:ln>
            <a:solidFill>
              <a:schemeClr val="tx2">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59" name="Elbow Connector 58"/>
          <p:cNvCxnSpPr>
            <a:stCxn id="16" idx="3"/>
            <a:endCxn id="8" idx="3"/>
          </p:cNvCxnSpPr>
          <p:nvPr/>
        </p:nvCxnSpPr>
        <p:spPr>
          <a:xfrm>
            <a:off x="4741415" y="2180318"/>
            <a:ext cx="618718" cy="869609"/>
          </a:xfrm>
          <a:prstGeom prst="bentConnector3">
            <a:avLst>
              <a:gd name="adj1" fmla="val 136947"/>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72375312"/>
      </p:ext>
    </p:extLst>
  </p:cSld>
  <p:clrMapOvr>
    <a:masterClrMapping/>
  </p:clrMapOvr>
  <p:timing>
    <p:tnLst>
      <p:par>
        <p:cTn xmlns:p14="http://schemas.microsoft.com/office/powerpoint/2010/mai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2"/>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10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Functions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Ch.2 : The Basics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820568410"/>
      </p:ext>
    </p:extLst>
  </p:cSld>
  <p:clrMapOvr>
    <a:masterClrMapping/>
  </p:clrMapOvr>
  <p:timing>
    <p:tnLst>
      <p:par>
        <p:cTn xmlns:p14="http://schemas.microsoft.com/office/powerpoint/2010/mai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a ‘function’?</a:t>
            </a:r>
          </a:p>
          <a:p>
            <a:r>
              <a:rPr lang="en-US" dirty="0" smtClean="0"/>
              <a:t>Defining and calling ‘functions’</a:t>
            </a:r>
          </a:p>
        </p:txBody>
      </p:sp>
      <p:sp>
        <p:nvSpPr>
          <p:cNvPr id="4" name="TextBox 3"/>
          <p:cNvSpPr txBox="1"/>
          <p:nvPr/>
        </p:nvSpPr>
        <p:spPr>
          <a:xfrm>
            <a:off x="1456192" y="4676220"/>
            <a:ext cx="6231619" cy="369332"/>
          </a:xfrm>
          <a:prstGeom prst="rect">
            <a:avLst/>
          </a:prstGeom>
          <a:noFill/>
        </p:spPr>
        <p:txBody>
          <a:bodyPr wrap="none" rtlCol="0">
            <a:spAutoFit/>
          </a:bodyPr>
          <a:lstStyle/>
          <a:p>
            <a:r>
              <a:rPr lang="en-US" dirty="0" smtClean="0"/>
              <a:t>Code </a:t>
            </a:r>
            <a:r>
              <a:rPr lang="en-US" dirty="0"/>
              <a:t>and slides: </a:t>
            </a:r>
            <a:r>
              <a:rPr lang="en-US" dirty="0">
                <a:hlinkClick r:id="rId2"/>
              </a:rPr>
              <a:t>https://</a:t>
            </a:r>
            <a:r>
              <a:rPr lang="en-US" dirty="0" err="1">
                <a:hlinkClick r:id="rId2"/>
              </a:rPr>
              <a:t>github.com</a:t>
            </a:r>
            <a:r>
              <a:rPr lang="en-US" dirty="0">
                <a:hlinkClick r:id="rId2"/>
              </a:rPr>
              <a:t>/</a:t>
            </a:r>
            <a:r>
              <a:rPr lang="en-US" dirty="0" err="1">
                <a:hlinkClick r:id="rId2"/>
              </a:rPr>
              <a:t>xiliax</a:t>
            </a:r>
            <a:r>
              <a:rPr lang="en-US" dirty="0">
                <a:hlinkClick r:id="rId2"/>
              </a:rPr>
              <a:t>/go-</a:t>
            </a:r>
            <a:r>
              <a:rPr lang="en-US" dirty="0" err="1">
                <a:hlinkClick r:id="rId2"/>
              </a:rPr>
              <a:t>lang</a:t>
            </a:r>
            <a:r>
              <a:rPr lang="en-US" dirty="0">
                <a:hlinkClick r:id="rId2"/>
              </a:rPr>
              <a:t>-programming</a:t>
            </a:r>
            <a:endParaRPr lang="en-US" dirty="0"/>
          </a:p>
        </p:txBody>
      </p:sp>
    </p:spTree>
    <p:extLst>
      <p:ext uri="{BB962C8B-B14F-4D97-AF65-F5344CB8AC3E}">
        <p14:creationId xmlns:p14="http://schemas.microsoft.com/office/powerpoint/2010/main" val="19209659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 Functions</a:t>
            </a:r>
            <a:endParaRPr lang="en-US" dirty="0"/>
          </a:p>
        </p:txBody>
      </p:sp>
      <p:sp>
        <p:nvSpPr>
          <p:cNvPr id="3" name="Content Placeholder 2"/>
          <p:cNvSpPr>
            <a:spLocks noGrp="1"/>
          </p:cNvSpPr>
          <p:nvPr>
            <p:ph idx="1"/>
          </p:nvPr>
        </p:nvSpPr>
        <p:spPr/>
        <p:txBody>
          <a:bodyPr>
            <a:normAutofit/>
          </a:bodyPr>
          <a:lstStyle/>
          <a:p>
            <a:r>
              <a:rPr lang="en-US" dirty="0" smtClean="0"/>
              <a:t>What is  a ‘function’?</a:t>
            </a:r>
          </a:p>
          <a:p>
            <a:pPr lvl="1"/>
            <a:r>
              <a:rPr lang="en-US" dirty="0" err="1"/>
              <a:t>Verrol’s</a:t>
            </a:r>
            <a:r>
              <a:rPr lang="en-US" dirty="0"/>
              <a:t> definition:</a:t>
            </a:r>
          </a:p>
          <a:p>
            <a:pPr lvl="2"/>
            <a:r>
              <a:rPr lang="en-US" dirty="0" smtClean="0"/>
              <a:t>A ‘function</a:t>
            </a:r>
            <a:r>
              <a:rPr lang="en-US" dirty="0"/>
              <a:t>’ ’ is </a:t>
            </a:r>
            <a:r>
              <a:rPr lang="en-US" dirty="0" smtClean="0"/>
              <a:t>a </a:t>
            </a:r>
            <a:r>
              <a:rPr lang="en-US" b="1" i="1" dirty="0" smtClean="0">
                <a:solidFill>
                  <a:srgbClr val="008000"/>
                </a:solidFill>
              </a:rPr>
              <a:t>name </a:t>
            </a:r>
            <a:r>
              <a:rPr lang="en-US" dirty="0" smtClean="0"/>
              <a:t>given to a </a:t>
            </a:r>
            <a:r>
              <a:rPr lang="en-US" b="1" i="1" dirty="0" smtClean="0">
                <a:solidFill>
                  <a:srgbClr val="3366FF"/>
                </a:solidFill>
              </a:rPr>
              <a:t>collection/set</a:t>
            </a:r>
            <a:r>
              <a:rPr lang="en-US" dirty="0" smtClean="0">
                <a:solidFill>
                  <a:srgbClr val="3366FF"/>
                </a:solidFill>
              </a:rPr>
              <a:t> </a:t>
            </a:r>
            <a:r>
              <a:rPr lang="en-US" dirty="0"/>
              <a:t>of </a:t>
            </a:r>
            <a:r>
              <a:rPr lang="en-US" b="1" i="1" dirty="0" smtClean="0">
                <a:solidFill>
                  <a:schemeClr val="bg2">
                    <a:lumMod val="50000"/>
                  </a:schemeClr>
                </a:solidFill>
              </a:rPr>
              <a:t>statements</a:t>
            </a:r>
          </a:p>
          <a:p>
            <a:r>
              <a:rPr lang="en-US" dirty="0" smtClean="0"/>
              <a:t>What are the benefits of functions?</a:t>
            </a:r>
          </a:p>
          <a:p>
            <a:pPr lvl="1"/>
            <a:r>
              <a:rPr lang="en-US" b="1" dirty="0" smtClean="0">
                <a:solidFill>
                  <a:srgbClr val="008000"/>
                </a:solidFill>
              </a:rPr>
              <a:t>Reuse</a:t>
            </a:r>
          </a:p>
          <a:p>
            <a:pPr lvl="1"/>
            <a:r>
              <a:rPr lang="en-US" dirty="0" smtClean="0"/>
              <a:t>Organization</a:t>
            </a:r>
          </a:p>
          <a:p>
            <a:pPr lvl="1"/>
            <a:r>
              <a:rPr lang="en-US" dirty="0" smtClean="0"/>
              <a:t>Abstraction</a:t>
            </a:r>
          </a:p>
        </p:txBody>
      </p:sp>
      <p:sp>
        <p:nvSpPr>
          <p:cNvPr id="4" name="TextBox 3"/>
          <p:cNvSpPr txBox="1"/>
          <p:nvPr/>
        </p:nvSpPr>
        <p:spPr>
          <a:xfrm>
            <a:off x="1425140" y="4687186"/>
            <a:ext cx="6293723" cy="369332"/>
          </a:xfrm>
          <a:prstGeom prst="rect">
            <a:avLst/>
          </a:prstGeom>
          <a:noFill/>
        </p:spPr>
        <p:txBody>
          <a:bodyPr wrap="none" rtlCol="0">
            <a:spAutoFit/>
          </a:bodyPr>
          <a:lstStyle/>
          <a:p>
            <a:r>
              <a:rPr lang="en-US" dirty="0"/>
              <a:t>Effective Go: </a:t>
            </a:r>
            <a:r>
              <a:rPr lang="en-US" dirty="0">
                <a:hlinkClick r:id="rId2"/>
              </a:rPr>
              <a:t>https://</a:t>
            </a:r>
            <a:r>
              <a:rPr lang="en-US" dirty="0" err="1">
                <a:hlinkClick r:id="rId2"/>
              </a:rPr>
              <a:t>golang.org</a:t>
            </a:r>
            <a:r>
              <a:rPr lang="en-US" dirty="0">
                <a:hlinkClick r:id="rId2"/>
              </a:rPr>
              <a:t>/doc/</a:t>
            </a:r>
            <a:r>
              <a:rPr lang="en-US" dirty="0" err="1">
                <a:hlinkClick r:id="rId2"/>
              </a:rPr>
              <a:t>effective_go.html#functions</a:t>
            </a:r>
            <a:endParaRPr lang="en-US" dirty="0"/>
          </a:p>
        </p:txBody>
      </p:sp>
    </p:spTree>
    <p:extLst>
      <p:ext uri="{BB962C8B-B14F-4D97-AF65-F5344CB8AC3E}">
        <p14:creationId xmlns:p14="http://schemas.microsoft.com/office/powerpoint/2010/main" val="50701705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Named Function Syntax</a:t>
            </a:r>
            <a:endParaRPr lang="en-US" dirty="0"/>
          </a:p>
        </p:txBody>
      </p:sp>
      <p:sp>
        <p:nvSpPr>
          <p:cNvPr id="3" name="Content Placeholder 2"/>
          <p:cNvSpPr>
            <a:spLocks noGrp="1"/>
          </p:cNvSpPr>
          <p:nvPr>
            <p:ph idx="1"/>
          </p:nvPr>
        </p:nvSpPr>
        <p:spPr/>
        <p:txBody>
          <a:bodyPr>
            <a:normAutofit lnSpcReduction="10000"/>
          </a:bodyPr>
          <a:lstStyle/>
          <a:p>
            <a:pPr marL="400050" lvl="1" indent="0">
              <a:buNone/>
            </a:pPr>
            <a:r>
              <a:rPr lang="en-US" i="1" dirty="0" err="1" smtClean="0">
                <a:solidFill>
                  <a:schemeClr val="accent3">
                    <a:lumMod val="75000"/>
                  </a:schemeClr>
                </a:solidFill>
              </a:rPr>
              <a:t>func</a:t>
            </a:r>
            <a:r>
              <a:rPr lang="en-US" dirty="0" smtClean="0"/>
              <a:t> </a:t>
            </a:r>
            <a:r>
              <a:rPr lang="en-US" b="1" dirty="0">
                <a:solidFill>
                  <a:schemeClr val="accent4">
                    <a:lumMod val="75000"/>
                  </a:schemeClr>
                </a:solidFill>
              </a:rPr>
              <a:t>name</a:t>
            </a:r>
            <a:r>
              <a:rPr lang="en-US" dirty="0"/>
              <a:t>(</a:t>
            </a:r>
            <a:r>
              <a:rPr lang="en-US" dirty="0" smtClean="0"/>
              <a:t>[</a:t>
            </a:r>
            <a:r>
              <a:rPr lang="en-US" dirty="0" smtClean="0">
                <a:solidFill>
                  <a:schemeClr val="accent6">
                    <a:lumMod val="75000"/>
                  </a:schemeClr>
                </a:solidFill>
              </a:rPr>
              <a:t>argument list</a:t>
            </a:r>
            <a:r>
              <a:rPr lang="is-IS" dirty="0" smtClean="0"/>
              <a:t>]) [(</a:t>
            </a:r>
            <a:r>
              <a:rPr lang="is-IS" dirty="0" smtClean="0">
                <a:solidFill>
                  <a:srgbClr val="008000"/>
                </a:solidFill>
              </a:rPr>
              <a:t>return list</a:t>
            </a:r>
            <a:r>
              <a:rPr lang="is-IS" dirty="0" smtClean="0"/>
              <a:t>)]{</a:t>
            </a:r>
          </a:p>
          <a:p>
            <a:pPr marL="400050" lvl="1" indent="0">
              <a:buNone/>
            </a:pPr>
            <a:r>
              <a:rPr lang="is-IS" dirty="0" smtClean="0"/>
              <a:t>	 	</a:t>
            </a:r>
            <a:r>
              <a:rPr lang="is-IS" dirty="0" smtClean="0">
                <a:solidFill>
                  <a:srgbClr val="800000"/>
                </a:solidFill>
              </a:rPr>
              <a:t>body</a:t>
            </a:r>
            <a:endParaRPr lang="is-IS" dirty="0" smtClean="0"/>
          </a:p>
          <a:p>
            <a:pPr marL="400050" lvl="1" indent="0">
              <a:buNone/>
            </a:pPr>
            <a:r>
              <a:rPr lang="is-IS" dirty="0" smtClean="0"/>
              <a:t>}</a:t>
            </a:r>
            <a:endParaRPr lang="en-US" dirty="0" smtClean="0"/>
          </a:p>
          <a:p>
            <a:pPr lvl="1"/>
            <a:r>
              <a:rPr lang="en-US" dirty="0" smtClean="0">
                <a:solidFill>
                  <a:srgbClr val="FF6600"/>
                </a:solidFill>
              </a:rPr>
              <a:t>Argument List</a:t>
            </a:r>
          </a:p>
          <a:p>
            <a:pPr lvl="2"/>
            <a:r>
              <a:rPr lang="en-US" i="1" u="sng" dirty="0" smtClean="0"/>
              <a:t>Optional</a:t>
            </a:r>
            <a:r>
              <a:rPr lang="en-US" dirty="0" smtClean="0"/>
              <a:t> comma separated list of variable names</a:t>
            </a:r>
          </a:p>
          <a:p>
            <a:pPr lvl="1"/>
            <a:r>
              <a:rPr lang="en-US" dirty="0" smtClean="0">
                <a:solidFill>
                  <a:srgbClr val="008000"/>
                </a:solidFill>
              </a:rPr>
              <a:t>Return list</a:t>
            </a:r>
          </a:p>
          <a:p>
            <a:pPr lvl="2"/>
            <a:r>
              <a:rPr lang="en-US" i="1" u="sng" dirty="0"/>
              <a:t>Optional</a:t>
            </a:r>
            <a:r>
              <a:rPr lang="en-US" dirty="0"/>
              <a:t> comma separated list </a:t>
            </a:r>
            <a:r>
              <a:rPr lang="en-US" dirty="0" smtClean="0"/>
              <a:t>of return variable(s) or type(s)</a:t>
            </a:r>
          </a:p>
          <a:p>
            <a:pPr lvl="1"/>
            <a:r>
              <a:rPr lang="en-US" dirty="0" smtClean="0">
                <a:solidFill>
                  <a:srgbClr val="800000"/>
                </a:solidFill>
              </a:rPr>
              <a:t>Body</a:t>
            </a:r>
          </a:p>
          <a:p>
            <a:pPr lvl="2"/>
            <a:r>
              <a:rPr lang="en-US" dirty="0" smtClean="0"/>
              <a:t>Zero or more statements</a:t>
            </a:r>
          </a:p>
          <a:p>
            <a:pPr marL="0" indent="0">
              <a:buNone/>
            </a:pPr>
            <a:endParaRPr lang="en-US" dirty="0"/>
          </a:p>
        </p:txBody>
      </p:sp>
    </p:spTree>
    <p:extLst>
      <p:ext uri="{BB962C8B-B14F-4D97-AF65-F5344CB8AC3E}">
        <p14:creationId xmlns:p14="http://schemas.microsoft.com/office/powerpoint/2010/main" val="202615287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Anonymous Function Syntax</a:t>
            </a:r>
            <a:endParaRPr lang="en-US" dirty="0"/>
          </a:p>
        </p:txBody>
      </p:sp>
      <p:sp>
        <p:nvSpPr>
          <p:cNvPr id="3" name="Content Placeholder 2"/>
          <p:cNvSpPr>
            <a:spLocks noGrp="1"/>
          </p:cNvSpPr>
          <p:nvPr>
            <p:ph idx="1"/>
          </p:nvPr>
        </p:nvSpPr>
        <p:spPr/>
        <p:txBody>
          <a:bodyPr>
            <a:normAutofit/>
          </a:bodyPr>
          <a:lstStyle/>
          <a:p>
            <a:pPr marL="400050" lvl="1" indent="0">
              <a:buNone/>
            </a:pPr>
            <a:r>
              <a:rPr lang="en-US" i="1" dirty="0" err="1" smtClean="0">
                <a:solidFill>
                  <a:srgbClr val="3366FF"/>
                </a:solidFill>
              </a:rPr>
              <a:t>var</a:t>
            </a:r>
            <a:r>
              <a:rPr lang="en-US" dirty="0" smtClean="0"/>
              <a:t> </a:t>
            </a:r>
            <a:r>
              <a:rPr lang="en-US" b="1" dirty="0">
                <a:solidFill>
                  <a:schemeClr val="accent4">
                    <a:lumMod val="75000"/>
                  </a:schemeClr>
                </a:solidFill>
              </a:rPr>
              <a:t>name</a:t>
            </a:r>
            <a:r>
              <a:rPr lang="en-US" b="1" dirty="0">
                <a:solidFill>
                  <a:srgbClr val="000000"/>
                </a:solidFill>
              </a:rPr>
              <a:t> = </a:t>
            </a:r>
            <a:r>
              <a:rPr lang="en-US" i="1" dirty="0" err="1" smtClean="0">
                <a:solidFill>
                  <a:schemeClr val="accent3">
                    <a:lumMod val="75000"/>
                  </a:schemeClr>
                </a:solidFill>
              </a:rPr>
              <a:t>func</a:t>
            </a:r>
            <a:r>
              <a:rPr lang="en-US" dirty="0" smtClean="0"/>
              <a:t>([</a:t>
            </a:r>
            <a:r>
              <a:rPr lang="en-US" dirty="0" smtClean="0">
                <a:solidFill>
                  <a:schemeClr val="accent6">
                    <a:lumMod val="75000"/>
                  </a:schemeClr>
                </a:solidFill>
              </a:rPr>
              <a:t>argument list</a:t>
            </a:r>
            <a:r>
              <a:rPr lang="is-IS" dirty="0" smtClean="0"/>
              <a:t>]</a:t>
            </a:r>
            <a:r>
              <a:rPr lang="is-IS" dirty="0"/>
              <a:t>) ) [(</a:t>
            </a:r>
            <a:r>
              <a:rPr lang="is-IS" dirty="0">
                <a:solidFill>
                  <a:srgbClr val="008000"/>
                </a:solidFill>
              </a:rPr>
              <a:t>return list</a:t>
            </a:r>
            <a:r>
              <a:rPr lang="is-IS" dirty="0"/>
              <a:t>)]{</a:t>
            </a:r>
          </a:p>
          <a:p>
            <a:pPr marL="400050" lvl="1" indent="0">
              <a:buNone/>
            </a:pPr>
            <a:r>
              <a:rPr lang="is-IS" dirty="0"/>
              <a:t>	</a:t>
            </a:r>
            <a:r>
              <a:rPr lang="is-IS" dirty="0" smtClean="0"/>
              <a:t>	</a:t>
            </a:r>
            <a:r>
              <a:rPr lang="is-IS" dirty="0" smtClean="0">
                <a:solidFill>
                  <a:srgbClr val="800000"/>
                </a:solidFill>
              </a:rPr>
              <a:t>body</a:t>
            </a:r>
            <a:endParaRPr lang="is-IS" dirty="0"/>
          </a:p>
          <a:p>
            <a:pPr marL="400050" lvl="1" indent="0">
              <a:buNone/>
            </a:pPr>
            <a:r>
              <a:rPr lang="is-IS" dirty="0" smtClean="0"/>
              <a:t>}</a:t>
            </a:r>
          </a:p>
        </p:txBody>
      </p:sp>
    </p:spTree>
    <p:extLst>
      <p:ext uri="{BB962C8B-B14F-4D97-AF65-F5344CB8AC3E}">
        <p14:creationId xmlns:p14="http://schemas.microsoft.com/office/powerpoint/2010/main" val="197821496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Function Argument List</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Some examples of function argument list:</a:t>
            </a:r>
          </a:p>
          <a:p>
            <a:pPr marL="971550" lvl="1" indent="-514350">
              <a:buFont typeface="+mj-lt"/>
              <a:buAutoNum type="arabicPeriod"/>
            </a:pPr>
            <a:r>
              <a:rPr lang="en-US" dirty="0" smtClean="0"/>
              <a:t>No parameter</a:t>
            </a:r>
          </a:p>
          <a:p>
            <a:pPr marL="857250" lvl="2" indent="0">
              <a:buNone/>
            </a:pPr>
            <a:r>
              <a:rPr lang="en-US" i="1" dirty="0" err="1" smtClean="0">
                <a:solidFill>
                  <a:schemeClr val="accent3">
                    <a:lumMod val="75000"/>
                  </a:schemeClr>
                </a:solidFill>
              </a:rPr>
              <a:t>func</a:t>
            </a:r>
            <a:r>
              <a:rPr lang="en-US" dirty="0" smtClean="0">
                <a:solidFill>
                  <a:schemeClr val="accent3">
                    <a:lumMod val="75000"/>
                  </a:schemeClr>
                </a:solidFill>
              </a:rPr>
              <a:t> </a:t>
            </a:r>
            <a:r>
              <a:rPr lang="en-US" dirty="0" smtClean="0">
                <a:solidFill>
                  <a:schemeClr val="accent4"/>
                </a:solidFill>
              </a:rPr>
              <a:t>foo</a:t>
            </a:r>
            <a:r>
              <a:rPr lang="en-US" dirty="0" smtClean="0"/>
              <a:t>()</a:t>
            </a:r>
          </a:p>
          <a:p>
            <a:pPr marL="971550" lvl="1" indent="-514350">
              <a:buFont typeface="+mj-lt"/>
              <a:buAutoNum type="arabicPeriod"/>
            </a:pPr>
            <a:r>
              <a:rPr lang="en-US" dirty="0" smtClean="0"/>
              <a:t>A single parameter</a:t>
            </a:r>
          </a:p>
          <a:p>
            <a:pPr marL="857250" lvl="2" indent="0">
              <a:buNone/>
            </a:pPr>
            <a:r>
              <a:rPr lang="en-US" i="1" dirty="0" err="1">
                <a:solidFill>
                  <a:schemeClr val="accent3">
                    <a:lumMod val="75000"/>
                  </a:schemeClr>
                </a:solidFill>
              </a:rPr>
              <a:t>func</a:t>
            </a:r>
            <a:r>
              <a:rPr lang="en-US" dirty="0">
                <a:solidFill>
                  <a:schemeClr val="accent3">
                    <a:lumMod val="75000"/>
                  </a:schemeClr>
                </a:solidFill>
              </a:rPr>
              <a:t> </a:t>
            </a:r>
            <a:r>
              <a:rPr lang="en-US" dirty="0">
                <a:solidFill>
                  <a:schemeClr val="accent4"/>
                </a:solidFill>
              </a:rPr>
              <a:t>foo</a:t>
            </a:r>
            <a:r>
              <a:rPr lang="en-US" dirty="0" smtClean="0"/>
              <a:t>(</a:t>
            </a:r>
            <a:r>
              <a:rPr lang="en-US" dirty="0" smtClean="0">
                <a:solidFill>
                  <a:schemeClr val="accent6"/>
                </a:solidFill>
              </a:rPr>
              <a:t>a </a:t>
            </a:r>
            <a:r>
              <a:rPr lang="en-US" dirty="0" err="1" smtClean="0">
                <a:solidFill>
                  <a:schemeClr val="accent6"/>
                </a:solidFill>
              </a:rPr>
              <a:t>int</a:t>
            </a:r>
            <a:r>
              <a:rPr lang="en-US" dirty="0" smtClean="0"/>
              <a:t>)</a:t>
            </a:r>
          </a:p>
          <a:p>
            <a:pPr marL="971550" lvl="1" indent="-514350">
              <a:buFont typeface="+mj-lt"/>
              <a:buAutoNum type="arabicPeriod"/>
            </a:pPr>
            <a:r>
              <a:rPr lang="en-US" dirty="0" smtClean="0"/>
              <a:t>One or more parameter of the same type</a:t>
            </a:r>
          </a:p>
          <a:p>
            <a:pPr marL="857250" lvl="2" indent="0">
              <a:buNone/>
            </a:pPr>
            <a:r>
              <a:rPr lang="en-US" i="1" dirty="0" err="1">
                <a:solidFill>
                  <a:schemeClr val="accent3">
                    <a:lumMod val="75000"/>
                  </a:schemeClr>
                </a:solidFill>
              </a:rPr>
              <a:t>func</a:t>
            </a:r>
            <a:r>
              <a:rPr lang="en-US" dirty="0">
                <a:solidFill>
                  <a:schemeClr val="accent3">
                    <a:lumMod val="75000"/>
                  </a:schemeClr>
                </a:solidFill>
              </a:rPr>
              <a:t> </a:t>
            </a:r>
            <a:r>
              <a:rPr lang="en-US" dirty="0">
                <a:solidFill>
                  <a:schemeClr val="accent4"/>
                </a:solidFill>
              </a:rPr>
              <a:t>foo</a:t>
            </a:r>
            <a:r>
              <a:rPr lang="en-US" dirty="0"/>
              <a:t>(</a:t>
            </a:r>
            <a:r>
              <a:rPr lang="en-US" dirty="0" smtClean="0">
                <a:solidFill>
                  <a:schemeClr val="accent6"/>
                </a:solidFill>
              </a:rPr>
              <a:t>a, b, c float32</a:t>
            </a:r>
            <a:r>
              <a:rPr lang="en-US" dirty="0" smtClean="0"/>
              <a:t>)</a:t>
            </a:r>
          </a:p>
          <a:p>
            <a:pPr marL="971550" lvl="1" indent="-514350">
              <a:buFont typeface="+mj-lt"/>
              <a:buAutoNum type="arabicPeriod"/>
            </a:pPr>
            <a:r>
              <a:rPr lang="en-US" dirty="0" smtClean="0"/>
              <a:t>One or more different parameters</a:t>
            </a:r>
          </a:p>
          <a:p>
            <a:pPr marL="857250" lvl="2" indent="0">
              <a:buNone/>
            </a:pPr>
            <a:r>
              <a:rPr lang="en-US" i="1" dirty="0" err="1">
                <a:solidFill>
                  <a:schemeClr val="accent3">
                    <a:lumMod val="75000"/>
                  </a:schemeClr>
                </a:solidFill>
              </a:rPr>
              <a:t>func</a:t>
            </a:r>
            <a:r>
              <a:rPr lang="en-US" dirty="0">
                <a:solidFill>
                  <a:schemeClr val="accent3">
                    <a:lumMod val="75000"/>
                  </a:schemeClr>
                </a:solidFill>
              </a:rPr>
              <a:t> </a:t>
            </a:r>
            <a:r>
              <a:rPr lang="en-US" dirty="0">
                <a:solidFill>
                  <a:schemeClr val="accent4"/>
                </a:solidFill>
              </a:rPr>
              <a:t>foo</a:t>
            </a:r>
            <a:r>
              <a:rPr lang="en-US" dirty="0"/>
              <a:t>(</a:t>
            </a:r>
            <a:r>
              <a:rPr lang="en-US" dirty="0">
                <a:solidFill>
                  <a:schemeClr val="accent6"/>
                </a:solidFill>
              </a:rPr>
              <a:t>a </a:t>
            </a:r>
            <a:r>
              <a:rPr lang="en-US" dirty="0" err="1">
                <a:solidFill>
                  <a:schemeClr val="accent6"/>
                </a:solidFill>
              </a:rPr>
              <a:t>int</a:t>
            </a:r>
            <a:r>
              <a:rPr lang="en-US" dirty="0">
                <a:solidFill>
                  <a:schemeClr val="accent6"/>
                </a:solidFill>
              </a:rPr>
              <a:t>, c string, z float32</a:t>
            </a:r>
            <a:r>
              <a:rPr lang="en-US" dirty="0" smtClean="0"/>
              <a:t>)</a:t>
            </a:r>
          </a:p>
          <a:p>
            <a:pPr marL="971550" lvl="1" indent="-514350">
              <a:buFont typeface="+mj-lt"/>
              <a:buAutoNum type="arabicPeriod"/>
            </a:pPr>
            <a:r>
              <a:rPr lang="en-US" dirty="0" smtClean="0"/>
              <a:t>Optional </a:t>
            </a:r>
            <a:r>
              <a:rPr lang="en-US" b="1" i="1" dirty="0" err="1" smtClean="0">
                <a:solidFill>
                  <a:srgbClr val="FF6600"/>
                </a:solidFill>
              </a:rPr>
              <a:t>variadic</a:t>
            </a:r>
            <a:r>
              <a:rPr lang="en-US" dirty="0" smtClean="0">
                <a:solidFill>
                  <a:srgbClr val="FF6600"/>
                </a:solidFill>
              </a:rPr>
              <a:t> </a:t>
            </a:r>
            <a:r>
              <a:rPr lang="en-US" dirty="0" smtClean="0"/>
              <a:t>parameter</a:t>
            </a:r>
          </a:p>
          <a:p>
            <a:pPr marL="857250" lvl="2" indent="0">
              <a:buNone/>
            </a:pPr>
            <a:r>
              <a:rPr lang="en-US" i="1" dirty="0" err="1">
                <a:solidFill>
                  <a:schemeClr val="accent3">
                    <a:lumMod val="75000"/>
                  </a:schemeClr>
                </a:solidFill>
              </a:rPr>
              <a:t>func</a:t>
            </a:r>
            <a:r>
              <a:rPr lang="en-US" dirty="0">
                <a:solidFill>
                  <a:schemeClr val="accent3">
                    <a:lumMod val="75000"/>
                  </a:schemeClr>
                </a:solidFill>
              </a:rPr>
              <a:t> </a:t>
            </a:r>
            <a:r>
              <a:rPr lang="en-US" dirty="0">
                <a:solidFill>
                  <a:schemeClr val="accent4"/>
                </a:solidFill>
              </a:rPr>
              <a:t>foo</a:t>
            </a:r>
            <a:r>
              <a:rPr lang="en-US" dirty="0"/>
              <a:t>(</a:t>
            </a:r>
            <a:r>
              <a:rPr lang="en-US" dirty="0">
                <a:solidFill>
                  <a:schemeClr val="accent6"/>
                </a:solidFill>
              </a:rPr>
              <a:t>a </a:t>
            </a:r>
            <a:r>
              <a:rPr lang="en-US" dirty="0" err="1">
                <a:solidFill>
                  <a:schemeClr val="accent6"/>
                </a:solidFill>
              </a:rPr>
              <a:t>int</a:t>
            </a:r>
            <a:r>
              <a:rPr lang="en-US" dirty="0">
                <a:solidFill>
                  <a:schemeClr val="accent6"/>
                </a:solidFill>
              </a:rPr>
              <a:t>, c string, </a:t>
            </a:r>
            <a:r>
              <a:rPr lang="mr-IN" dirty="0" smtClean="0">
                <a:solidFill>
                  <a:schemeClr val="accent6"/>
                </a:solidFill>
              </a:rPr>
              <a:t>…</a:t>
            </a:r>
            <a:r>
              <a:rPr lang="en-US" dirty="0" smtClean="0">
                <a:solidFill>
                  <a:schemeClr val="accent6"/>
                </a:solidFill>
              </a:rPr>
              <a:t>z float32</a:t>
            </a:r>
            <a:r>
              <a:rPr lang="en-US" dirty="0" smtClean="0"/>
              <a:t>)</a:t>
            </a:r>
          </a:p>
        </p:txBody>
      </p:sp>
    </p:spTree>
    <p:extLst>
      <p:ext uri="{BB962C8B-B14F-4D97-AF65-F5344CB8AC3E}">
        <p14:creationId xmlns:p14="http://schemas.microsoft.com/office/powerpoint/2010/main" val="379776970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Function Return List</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Some examples of function return list:</a:t>
            </a:r>
          </a:p>
          <a:p>
            <a:pPr marL="971550" lvl="1" indent="-514350">
              <a:buFont typeface="+mj-lt"/>
              <a:buAutoNum type="arabicPeriod"/>
            </a:pPr>
            <a:r>
              <a:rPr lang="en-US" dirty="0" smtClean="0"/>
              <a:t>No return</a:t>
            </a:r>
          </a:p>
          <a:p>
            <a:pPr marL="857250" lvl="2" indent="0">
              <a:buNone/>
            </a:pPr>
            <a:r>
              <a:rPr lang="en-US" i="1" dirty="0" err="1" smtClean="0">
                <a:solidFill>
                  <a:schemeClr val="accent3">
                    <a:lumMod val="75000"/>
                  </a:schemeClr>
                </a:solidFill>
              </a:rPr>
              <a:t>func</a:t>
            </a:r>
            <a:r>
              <a:rPr lang="en-US" dirty="0" smtClean="0">
                <a:solidFill>
                  <a:schemeClr val="accent3">
                    <a:lumMod val="75000"/>
                  </a:schemeClr>
                </a:solidFill>
              </a:rPr>
              <a:t> </a:t>
            </a:r>
            <a:r>
              <a:rPr lang="en-US" dirty="0" smtClean="0">
                <a:solidFill>
                  <a:schemeClr val="accent4"/>
                </a:solidFill>
              </a:rPr>
              <a:t>foo</a:t>
            </a:r>
            <a:r>
              <a:rPr lang="en-US" dirty="0" smtClean="0"/>
              <a:t>(</a:t>
            </a:r>
            <a:r>
              <a:rPr lang="mr-IN" dirty="0" smtClean="0"/>
              <a:t>…</a:t>
            </a:r>
            <a:r>
              <a:rPr lang="en-US" dirty="0" smtClean="0"/>
              <a:t>)</a:t>
            </a:r>
          </a:p>
          <a:p>
            <a:pPr marL="971550" lvl="1" indent="-514350">
              <a:buFont typeface="+mj-lt"/>
              <a:buAutoNum type="arabicPeriod"/>
            </a:pPr>
            <a:r>
              <a:rPr lang="en-US" dirty="0" smtClean="0"/>
              <a:t>A single </a:t>
            </a:r>
            <a:r>
              <a:rPr lang="en-US" i="1" dirty="0" smtClean="0">
                <a:solidFill>
                  <a:srgbClr val="008000"/>
                </a:solidFill>
              </a:rPr>
              <a:t>unnamed</a:t>
            </a:r>
            <a:r>
              <a:rPr lang="en-US" dirty="0" smtClean="0">
                <a:solidFill>
                  <a:srgbClr val="008000"/>
                </a:solidFill>
              </a:rPr>
              <a:t> </a:t>
            </a:r>
            <a:r>
              <a:rPr lang="en-US" dirty="0" smtClean="0"/>
              <a:t>return</a:t>
            </a:r>
          </a:p>
          <a:p>
            <a:pPr marL="857250" lvl="2" indent="0">
              <a:buNone/>
            </a:pPr>
            <a:r>
              <a:rPr lang="en-US" i="1" dirty="0" err="1">
                <a:solidFill>
                  <a:schemeClr val="accent3">
                    <a:lumMod val="75000"/>
                  </a:schemeClr>
                </a:solidFill>
              </a:rPr>
              <a:t>func</a:t>
            </a:r>
            <a:r>
              <a:rPr lang="en-US" dirty="0">
                <a:solidFill>
                  <a:schemeClr val="accent3">
                    <a:lumMod val="75000"/>
                  </a:schemeClr>
                </a:solidFill>
              </a:rPr>
              <a:t> </a:t>
            </a:r>
            <a:r>
              <a:rPr lang="en-US" dirty="0">
                <a:solidFill>
                  <a:schemeClr val="accent4"/>
                </a:solidFill>
              </a:rPr>
              <a:t>foo</a:t>
            </a:r>
            <a:r>
              <a:rPr lang="en-US" dirty="0" smtClean="0"/>
              <a:t>(</a:t>
            </a:r>
            <a:r>
              <a:rPr lang="mr-IN" dirty="0" smtClean="0"/>
              <a:t>…</a:t>
            </a:r>
            <a:r>
              <a:rPr lang="en-US" dirty="0" smtClean="0"/>
              <a:t>)</a:t>
            </a:r>
            <a:r>
              <a:rPr lang="en-US" dirty="0" smtClean="0">
                <a:solidFill>
                  <a:schemeClr val="accent6"/>
                </a:solidFill>
              </a:rPr>
              <a:t> </a:t>
            </a:r>
            <a:r>
              <a:rPr lang="en-US" dirty="0" err="1" smtClean="0">
                <a:solidFill>
                  <a:srgbClr val="008000"/>
                </a:solidFill>
              </a:rPr>
              <a:t>int</a:t>
            </a:r>
            <a:endParaRPr lang="en-US" dirty="0" smtClean="0">
              <a:solidFill>
                <a:srgbClr val="008000"/>
              </a:solidFill>
            </a:endParaRPr>
          </a:p>
          <a:p>
            <a:pPr marL="971550" lvl="1" indent="-514350">
              <a:buFont typeface="+mj-lt"/>
              <a:buAutoNum type="arabicPeriod"/>
            </a:pPr>
            <a:r>
              <a:rPr lang="en-US" dirty="0"/>
              <a:t>A single </a:t>
            </a:r>
            <a:r>
              <a:rPr lang="en-US" i="1" dirty="0" smtClean="0">
                <a:solidFill>
                  <a:srgbClr val="008000"/>
                </a:solidFill>
              </a:rPr>
              <a:t>named</a:t>
            </a:r>
            <a:r>
              <a:rPr lang="en-US" dirty="0" smtClean="0">
                <a:solidFill>
                  <a:srgbClr val="008000"/>
                </a:solidFill>
              </a:rPr>
              <a:t> </a:t>
            </a:r>
            <a:r>
              <a:rPr lang="en-US" dirty="0"/>
              <a:t>return</a:t>
            </a:r>
          </a:p>
          <a:p>
            <a:pPr marL="857250" lvl="2" indent="0">
              <a:buNone/>
            </a:pPr>
            <a:r>
              <a:rPr lang="en-US" i="1" dirty="0" err="1">
                <a:solidFill>
                  <a:schemeClr val="accent3">
                    <a:lumMod val="75000"/>
                  </a:schemeClr>
                </a:solidFill>
              </a:rPr>
              <a:t>func</a:t>
            </a:r>
            <a:r>
              <a:rPr lang="en-US" dirty="0">
                <a:solidFill>
                  <a:schemeClr val="accent3">
                    <a:lumMod val="75000"/>
                  </a:schemeClr>
                </a:solidFill>
              </a:rPr>
              <a:t> </a:t>
            </a:r>
            <a:r>
              <a:rPr lang="en-US" dirty="0">
                <a:solidFill>
                  <a:schemeClr val="accent4"/>
                </a:solidFill>
              </a:rPr>
              <a:t>foo</a:t>
            </a:r>
            <a:r>
              <a:rPr lang="en-US" dirty="0" smtClean="0"/>
              <a:t>(</a:t>
            </a:r>
            <a:r>
              <a:rPr lang="mr-IN" dirty="0" smtClean="0"/>
              <a:t>…</a:t>
            </a:r>
            <a:r>
              <a:rPr lang="en-US" dirty="0" smtClean="0"/>
              <a:t>)</a:t>
            </a:r>
            <a:r>
              <a:rPr lang="en-US" dirty="0" smtClean="0">
                <a:solidFill>
                  <a:schemeClr val="accent6"/>
                </a:solidFill>
              </a:rPr>
              <a:t> </a:t>
            </a:r>
            <a:r>
              <a:rPr lang="en-US" dirty="0" smtClean="0">
                <a:solidFill>
                  <a:srgbClr val="008000"/>
                </a:solidFill>
              </a:rPr>
              <a:t>a </a:t>
            </a:r>
            <a:r>
              <a:rPr lang="en-US" dirty="0" err="1" smtClean="0">
                <a:solidFill>
                  <a:srgbClr val="008000"/>
                </a:solidFill>
              </a:rPr>
              <a:t>int</a:t>
            </a:r>
            <a:endParaRPr lang="en-US" dirty="0">
              <a:solidFill>
                <a:srgbClr val="008000"/>
              </a:solidFill>
            </a:endParaRPr>
          </a:p>
          <a:p>
            <a:pPr marL="971550" lvl="1" indent="-514350">
              <a:buFont typeface="+mj-lt"/>
              <a:buAutoNum type="arabicPeriod"/>
            </a:pPr>
            <a:r>
              <a:rPr lang="en-US" dirty="0" smtClean="0"/>
              <a:t>One or more parameter of the same type</a:t>
            </a:r>
          </a:p>
          <a:p>
            <a:pPr marL="857250" lvl="2" indent="0">
              <a:buNone/>
            </a:pPr>
            <a:r>
              <a:rPr lang="en-US" i="1" dirty="0" err="1">
                <a:solidFill>
                  <a:schemeClr val="accent3">
                    <a:lumMod val="75000"/>
                  </a:schemeClr>
                </a:solidFill>
              </a:rPr>
              <a:t>func</a:t>
            </a:r>
            <a:r>
              <a:rPr lang="en-US" dirty="0">
                <a:solidFill>
                  <a:schemeClr val="accent3">
                    <a:lumMod val="75000"/>
                  </a:schemeClr>
                </a:solidFill>
              </a:rPr>
              <a:t> </a:t>
            </a:r>
            <a:r>
              <a:rPr lang="en-US" dirty="0">
                <a:solidFill>
                  <a:schemeClr val="accent4"/>
                </a:solidFill>
              </a:rPr>
              <a:t>foo</a:t>
            </a:r>
            <a:r>
              <a:rPr lang="en-US" dirty="0" smtClean="0"/>
              <a:t>(</a:t>
            </a:r>
            <a:r>
              <a:rPr lang="mr-IN" dirty="0" smtClean="0"/>
              <a:t>…</a:t>
            </a:r>
            <a:r>
              <a:rPr lang="en-US" dirty="0" smtClean="0"/>
              <a:t>)</a:t>
            </a:r>
            <a:r>
              <a:rPr lang="en-US" dirty="0" smtClean="0">
                <a:solidFill>
                  <a:schemeClr val="accent6"/>
                </a:solidFill>
              </a:rPr>
              <a:t> </a:t>
            </a:r>
            <a:r>
              <a:rPr lang="en-US" dirty="0" smtClean="0">
                <a:solidFill>
                  <a:srgbClr val="008000"/>
                </a:solidFill>
              </a:rPr>
              <a:t>(a</a:t>
            </a:r>
            <a:r>
              <a:rPr lang="en-US" dirty="0">
                <a:solidFill>
                  <a:srgbClr val="008000"/>
                </a:solidFill>
              </a:rPr>
              <a:t>, b, c </a:t>
            </a:r>
            <a:r>
              <a:rPr lang="en-US" dirty="0" smtClean="0">
                <a:solidFill>
                  <a:srgbClr val="008000"/>
                </a:solidFill>
              </a:rPr>
              <a:t>float32)</a:t>
            </a:r>
          </a:p>
          <a:p>
            <a:pPr marL="971550" lvl="1" indent="-514350">
              <a:buFont typeface="+mj-lt"/>
              <a:buAutoNum type="arabicPeriod"/>
            </a:pPr>
            <a:r>
              <a:rPr lang="en-US" dirty="0" smtClean="0"/>
              <a:t>One or more different parameters</a:t>
            </a:r>
          </a:p>
          <a:p>
            <a:pPr marL="857250" lvl="2" indent="0">
              <a:buNone/>
            </a:pPr>
            <a:r>
              <a:rPr lang="en-US" i="1" dirty="0" err="1">
                <a:solidFill>
                  <a:schemeClr val="accent3">
                    <a:lumMod val="75000"/>
                  </a:schemeClr>
                </a:solidFill>
              </a:rPr>
              <a:t>func</a:t>
            </a:r>
            <a:r>
              <a:rPr lang="en-US" dirty="0">
                <a:solidFill>
                  <a:schemeClr val="accent3">
                    <a:lumMod val="75000"/>
                  </a:schemeClr>
                </a:solidFill>
              </a:rPr>
              <a:t> </a:t>
            </a:r>
            <a:r>
              <a:rPr lang="en-US" dirty="0">
                <a:solidFill>
                  <a:schemeClr val="accent4"/>
                </a:solidFill>
              </a:rPr>
              <a:t>foo</a:t>
            </a:r>
            <a:r>
              <a:rPr lang="en-US" dirty="0" smtClean="0"/>
              <a:t>(</a:t>
            </a:r>
            <a:r>
              <a:rPr lang="mr-IN" dirty="0" smtClean="0"/>
              <a:t>…</a:t>
            </a:r>
            <a:r>
              <a:rPr lang="en-US" dirty="0" smtClean="0"/>
              <a:t>)</a:t>
            </a:r>
            <a:r>
              <a:rPr lang="en-US" dirty="0" smtClean="0">
                <a:solidFill>
                  <a:schemeClr val="accent6"/>
                </a:solidFill>
              </a:rPr>
              <a:t> </a:t>
            </a:r>
            <a:r>
              <a:rPr lang="en-US" dirty="0" smtClean="0">
                <a:solidFill>
                  <a:srgbClr val="008000"/>
                </a:solidFill>
              </a:rPr>
              <a:t>(a </a:t>
            </a:r>
            <a:r>
              <a:rPr lang="en-US" dirty="0" err="1">
                <a:solidFill>
                  <a:srgbClr val="008000"/>
                </a:solidFill>
              </a:rPr>
              <a:t>int</a:t>
            </a:r>
            <a:r>
              <a:rPr lang="en-US" dirty="0">
                <a:solidFill>
                  <a:srgbClr val="008000"/>
                </a:solidFill>
              </a:rPr>
              <a:t>, c string, z </a:t>
            </a:r>
            <a:r>
              <a:rPr lang="en-US" dirty="0" smtClean="0">
                <a:solidFill>
                  <a:srgbClr val="008000"/>
                </a:solidFill>
              </a:rPr>
              <a:t>float32)</a:t>
            </a:r>
          </a:p>
        </p:txBody>
      </p:sp>
    </p:spTree>
    <p:extLst>
      <p:ext uri="{BB962C8B-B14F-4D97-AF65-F5344CB8AC3E}">
        <p14:creationId xmlns:p14="http://schemas.microsoft.com/office/powerpoint/2010/main" val="278081434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Example-00</a:t>
            </a:r>
            <a:endParaRPr lang="en-US" dirty="0"/>
          </a:p>
        </p:txBody>
      </p:sp>
      <p:pic>
        <p:nvPicPr>
          <p:cNvPr id="5" name="Content Placeholder 4"/>
          <p:cNvPicPr>
            <a:picLocks noGrp="1" noChangeAspect="1"/>
          </p:cNvPicPr>
          <p:nvPr>
            <p:ph idx="1"/>
          </p:nvPr>
        </p:nvPicPr>
        <p:blipFill>
          <a:blip r:embed="rId2"/>
          <a:srcRect t="-5697" b="-5697"/>
          <a:stretch>
            <a:fillRect/>
          </a:stretch>
        </p:blipFill>
        <p:spPr/>
      </p:pic>
    </p:spTree>
    <p:extLst>
      <p:ext uri="{BB962C8B-B14F-4D97-AF65-F5344CB8AC3E}">
        <p14:creationId xmlns:p14="http://schemas.microsoft.com/office/powerpoint/2010/main" val="14932217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 (</a:t>
            </a:r>
            <a:r>
              <a:rPr lang="en-US" dirty="0" err="1" smtClean="0"/>
              <a:t>golang</a:t>
            </a:r>
            <a:r>
              <a:rPr lang="en-US" dirty="0" smtClean="0"/>
              <a:t>) Mascot</a:t>
            </a:r>
            <a:endParaRPr lang="en-US" dirty="0"/>
          </a:p>
        </p:txBody>
      </p:sp>
      <p:pic>
        <p:nvPicPr>
          <p:cNvPr id="4" name="Content Placeholder 3"/>
          <p:cNvPicPr>
            <a:picLocks noGrp="1" noChangeAspect="1"/>
          </p:cNvPicPr>
          <p:nvPr>
            <p:ph idx="1"/>
          </p:nvPr>
        </p:nvPicPr>
        <p:blipFill>
          <a:blip r:embed="rId2"/>
          <a:srcRect l="-40915" r="-40915"/>
          <a:stretch>
            <a:fillRect/>
          </a:stretch>
        </p:blipFill>
        <p:spPr/>
      </p:pic>
    </p:spTree>
    <p:extLst>
      <p:ext uri="{BB962C8B-B14F-4D97-AF65-F5344CB8AC3E}">
        <p14:creationId xmlns:p14="http://schemas.microsoft.com/office/powerpoint/2010/main" val="3832679021"/>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Example-00</a:t>
            </a:r>
            <a:endParaRPr lang="en-US" dirty="0"/>
          </a:p>
        </p:txBody>
      </p:sp>
      <p:pic>
        <p:nvPicPr>
          <p:cNvPr id="5" name="Content Placeholder 4"/>
          <p:cNvPicPr>
            <a:picLocks noGrp="1" noChangeAspect="1"/>
          </p:cNvPicPr>
          <p:nvPr>
            <p:ph idx="1"/>
          </p:nvPr>
        </p:nvPicPr>
        <p:blipFill>
          <a:blip r:embed="rId2"/>
          <a:srcRect t="-5697" b="-5697"/>
          <a:stretch>
            <a:fillRect/>
          </a:stretch>
        </p:blipFill>
        <p:spPr/>
      </p:pic>
      <p:pic>
        <p:nvPicPr>
          <p:cNvPr id="6" name="Picture 5"/>
          <p:cNvPicPr>
            <a:picLocks noChangeAspect="1"/>
          </p:cNvPicPr>
          <p:nvPr/>
        </p:nvPicPr>
        <p:blipFill>
          <a:blip r:embed="rId3"/>
          <a:stretch>
            <a:fillRect/>
          </a:stretch>
        </p:blipFill>
        <p:spPr>
          <a:xfrm>
            <a:off x="4347536" y="1373373"/>
            <a:ext cx="4339265" cy="1513772"/>
          </a:xfrm>
          <a:prstGeom prst="rect">
            <a:avLst/>
          </a:prstGeom>
          <a:ln>
            <a:solidFill>
              <a:srgbClr val="FFFFFF"/>
            </a:solidFill>
          </a:ln>
        </p:spPr>
      </p:pic>
    </p:spTree>
    <p:extLst>
      <p:ext uri="{BB962C8B-B14F-4D97-AF65-F5344CB8AC3E}">
        <p14:creationId xmlns:p14="http://schemas.microsoft.com/office/powerpoint/2010/main" val="306344392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Example-00</a:t>
            </a:r>
            <a:endParaRPr lang="en-US" dirty="0"/>
          </a:p>
        </p:txBody>
      </p:sp>
      <p:pic>
        <p:nvPicPr>
          <p:cNvPr id="5" name="Content Placeholder 4"/>
          <p:cNvPicPr>
            <a:picLocks noGrp="1" noChangeAspect="1"/>
          </p:cNvPicPr>
          <p:nvPr>
            <p:ph idx="1"/>
          </p:nvPr>
        </p:nvPicPr>
        <p:blipFill>
          <a:blip r:embed="rId2"/>
          <a:srcRect t="-5697" b="-5697"/>
          <a:stretch>
            <a:fillRect/>
          </a:stretch>
        </p:blipFill>
        <p:spPr/>
      </p:pic>
      <p:pic>
        <p:nvPicPr>
          <p:cNvPr id="6" name="Picture 5"/>
          <p:cNvPicPr>
            <a:picLocks noChangeAspect="1"/>
          </p:cNvPicPr>
          <p:nvPr/>
        </p:nvPicPr>
        <p:blipFill>
          <a:blip r:embed="rId3"/>
          <a:stretch>
            <a:fillRect/>
          </a:stretch>
        </p:blipFill>
        <p:spPr>
          <a:xfrm>
            <a:off x="4347536" y="1373373"/>
            <a:ext cx="4339265" cy="1513772"/>
          </a:xfrm>
          <a:prstGeom prst="rect">
            <a:avLst/>
          </a:prstGeom>
          <a:ln>
            <a:solidFill>
              <a:srgbClr val="FFFFFF"/>
            </a:solidFill>
          </a:ln>
        </p:spPr>
      </p:pic>
      <p:pic>
        <p:nvPicPr>
          <p:cNvPr id="3" name="Picture 2"/>
          <p:cNvPicPr>
            <a:picLocks noChangeAspect="1"/>
          </p:cNvPicPr>
          <p:nvPr/>
        </p:nvPicPr>
        <p:blipFill>
          <a:blip r:embed="rId4"/>
          <a:stretch>
            <a:fillRect/>
          </a:stretch>
        </p:blipFill>
        <p:spPr>
          <a:xfrm>
            <a:off x="4362985" y="3114454"/>
            <a:ext cx="4323816" cy="1304474"/>
          </a:xfrm>
          <a:prstGeom prst="rect">
            <a:avLst/>
          </a:prstGeom>
          <a:ln>
            <a:solidFill>
              <a:srgbClr val="FFFFFF"/>
            </a:solidFill>
          </a:ln>
        </p:spPr>
      </p:pic>
    </p:spTree>
    <p:extLst>
      <p:ext uri="{BB962C8B-B14F-4D97-AF65-F5344CB8AC3E}">
        <p14:creationId xmlns:p14="http://schemas.microsoft.com/office/powerpoint/2010/main" val="327887098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Variables Inside of Functions</a:t>
            </a:r>
            <a:endParaRPr lang="en-US" dirty="0"/>
          </a:p>
        </p:txBody>
      </p:sp>
      <p:sp>
        <p:nvSpPr>
          <p:cNvPr id="3" name="Content Placeholder 2"/>
          <p:cNvSpPr>
            <a:spLocks noGrp="1"/>
          </p:cNvSpPr>
          <p:nvPr>
            <p:ph idx="1"/>
          </p:nvPr>
        </p:nvSpPr>
        <p:spPr/>
        <p:txBody>
          <a:bodyPr/>
          <a:lstStyle/>
          <a:p>
            <a:r>
              <a:rPr lang="en-US" dirty="0" smtClean="0"/>
              <a:t>Functions can have variables definition</a:t>
            </a:r>
          </a:p>
          <a:p>
            <a:r>
              <a:rPr lang="en-US" dirty="0" smtClean="0"/>
              <a:t>Variables defined in a function, is visible inside the function</a:t>
            </a:r>
          </a:p>
          <a:p>
            <a:r>
              <a:rPr lang="en-US" dirty="0" smtClean="0"/>
              <a:t>Unlike C/C++, function can return the address of their variables</a:t>
            </a:r>
            <a:endParaRPr lang="en-US" dirty="0"/>
          </a:p>
        </p:txBody>
      </p:sp>
    </p:spTree>
    <p:extLst>
      <p:ext uri="{BB962C8B-B14F-4D97-AF65-F5344CB8AC3E}">
        <p14:creationId xmlns:p14="http://schemas.microsoft.com/office/powerpoint/2010/main" val="255307929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Example-01</a:t>
            </a:r>
            <a:endParaRPr lang="en-US" dirty="0"/>
          </a:p>
        </p:txBody>
      </p:sp>
      <p:pic>
        <p:nvPicPr>
          <p:cNvPr id="4" name="Content Placeholder 3"/>
          <p:cNvPicPr>
            <a:picLocks noGrp="1" noChangeAspect="1"/>
          </p:cNvPicPr>
          <p:nvPr>
            <p:ph idx="1"/>
          </p:nvPr>
        </p:nvPicPr>
        <p:blipFill>
          <a:blip r:embed="rId2"/>
          <a:srcRect l="-3201" r="-3201"/>
          <a:stretch>
            <a:fillRect/>
          </a:stretch>
        </p:blipFill>
        <p:spPr/>
      </p:pic>
      <p:pic>
        <p:nvPicPr>
          <p:cNvPr id="5" name="Picture 4"/>
          <p:cNvPicPr>
            <a:picLocks noChangeAspect="1"/>
          </p:cNvPicPr>
          <p:nvPr/>
        </p:nvPicPr>
        <p:blipFill>
          <a:blip r:embed="rId3"/>
          <a:stretch>
            <a:fillRect/>
          </a:stretch>
        </p:blipFill>
        <p:spPr>
          <a:xfrm>
            <a:off x="4044651" y="3957399"/>
            <a:ext cx="4383867" cy="637224"/>
          </a:xfrm>
          <a:prstGeom prst="rect">
            <a:avLst/>
          </a:prstGeom>
          <a:ln>
            <a:solidFill>
              <a:srgbClr val="FFFFFF"/>
            </a:solidFill>
          </a:ln>
        </p:spPr>
      </p:pic>
      <p:pic>
        <p:nvPicPr>
          <p:cNvPr id="6" name="Picture 5"/>
          <p:cNvPicPr>
            <a:picLocks noChangeAspect="1"/>
          </p:cNvPicPr>
          <p:nvPr/>
        </p:nvPicPr>
        <p:blipFill>
          <a:blip r:embed="rId4"/>
          <a:stretch>
            <a:fillRect/>
          </a:stretch>
        </p:blipFill>
        <p:spPr>
          <a:xfrm>
            <a:off x="4058847" y="2522002"/>
            <a:ext cx="4369671" cy="965022"/>
          </a:xfrm>
          <a:prstGeom prst="rect">
            <a:avLst/>
          </a:prstGeom>
          <a:ln>
            <a:solidFill>
              <a:srgbClr val="FFFFFF"/>
            </a:solidFill>
          </a:ln>
        </p:spPr>
      </p:pic>
    </p:spTree>
    <p:extLst>
      <p:ext uri="{BB962C8B-B14F-4D97-AF65-F5344CB8AC3E}">
        <p14:creationId xmlns:p14="http://schemas.microsoft.com/office/powerpoint/2010/main" val="144680103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normAutofit lnSpcReduction="10000"/>
          </a:bodyPr>
          <a:lstStyle/>
          <a:p>
            <a:r>
              <a:rPr lang="en-US" dirty="0" smtClean="0"/>
              <a:t>In Go, a function is introduced with the ‘</a:t>
            </a:r>
            <a:r>
              <a:rPr lang="en-US" i="1" dirty="0" err="1" smtClean="0">
                <a:solidFill>
                  <a:schemeClr val="accent3">
                    <a:lumMod val="75000"/>
                  </a:schemeClr>
                </a:solidFill>
              </a:rPr>
              <a:t>func</a:t>
            </a:r>
            <a:r>
              <a:rPr lang="en-US" dirty="0" smtClean="0"/>
              <a:t>’ keyword</a:t>
            </a:r>
          </a:p>
          <a:p>
            <a:r>
              <a:rPr lang="en-US" dirty="0" smtClean="0"/>
              <a:t>Functions can optionally accept 0 or more parameters, inputs</a:t>
            </a:r>
          </a:p>
          <a:p>
            <a:r>
              <a:rPr lang="en-US" dirty="0" smtClean="0"/>
              <a:t>Functions can optionally return 0 or more values</a:t>
            </a:r>
          </a:p>
          <a:p>
            <a:r>
              <a:rPr lang="en-US" dirty="0" smtClean="0"/>
              <a:t>Functions create their own scope, which mean variables inside of functions are different from variables outside of the function.</a:t>
            </a:r>
          </a:p>
        </p:txBody>
      </p:sp>
      <p:sp>
        <p:nvSpPr>
          <p:cNvPr id="4" name="TextBox 3"/>
          <p:cNvSpPr txBox="1"/>
          <p:nvPr/>
        </p:nvSpPr>
        <p:spPr>
          <a:xfrm>
            <a:off x="1456192" y="4676220"/>
            <a:ext cx="6231619" cy="369332"/>
          </a:xfrm>
          <a:prstGeom prst="rect">
            <a:avLst/>
          </a:prstGeom>
          <a:noFill/>
        </p:spPr>
        <p:txBody>
          <a:bodyPr wrap="none" rtlCol="0">
            <a:spAutoFit/>
          </a:bodyPr>
          <a:lstStyle/>
          <a:p>
            <a:r>
              <a:rPr lang="en-US" dirty="0" smtClean="0"/>
              <a:t>Code </a:t>
            </a:r>
            <a:r>
              <a:rPr lang="en-US" dirty="0"/>
              <a:t>and slides: </a:t>
            </a:r>
            <a:r>
              <a:rPr lang="en-US" dirty="0">
                <a:hlinkClick r:id="rId2"/>
              </a:rPr>
              <a:t>https://</a:t>
            </a:r>
            <a:r>
              <a:rPr lang="en-US" dirty="0" err="1">
                <a:hlinkClick r:id="rId2"/>
              </a:rPr>
              <a:t>github.com</a:t>
            </a:r>
            <a:r>
              <a:rPr lang="en-US" dirty="0">
                <a:hlinkClick r:id="rId2"/>
              </a:rPr>
              <a:t>/</a:t>
            </a:r>
            <a:r>
              <a:rPr lang="en-US" dirty="0" err="1">
                <a:hlinkClick r:id="rId2"/>
              </a:rPr>
              <a:t>xiliax</a:t>
            </a:r>
            <a:r>
              <a:rPr lang="en-US" dirty="0">
                <a:hlinkClick r:id="rId2"/>
              </a:rPr>
              <a:t>/go-</a:t>
            </a:r>
            <a:r>
              <a:rPr lang="en-US" dirty="0" err="1">
                <a:hlinkClick r:id="rId2"/>
              </a:rPr>
              <a:t>lang</a:t>
            </a:r>
            <a:r>
              <a:rPr lang="en-US" dirty="0">
                <a:hlinkClick r:id="rId2"/>
              </a:rPr>
              <a:t>-programming</a:t>
            </a:r>
            <a:endParaRPr lang="en-US" dirty="0"/>
          </a:p>
        </p:txBody>
      </p:sp>
    </p:spTree>
    <p:extLst>
      <p:ext uri="{BB962C8B-B14F-4D97-AF65-F5344CB8AC3E}">
        <p14:creationId xmlns:p14="http://schemas.microsoft.com/office/powerpoint/2010/main" val="945335930"/>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2"/>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11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Packages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Ch.2 : The Basics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820568410"/>
      </p:ext>
    </p:extLst>
  </p:cSld>
  <p:clrMapOvr>
    <a:masterClrMapping/>
  </p:clrMapOvr>
  <p:timing>
    <p:tnLst>
      <p:par>
        <p:cTn xmlns:p14="http://schemas.microsoft.com/office/powerpoint/2010/mai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a ‘package’?</a:t>
            </a:r>
          </a:p>
          <a:p>
            <a:r>
              <a:rPr lang="en-US" dirty="0" smtClean="0"/>
              <a:t>Using ‘packages’</a:t>
            </a:r>
          </a:p>
          <a:p>
            <a:r>
              <a:rPr lang="en-US" dirty="0" smtClean="0"/>
              <a:t>Defining ‘packages’</a:t>
            </a:r>
          </a:p>
        </p:txBody>
      </p:sp>
      <p:sp>
        <p:nvSpPr>
          <p:cNvPr id="4" name="TextBox 3"/>
          <p:cNvSpPr txBox="1"/>
          <p:nvPr/>
        </p:nvSpPr>
        <p:spPr>
          <a:xfrm>
            <a:off x="1456192" y="4676220"/>
            <a:ext cx="6231619" cy="369332"/>
          </a:xfrm>
          <a:prstGeom prst="rect">
            <a:avLst/>
          </a:prstGeom>
          <a:noFill/>
        </p:spPr>
        <p:txBody>
          <a:bodyPr wrap="none" rtlCol="0">
            <a:spAutoFit/>
          </a:bodyPr>
          <a:lstStyle/>
          <a:p>
            <a:r>
              <a:rPr lang="en-US" dirty="0" smtClean="0"/>
              <a:t>Code </a:t>
            </a:r>
            <a:r>
              <a:rPr lang="en-US" dirty="0"/>
              <a:t>and slides: </a:t>
            </a:r>
            <a:r>
              <a:rPr lang="en-US" dirty="0">
                <a:hlinkClick r:id="rId2"/>
              </a:rPr>
              <a:t>https://</a:t>
            </a:r>
            <a:r>
              <a:rPr lang="en-US" dirty="0" err="1">
                <a:hlinkClick r:id="rId2"/>
              </a:rPr>
              <a:t>github.com</a:t>
            </a:r>
            <a:r>
              <a:rPr lang="en-US" dirty="0">
                <a:hlinkClick r:id="rId2"/>
              </a:rPr>
              <a:t>/</a:t>
            </a:r>
            <a:r>
              <a:rPr lang="en-US" dirty="0" err="1">
                <a:hlinkClick r:id="rId2"/>
              </a:rPr>
              <a:t>xiliax</a:t>
            </a:r>
            <a:r>
              <a:rPr lang="en-US" dirty="0">
                <a:hlinkClick r:id="rId2"/>
              </a:rPr>
              <a:t>/go-</a:t>
            </a:r>
            <a:r>
              <a:rPr lang="en-US" dirty="0" err="1">
                <a:hlinkClick r:id="rId2"/>
              </a:rPr>
              <a:t>lang</a:t>
            </a:r>
            <a:r>
              <a:rPr lang="en-US" dirty="0">
                <a:hlinkClick r:id="rId2"/>
              </a:rPr>
              <a:t>-programming</a:t>
            </a:r>
            <a:endParaRPr lang="en-US" dirty="0"/>
          </a:p>
        </p:txBody>
      </p:sp>
    </p:spTree>
    <p:extLst>
      <p:ext uri="{BB962C8B-B14F-4D97-AF65-F5344CB8AC3E}">
        <p14:creationId xmlns:p14="http://schemas.microsoft.com/office/powerpoint/2010/main" val="2563534963"/>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 Package</a:t>
            </a:r>
            <a:endParaRPr lang="en-US" dirty="0"/>
          </a:p>
        </p:txBody>
      </p:sp>
      <p:sp>
        <p:nvSpPr>
          <p:cNvPr id="3" name="Content Placeholder 2"/>
          <p:cNvSpPr>
            <a:spLocks noGrp="1"/>
          </p:cNvSpPr>
          <p:nvPr>
            <p:ph idx="1"/>
          </p:nvPr>
        </p:nvSpPr>
        <p:spPr/>
        <p:txBody>
          <a:bodyPr>
            <a:normAutofit/>
          </a:bodyPr>
          <a:lstStyle/>
          <a:p>
            <a:r>
              <a:rPr lang="en-US" dirty="0" smtClean="0"/>
              <a:t>What is  a ‘package’?</a:t>
            </a:r>
          </a:p>
          <a:p>
            <a:pPr lvl="1"/>
            <a:r>
              <a:rPr lang="en-US" dirty="0"/>
              <a:t>Go programs are constructed by linking together </a:t>
            </a:r>
            <a:r>
              <a:rPr lang="en-US" b="1" i="1" dirty="0"/>
              <a:t>packages</a:t>
            </a:r>
            <a:r>
              <a:rPr lang="en-US" dirty="0"/>
              <a:t>. A package in turn is constructed from one or more </a:t>
            </a:r>
            <a:r>
              <a:rPr lang="en-US" b="1" i="1" dirty="0">
                <a:solidFill>
                  <a:schemeClr val="tx2"/>
                </a:solidFill>
              </a:rPr>
              <a:t>source </a:t>
            </a:r>
            <a:r>
              <a:rPr lang="en-US" b="1" i="1" dirty="0" smtClean="0">
                <a:solidFill>
                  <a:schemeClr val="tx2"/>
                </a:solidFill>
              </a:rPr>
              <a:t>files </a:t>
            </a:r>
            <a:r>
              <a:rPr lang="en-US" dirty="0" smtClean="0"/>
              <a:t>that </a:t>
            </a:r>
            <a:r>
              <a:rPr lang="en-US" dirty="0"/>
              <a:t>together declare </a:t>
            </a:r>
            <a:r>
              <a:rPr lang="en-US" b="1" i="1" dirty="0">
                <a:solidFill>
                  <a:schemeClr val="accent2"/>
                </a:solidFill>
              </a:rPr>
              <a:t>constants</a:t>
            </a:r>
            <a:r>
              <a:rPr lang="en-US" dirty="0" smtClean="0"/>
              <a:t>, </a:t>
            </a:r>
            <a:r>
              <a:rPr lang="en-US" b="1" i="1" dirty="0">
                <a:solidFill>
                  <a:srgbClr val="FF0000"/>
                </a:solidFill>
              </a:rPr>
              <a:t>types</a:t>
            </a:r>
            <a:r>
              <a:rPr lang="en-US" dirty="0" smtClean="0"/>
              <a:t>, </a:t>
            </a:r>
            <a:r>
              <a:rPr lang="en-US" b="1" i="1" dirty="0" smtClean="0">
                <a:solidFill>
                  <a:srgbClr val="660066"/>
                </a:solidFill>
              </a:rPr>
              <a:t>variables </a:t>
            </a:r>
            <a:r>
              <a:rPr lang="en-US" dirty="0" smtClean="0"/>
              <a:t>and </a:t>
            </a:r>
            <a:r>
              <a:rPr lang="en-US" b="1" i="1" dirty="0" smtClean="0">
                <a:solidFill>
                  <a:srgbClr val="3366FF"/>
                </a:solidFill>
              </a:rPr>
              <a:t>functions </a:t>
            </a:r>
            <a:r>
              <a:rPr lang="en-US" dirty="0" smtClean="0"/>
              <a:t>belonging </a:t>
            </a:r>
            <a:r>
              <a:rPr lang="en-US" dirty="0"/>
              <a:t>to the package and which are accessible in all files of the same package. Those elements may be exported and used in another package</a:t>
            </a:r>
            <a:r>
              <a:rPr lang="en-US" dirty="0" smtClean="0"/>
              <a:t>.</a:t>
            </a:r>
          </a:p>
        </p:txBody>
      </p:sp>
      <p:sp>
        <p:nvSpPr>
          <p:cNvPr id="4" name="TextBox 3"/>
          <p:cNvSpPr txBox="1"/>
          <p:nvPr/>
        </p:nvSpPr>
        <p:spPr>
          <a:xfrm>
            <a:off x="1425140" y="4687186"/>
            <a:ext cx="5535177" cy="369332"/>
          </a:xfrm>
          <a:prstGeom prst="rect">
            <a:avLst/>
          </a:prstGeom>
          <a:noFill/>
        </p:spPr>
        <p:txBody>
          <a:bodyPr wrap="none" rtlCol="0">
            <a:spAutoFit/>
          </a:bodyPr>
          <a:lstStyle/>
          <a:p>
            <a:r>
              <a:rPr lang="en-US" dirty="0" smtClean="0"/>
              <a:t>Lang Specification: </a:t>
            </a:r>
            <a:r>
              <a:rPr lang="en-US" dirty="0">
                <a:hlinkClick r:id="rId2"/>
              </a:rPr>
              <a:t>https://golang.org/ref/spec#Packages</a:t>
            </a:r>
            <a:endParaRPr lang="en-US" dirty="0"/>
          </a:p>
        </p:txBody>
      </p:sp>
    </p:spTree>
    <p:extLst>
      <p:ext uri="{BB962C8B-B14F-4D97-AF65-F5344CB8AC3E}">
        <p14:creationId xmlns:p14="http://schemas.microsoft.com/office/powerpoint/2010/main" val="3055048814"/>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Package Visualization</a:t>
            </a:r>
            <a:endParaRPr lang="en-US" dirty="0"/>
          </a:p>
        </p:txBody>
      </p:sp>
      <p:sp>
        <p:nvSpPr>
          <p:cNvPr id="6" name="Rounded Rectangle 5"/>
          <p:cNvSpPr/>
          <p:nvPr/>
        </p:nvSpPr>
        <p:spPr>
          <a:xfrm>
            <a:off x="2210802" y="1227587"/>
            <a:ext cx="4788292" cy="128403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2"/>
          <a:stretch>
            <a:fillRect/>
          </a:stretch>
        </p:blipFill>
        <p:spPr>
          <a:xfrm>
            <a:off x="2481913" y="1381579"/>
            <a:ext cx="661046" cy="669980"/>
          </a:xfrm>
          <a:prstGeom prst="rect">
            <a:avLst/>
          </a:prstGeom>
        </p:spPr>
      </p:pic>
      <p:pic>
        <p:nvPicPr>
          <p:cNvPr id="10" name="Picture 9"/>
          <p:cNvPicPr>
            <a:picLocks noChangeAspect="1"/>
          </p:cNvPicPr>
          <p:nvPr/>
        </p:nvPicPr>
        <p:blipFill>
          <a:blip r:embed="rId2"/>
          <a:stretch>
            <a:fillRect/>
          </a:stretch>
        </p:blipFill>
        <p:spPr>
          <a:xfrm>
            <a:off x="3459301" y="1381579"/>
            <a:ext cx="661046" cy="669980"/>
          </a:xfrm>
          <a:prstGeom prst="rect">
            <a:avLst/>
          </a:prstGeom>
        </p:spPr>
      </p:pic>
      <p:pic>
        <p:nvPicPr>
          <p:cNvPr id="11" name="Picture 10"/>
          <p:cNvPicPr>
            <a:picLocks noChangeAspect="1"/>
          </p:cNvPicPr>
          <p:nvPr/>
        </p:nvPicPr>
        <p:blipFill>
          <a:blip r:embed="rId2"/>
          <a:stretch>
            <a:fillRect/>
          </a:stretch>
        </p:blipFill>
        <p:spPr>
          <a:xfrm>
            <a:off x="5130211" y="1381579"/>
            <a:ext cx="661046" cy="669980"/>
          </a:xfrm>
          <a:prstGeom prst="rect">
            <a:avLst/>
          </a:prstGeom>
        </p:spPr>
      </p:pic>
      <p:pic>
        <p:nvPicPr>
          <p:cNvPr id="12" name="Picture 11"/>
          <p:cNvPicPr>
            <a:picLocks noChangeAspect="1"/>
          </p:cNvPicPr>
          <p:nvPr/>
        </p:nvPicPr>
        <p:blipFill>
          <a:blip r:embed="rId2"/>
          <a:stretch>
            <a:fillRect/>
          </a:stretch>
        </p:blipFill>
        <p:spPr>
          <a:xfrm>
            <a:off x="6107600" y="1381579"/>
            <a:ext cx="661046" cy="669980"/>
          </a:xfrm>
          <a:prstGeom prst="rect">
            <a:avLst/>
          </a:prstGeom>
        </p:spPr>
      </p:pic>
      <p:sp>
        <p:nvSpPr>
          <p:cNvPr id="13" name="TextBox 12"/>
          <p:cNvSpPr txBox="1"/>
          <p:nvPr/>
        </p:nvSpPr>
        <p:spPr>
          <a:xfrm>
            <a:off x="4006902" y="2150751"/>
            <a:ext cx="1405553" cy="369332"/>
          </a:xfrm>
          <a:prstGeom prst="rect">
            <a:avLst/>
          </a:prstGeom>
          <a:noFill/>
        </p:spPr>
        <p:txBody>
          <a:bodyPr wrap="none" rtlCol="0">
            <a:spAutoFit/>
          </a:bodyPr>
          <a:lstStyle/>
          <a:p>
            <a:r>
              <a:rPr lang="en-US"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Package: foo</a:t>
            </a:r>
            <a:endParaRPr lang="en-US"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pic>
        <p:nvPicPr>
          <p:cNvPr id="15" name="Picture 14"/>
          <p:cNvPicPr>
            <a:picLocks noChangeAspect="1"/>
          </p:cNvPicPr>
          <p:nvPr/>
        </p:nvPicPr>
        <p:blipFill>
          <a:blip r:embed="rId2"/>
          <a:stretch>
            <a:fillRect/>
          </a:stretch>
        </p:blipFill>
        <p:spPr>
          <a:xfrm>
            <a:off x="976942" y="2899962"/>
            <a:ext cx="1555754" cy="1576778"/>
          </a:xfrm>
          <a:prstGeom prst="rect">
            <a:avLst/>
          </a:prstGeom>
        </p:spPr>
      </p:pic>
      <p:sp>
        <p:nvSpPr>
          <p:cNvPr id="17" name="Diamond 16"/>
          <p:cNvSpPr/>
          <p:nvPr/>
        </p:nvSpPr>
        <p:spPr>
          <a:xfrm>
            <a:off x="1240318" y="3779649"/>
            <a:ext cx="290737" cy="210364"/>
          </a:xfrm>
          <a:prstGeom prst="diamon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000" dirty="0"/>
          </a:p>
        </p:txBody>
      </p:sp>
      <p:sp>
        <p:nvSpPr>
          <p:cNvPr id="18" name="Parallelogram 17"/>
          <p:cNvSpPr/>
          <p:nvPr/>
        </p:nvSpPr>
        <p:spPr>
          <a:xfrm>
            <a:off x="1232127" y="4114182"/>
            <a:ext cx="278452" cy="210364"/>
          </a:xfrm>
          <a:prstGeom prst="parallelogram">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000" dirty="0"/>
          </a:p>
        </p:txBody>
      </p:sp>
      <p:sp>
        <p:nvSpPr>
          <p:cNvPr id="19" name="Isosceles Triangle 18"/>
          <p:cNvSpPr/>
          <p:nvPr/>
        </p:nvSpPr>
        <p:spPr>
          <a:xfrm>
            <a:off x="1232127" y="3159287"/>
            <a:ext cx="348064" cy="221112"/>
          </a:xfrm>
          <a:prstGeom prst="triangl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1000" dirty="0"/>
          </a:p>
        </p:txBody>
      </p:sp>
      <p:sp>
        <p:nvSpPr>
          <p:cNvPr id="20" name="Oval 19"/>
          <p:cNvSpPr/>
          <p:nvPr/>
        </p:nvSpPr>
        <p:spPr>
          <a:xfrm>
            <a:off x="2927913" y="3055271"/>
            <a:ext cx="868323" cy="61106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smtClean="0"/>
              <a:t>C</a:t>
            </a:r>
            <a:endParaRPr lang="en-US" dirty="0"/>
          </a:p>
        </p:txBody>
      </p:sp>
      <p:sp>
        <p:nvSpPr>
          <p:cNvPr id="21" name="Diamond 20"/>
          <p:cNvSpPr/>
          <p:nvPr/>
        </p:nvSpPr>
        <p:spPr>
          <a:xfrm>
            <a:off x="4034131" y="3055271"/>
            <a:ext cx="844534" cy="611066"/>
          </a:xfrm>
          <a:prstGeom prst="diamon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t>V</a:t>
            </a:r>
            <a:endParaRPr lang="en-US" dirty="0"/>
          </a:p>
        </p:txBody>
      </p:sp>
      <p:sp>
        <p:nvSpPr>
          <p:cNvPr id="22" name="Parallelogram 21"/>
          <p:cNvSpPr/>
          <p:nvPr/>
        </p:nvSpPr>
        <p:spPr>
          <a:xfrm>
            <a:off x="5194730" y="3055271"/>
            <a:ext cx="810494" cy="612309"/>
          </a:xfrm>
          <a:prstGeom prst="parallelogram">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F</a:t>
            </a:r>
            <a:endParaRPr lang="en-US" dirty="0"/>
          </a:p>
        </p:txBody>
      </p:sp>
      <p:sp>
        <p:nvSpPr>
          <p:cNvPr id="24" name="Oval 23"/>
          <p:cNvSpPr/>
          <p:nvPr/>
        </p:nvSpPr>
        <p:spPr>
          <a:xfrm>
            <a:off x="1593839" y="3457217"/>
            <a:ext cx="298927" cy="210364"/>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000" dirty="0"/>
          </a:p>
        </p:txBody>
      </p:sp>
      <p:sp>
        <p:nvSpPr>
          <p:cNvPr id="23" name="Isosceles Triangle 22"/>
          <p:cNvSpPr/>
          <p:nvPr/>
        </p:nvSpPr>
        <p:spPr>
          <a:xfrm>
            <a:off x="6241954" y="3055271"/>
            <a:ext cx="963869" cy="612309"/>
          </a:xfrm>
          <a:prstGeom prst="triangl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t>T</a:t>
            </a:r>
            <a:endParaRPr lang="en-US" dirty="0"/>
          </a:p>
        </p:txBody>
      </p:sp>
      <p:sp>
        <p:nvSpPr>
          <p:cNvPr id="16" name="Oval 15"/>
          <p:cNvSpPr/>
          <p:nvPr/>
        </p:nvSpPr>
        <p:spPr>
          <a:xfrm>
            <a:off x="1240318" y="3457217"/>
            <a:ext cx="298927" cy="210364"/>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000" dirty="0"/>
          </a:p>
        </p:txBody>
      </p:sp>
      <p:sp>
        <p:nvSpPr>
          <p:cNvPr id="25" name="Diamond 24"/>
          <p:cNvSpPr/>
          <p:nvPr/>
        </p:nvSpPr>
        <p:spPr>
          <a:xfrm>
            <a:off x="1580192" y="3779649"/>
            <a:ext cx="290737" cy="210364"/>
          </a:xfrm>
          <a:prstGeom prst="diamon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000" dirty="0"/>
          </a:p>
        </p:txBody>
      </p:sp>
      <p:sp>
        <p:nvSpPr>
          <p:cNvPr id="26" name="Diamond 25"/>
          <p:cNvSpPr/>
          <p:nvPr/>
        </p:nvSpPr>
        <p:spPr>
          <a:xfrm>
            <a:off x="1920066" y="3779649"/>
            <a:ext cx="290737" cy="210364"/>
          </a:xfrm>
          <a:prstGeom prst="diamon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000" dirty="0"/>
          </a:p>
        </p:txBody>
      </p:sp>
      <p:sp>
        <p:nvSpPr>
          <p:cNvPr id="27" name="Parallelogram 26"/>
          <p:cNvSpPr/>
          <p:nvPr/>
        </p:nvSpPr>
        <p:spPr>
          <a:xfrm>
            <a:off x="1592476" y="4114182"/>
            <a:ext cx="278452" cy="210364"/>
          </a:xfrm>
          <a:prstGeom prst="parallelogram">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000" dirty="0"/>
          </a:p>
        </p:txBody>
      </p:sp>
      <p:sp>
        <p:nvSpPr>
          <p:cNvPr id="28" name="Parallelogram 27"/>
          <p:cNvSpPr/>
          <p:nvPr/>
        </p:nvSpPr>
        <p:spPr>
          <a:xfrm>
            <a:off x="1932350" y="4114182"/>
            <a:ext cx="278452" cy="210364"/>
          </a:xfrm>
          <a:prstGeom prst="parallelogram">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000" dirty="0"/>
          </a:p>
        </p:txBody>
      </p:sp>
      <p:sp>
        <p:nvSpPr>
          <p:cNvPr id="31" name="TextBox 30"/>
          <p:cNvSpPr txBox="1"/>
          <p:nvPr/>
        </p:nvSpPr>
        <p:spPr>
          <a:xfrm>
            <a:off x="4436689" y="1678483"/>
            <a:ext cx="377180" cy="369332"/>
          </a:xfrm>
          <a:prstGeom prst="rect">
            <a:avLst/>
          </a:prstGeom>
          <a:noFill/>
        </p:spPr>
        <p:txBody>
          <a:bodyPr wrap="none" rtlCol="0">
            <a:spAutoFit/>
          </a:bodyPr>
          <a:lstStyle/>
          <a:p>
            <a:r>
              <a:rPr lang="mr-IN" dirty="0" smtClean="0"/>
              <a:t>…</a:t>
            </a:r>
            <a:endParaRPr lang="en-US" dirty="0"/>
          </a:p>
        </p:txBody>
      </p:sp>
      <p:sp>
        <p:nvSpPr>
          <p:cNvPr id="32" name="TextBox 31"/>
          <p:cNvSpPr txBox="1"/>
          <p:nvPr/>
        </p:nvSpPr>
        <p:spPr>
          <a:xfrm>
            <a:off x="3984155" y="3874422"/>
            <a:ext cx="1659429" cy="1200329"/>
          </a:xfrm>
          <a:prstGeom prst="rect">
            <a:avLst/>
          </a:prstGeom>
          <a:noFill/>
        </p:spPr>
        <p:txBody>
          <a:bodyPr wrap="none" rtlCol="0">
            <a:spAutoFit/>
          </a:bodyPr>
          <a:lstStyle/>
          <a:p>
            <a:pPr marL="285750" indent="-285750">
              <a:buFont typeface="Arial"/>
              <a:buChar char="•"/>
            </a:pPr>
            <a:r>
              <a:rPr lang="en-US" dirty="0" smtClean="0"/>
              <a:t>C = Constant</a:t>
            </a:r>
          </a:p>
          <a:p>
            <a:pPr marL="285750" indent="-285750">
              <a:buFont typeface="Arial"/>
              <a:buChar char="•"/>
            </a:pPr>
            <a:r>
              <a:rPr lang="en-US" dirty="0" smtClean="0"/>
              <a:t>V = Variable</a:t>
            </a:r>
          </a:p>
          <a:p>
            <a:pPr marL="285750" indent="-285750">
              <a:buFont typeface="Arial"/>
              <a:buChar char="•"/>
            </a:pPr>
            <a:r>
              <a:rPr lang="en-US" dirty="0" smtClean="0"/>
              <a:t>F = Function</a:t>
            </a:r>
          </a:p>
          <a:p>
            <a:pPr marL="285750" indent="-285750">
              <a:buFont typeface="Arial"/>
              <a:buChar char="•"/>
            </a:pPr>
            <a:r>
              <a:rPr lang="en-US" dirty="0" smtClean="0"/>
              <a:t>T = Type</a:t>
            </a:r>
            <a:endParaRPr lang="en-US" dirty="0"/>
          </a:p>
        </p:txBody>
      </p:sp>
    </p:spTree>
    <p:extLst>
      <p:ext uri="{BB962C8B-B14F-4D97-AF65-F5344CB8AC3E}">
        <p14:creationId xmlns:p14="http://schemas.microsoft.com/office/powerpoint/2010/main" val="168552777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What are the benefits of </a:t>
            </a:r>
            <a:r>
              <a:rPr lang="en-US" dirty="0" smtClean="0"/>
              <a:t>Packages?</a:t>
            </a:r>
            <a:endParaRPr lang="en-US" dirty="0"/>
          </a:p>
        </p:txBody>
      </p:sp>
      <p:sp>
        <p:nvSpPr>
          <p:cNvPr id="3" name="Content Placeholder 2"/>
          <p:cNvSpPr>
            <a:spLocks noGrp="1"/>
          </p:cNvSpPr>
          <p:nvPr>
            <p:ph idx="1"/>
          </p:nvPr>
        </p:nvSpPr>
        <p:spPr/>
        <p:txBody>
          <a:bodyPr/>
          <a:lstStyle/>
          <a:p>
            <a:pPr lvl="1"/>
            <a:r>
              <a:rPr lang="en-US" b="1" dirty="0" smtClean="0">
                <a:solidFill>
                  <a:srgbClr val="008000"/>
                </a:solidFill>
              </a:rPr>
              <a:t>Reuse</a:t>
            </a:r>
            <a:endParaRPr lang="en-US" b="1" dirty="0">
              <a:solidFill>
                <a:srgbClr val="008000"/>
              </a:solidFill>
            </a:endParaRPr>
          </a:p>
          <a:p>
            <a:pPr lvl="1"/>
            <a:r>
              <a:rPr lang="en-US" b="1" dirty="0">
                <a:solidFill>
                  <a:schemeClr val="accent2"/>
                </a:solidFill>
              </a:rPr>
              <a:t>Organization</a:t>
            </a:r>
          </a:p>
          <a:p>
            <a:pPr lvl="1"/>
            <a:r>
              <a:rPr lang="en-US" i="1" dirty="0" smtClean="0"/>
              <a:t>Abstraction</a:t>
            </a:r>
            <a:endParaRPr lang="en-US" i="1" dirty="0"/>
          </a:p>
        </p:txBody>
      </p:sp>
    </p:spTree>
    <p:extLst>
      <p:ext uri="{BB962C8B-B14F-4D97-AF65-F5344CB8AC3E}">
        <p14:creationId xmlns:p14="http://schemas.microsoft.com/office/powerpoint/2010/main" val="23517466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Go?</a:t>
            </a:r>
            <a:endParaRPr lang="en-US" dirty="0"/>
          </a:p>
        </p:txBody>
      </p:sp>
      <p:sp>
        <p:nvSpPr>
          <p:cNvPr id="3" name="Content Placeholder 2"/>
          <p:cNvSpPr>
            <a:spLocks noGrp="1"/>
          </p:cNvSpPr>
          <p:nvPr>
            <p:ph idx="1"/>
          </p:nvPr>
        </p:nvSpPr>
        <p:spPr/>
        <p:txBody>
          <a:bodyPr>
            <a:normAutofit fontScale="55000" lnSpcReduction="20000"/>
          </a:bodyPr>
          <a:lstStyle/>
          <a:p>
            <a:r>
              <a:rPr lang="en-US" dirty="0" smtClean="0"/>
              <a:t>From </a:t>
            </a:r>
            <a:r>
              <a:rPr lang="en-US" dirty="0" smtClean="0">
                <a:hlinkClick r:id="rId2"/>
              </a:rPr>
              <a:t>http://golang.org</a:t>
            </a:r>
            <a:r>
              <a:rPr lang="en-US" dirty="0" smtClean="0"/>
              <a:t>:</a:t>
            </a:r>
          </a:p>
          <a:p>
            <a:pPr lvl="1"/>
            <a:r>
              <a:rPr lang="en-US" dirty="0"/>
              <a:t>Go is an open source programming language that makes it easy to build </a:t>
            </a:r>
            <a:r>
              <a:rPr lang="en-US" b="1" i="1" dirty="0">
                <a:solidFill>
                  <a:srgbClr val="008000"/>
                </a:solidFill>
              </a:rPr>
              <a:t>simple</a:t>
            </a:r>
            <a:r>
              <a:rPr lang="en-US" dirty="0"/>
              <a:t>, </a:t>
            </a:r>
            <a:r>
              <a:rPr lang="en-US" b="1" i="1" dirty="0">
                <a:solidFill>
                  <a:srgbClr val="008000"/>
                </a:solidFill>
              </a:rPr>
              <a:t>reliable</a:t>
            </a:r>
            <a:r>
              <a:rPr lang="en-US" dirty="0"/>
              <a:t>, and </a:t>
            </a:r>
            <a:r>
              <a:rPr lang="en-US" b="1" i="1" dirty="0">
                <a:solidFill>
                  <a:srgbClr val="008000"/>
                </a:solidFill>
              </a:rPr>
              <a:t>efficient</a:t>
            </a:r>
            <a:r>
              <a:rPr lang="en-US" dirty="0">
                <a:solidFill>
                  <a:srgbClr val="008000"/>
                </a:solidFill>
              </a:rPr>
              <a:t> </a:t>
            </a:r>
            <a:r>
              <a:rPr lang="en-US" dirty="0"/>
              <a:t>software.</a:t>
            </a:r>
            <a:endParaRPr lang="en-US" dirty="0" smtClean="0"/>
          </a:p>
          <a:p>
            <a:r>
              <a:rPr lang="en-US" dirty="0" smtClean="0"/>
              <a:t>From Wikipedia ():</a:t>
            </a:r>
          </a:p>
          <a:p>
            <a:pPr lvl="1"/>
            <a:r>
              <a:rPr lang="en-US" b="1" i="1" dirty="0"/>
              <a:t>Go </a:t>
            </a:r>
            <a:r>
              <a:rPr lang="en-US" dirty="0"/>
              <a:t>(often referred to as </a:t>
            </a:r>
            <a:r>
              <a:rPr lang="en-US" b="1" i="1" dirty="0" err="1"/>
              <a:t>golang</a:t>
            </a:r>
            <a:r>
              <a:rPr lang="en-US" dirty="0"/>
              <a:t>) is an </a:t>
            </a:r>
            <a:r>
              <a:rPr lang="en-US" i="1" dirty="0">
                <a:solidFill>
                  <a:srgbClr val="0000FF"/>
                </a:solidFill>
              </a:rPr>
              <a:t>open </a:t>
            </a:r>
            <a:r>
              <a:rPr lang="en-US" i="1" dirty="0" smtClean="0">
                <a:solidFill>
                  <a:srgbClr val="0000FF"/>
                </a:solidFill>
              </a:rPr>
              <a:t>source </a:t>
            </a:r>
            <a:r>
              <a:rPr lang="en-US" dirty="0" smtClean="0"/>
              <a:t>programming </a:t>
            </a:r>
            <a:r>
              <a:rPr lang="en-US" dirty="0"/>
              <a:t>language created at </a:t>
            </a:r>
            <a:r>
              <a:rPr lang="en-US" i="1" dirty="0" smtClean="0">
                <a:solidFill>
                  <a:srgbClr val="0000FF"/>
                </a:solidFill>
              </a:rPr>
              <a:t>Google</a:t>
            </a:r>
            <a:r>
              <a:rPr lang="en-US" dirty="0" smtClean="0">
                <a:solidFill>
                  <a:srgbClr val="0000FF"/>
                </a:solidFill>
              </a:rPr>
              <a:t> </a:t>
            </a:r>
            <a:r>
              <a:rPr lang="en-US" dirty="0" smtClean="0"/>
              <a:t>in </a:t>
            </a:r>
            <a:r>
              <a:rPr lang="en-US" i="1" dirty="0">
                <a:solidFill>
                  <a:srgbClr val="0000FF"/>
                </a:solidFill>
              </a:rPr>
              <a:t>2007</a:t>
            </a:r>
            <a:r>
              <a:rPr lang="en-US" dirty="0">
                <a:solidFill>
                  <a:srgbClr val="0000FF"/>
                </a:solidFill>
              </a:rPr>
              <a:t> </a:t>
            </a:r>
            <a:r>
              <a:rPr lang="en-US" dirty="0"/>
              <a:t>by </a:t>
            </a:r>
            <a:r>
              <a:rPr lang="en-US" i="1" dirty="0">
                <a:solidFill>
                  <a:srgbClr val="0000FF"/>
                </a:solidFill>
              </a:rPr>
              <a:t>Robert </a:t>
            </a:r>
            <a:r>
              <a:rPr lang="en-US" i="1" dirty="0" err="1">
                <a:solidFill>
                  <a:srgbClr val="0000FF"/>
                </a:solidFill>
              </a:rPr>
              <a:t>Griesemer</a:t>
            </a:r>
            <a:r>
              <a:rPr lang="en-US" dirty="0"/>
              <a:t>, </a:t>
            </a:r>
            <a:r>
              <a:rPr lang="en-US" i="1" dirty="0">
                <a:solidFill>
                  <a:srgbClr val="0000FF"/>
                </a:solidFill>
              </a:rPr>
              <a:t>Rob Pike</a:t>
            </a:r>
            <a:r>
              <a:rPr lang="en-US" dirty="0"/>
              <a:t>, and </a:t>
            </a:r>
            <a:r>
              <a:rPr lang="en-US" i="1" dirty="0">
                <a:solidFill>
                  <a:srgbClr val="0000FF"/>
                </a:solidFill>
              </a:rPr>
              <a:t>Ken Thompson</a:t>
            </a:r>
            <a:r>
              <a:rPr lang="en-US" dirty="0" smtClean="0"/>
              <a:t>. It </a:t>
            </a:r>
            <a:r>
              <a:rPr lang="en-US" dirty="0"/>
              <a:t>is a </a:t>
            </a:r>
            <a:r>
              <a:rPr lang="en-US" i="1" dirty="0">
                <a:solidFill>
                  <a:srgbClr val="0000FF"/>
                </a:solidFill>
              </a:rPr>
              <a:t>compiled</a:t>
            </a:r>
            <a:r>
              <a:rPr lang="en-US" dirty="0" smtClean="0"/>
              <a:t>, </a:t>
            </a:r>
            <a:r>
              <a:rPr lang="en-US" i="1" dirty="0" smtClean="0">
                <a:solidFill>
                  <a:srgbClr val="0000FF"/>
                </a:solidFill>
              </a:rPr>
              <a:t>statically</a:t>
            </a:r>
            <a:r>
              <a:rPr lang="en-US" dirty="0" smtClean="0">
                <a:solidFill>
                  <a:srgbClr val="0000FF"/>
                </a:solidFill>
              </a:rPr>
              <a:t> </a:t>
            </a:r>
            <a:r>
              <a:rPr lang="en-US" i="1" dirty="0">
                <a:solidFill>
                  <a:srgbClr val="0000FF"/>
                </a:solidFill>
              </a:rPr>
              <a:t>typed</a:t>
            </a:r>
            <a:r>
              <a:rPr lang="en-US" dirty="0">
                <a:solidFill>
                  <a:srgbClr val="0000FF"/>
                </a:solidFill>
              </a:rPr>
              <a:t> </a:t>
            </a:r>
            <a:r>
              <a:rPr lang="en-US" dirty="0"/>
              <a:t>language in the tradition of </a:t>
            </a:r>
            <a:r>
              <a:rPr lang="en-US" i="1" dirty="0" err="1">
                <a:solidFill>
                  <a:srgbClr val="FF0000"/>
                </a:solidFill>
              </a:rPr>
              <a:t>Algol</a:t>
            </a:r>
            <a:r>
              <a:rPr lang="en-US" dirty="0">
                <a:solidFill>
                  <a:srgbClr val="FF0000"/>
                </a:solidFill>
              </a:rPr>
              <a:t> </a:t>
            </a:r>
            <a:r>
              <a:rPr lang="en-US" dirty="0"/>
              <a:t>and </a:t>
            </a:r>
            <a:r>
              <a:rPr lang="en-US" i="1" dirty="0">
                <a:solidFill>
                  <a:srgbClr val="FF0000"/>
                </a:solidFill>
              </a:rPr>
              <a:t>C</a:t>
            </a:r>
            <a:r>
              <a:rPr lang="en-US" dirty="0"/>
              <a:t>, with </a:t>
            </a:r>
            <a:r>
              <a:rPr lang="en-US" i="1" dirty="0">
                <a:solidFill>
                  <a:srgbClr val="0000FF"/>
                </a:solidFill>
              </a:rPr>
              <a:t>garbage collection</a:t>
            </a:r>
            <a:r>
              <a:rPr lang="en-US" dirty="0"/>
              <a:t>, </a:t>
            </a:r>
            <a:r>
              <a:rPr lang="en-US" i="1" dirty="0"/>
              <a:t>limited structural typing</a:t>
            </a:r>
            <a:r>
              <a:rPr lang="en-US" dirty="0" smtClean="0"/>
              <a:t>, </a:t>
            </a:r>
            <a:r>
              <a:rPr lang="en-US" i="1" dirty="0" smtClean="0"/>
              <a:t>memory </a:t>
            </a:r>
            <a:r>
              <a:rPr lang="en-US" i="1" dirty="0"/>
              <a:t>safety </a:t>
            </a:r>
            <a:r>
              <a:rPr lang="en-US" dirty="0"/>
              <a:t>features and </a:t>
            </a:r>
            <a:r>
              <a:rPr lang="en-US" b="1" i="1" dirty="0">
                <a:solidFill>
                  <a:srgbClr val="0000FF"/>
                </a:solidFill>
              </a:rPr>
              <a:t>CSP</a:t>
            </a:r>
            <a:r>
              <a:rPr lang="en-US" dirty="0"/>
              <a:t>-style concurrent programming features added</a:t>
            </a:r>
            <a:r>
              <a:rPr lang="en-US" dirty="0" smtClean="0"/>
              <a:t>.</a:t>
            </a:r>
          </a:p>
          <a:p>
            <a:pPr lvl="1"/>
            <a:r>
              <a:rPr lang="en-US" dirty="0" smtClean="0"/>
              <a:t>The </a:t>
            </a:r>
            <a:r>
              <a:rPr lang="en-US" dirty="0"/>
              <a:t>language was announced in </a:t>
            </a:r>
            <a:r>
              <a:rPr lang="en-US" i="1" dirty="0">
                <a:solidFill>
                  <a:srgbClr val="0000FF"/>
                </a:solidFill>
              </a:rPr>
              <a:t>November 2009</a:t>
            </a:r>
            <a:r>
              <a:rPr lang="en-US" dirty="0"/>
              <a:t>; </a:t>
            </a:r>
            <a:r>
              <a:rPr lang="en-US" i="1" dirty="0">
                <a:solidFill>
                  <a:srgbClr val="008000"/>
                </a:solidFill>
              </a:rPr>
              <a:t>it is used in some of Google's production systems</a:t>
            </a:r>
            <a:r>
              <a:rPr lang="en-US" dirty="0" smtClean="0"/>
              <a:t>, as </a:t>
            </a:r>
            <a:r>
              <a:rPr lang="en-US" dirty="0"/>
              <a:t>well as by other firms. Two major implementations exist: Google's Go compiler, "</a:t>
            </a:r>
            <a:r>
              <a:rPr lang="en-US" dirty="0" err="1"/>
              <a:t>gc</a:t>
            </a:r>
            <a:r>
              <a:rPr lang="en-US" dirty="0"/>
              <a:t>", is developed as open source software and targets various platforms including </a:t>
            </a:r>
            <a:r>
              <a:rPr lang="en-US" i="1" dirty="0">
                <a:solidFill>
                  <a:srgbClr val="FF0000"/>
                </a:solidFill>
              </a:rPr>
              <a:t>Linux, OS X, Windows, various BSD </a:t>
            </a:r>
            <a:r>
              <a:rPr lang="en-US" dirty="0"/>
              <a:t>and</a:t>
            </a:r>
            <a:r>
              <a:rPr lang="en-US" i="1" dirty="0"/>
              <a:t> </a:t>
            </a:r>
            <a:r>
              <a:rPr lang="en-US" i="1" dirty="0">
                <a:solidFill>
                  <a:srgbClr val="FF0000"/>
                </a:solidFill>
              </a:rPr>
              <a:t>Unix versions</a:t>
            </a:r>
            <a:r>
              <a:rPr lang="en-US" dirty="0"/>
              <a:t>, and since 2015 also mobile devices, including smartphones.</a:t>
            </a:r>
            <a:endParaRPr lang="en-US" dirty="0" smtClean="0"/>
          </a:p>
        </p:txBody>
      </p:sp>
    </p:spTree>
    <p:extLst>
      <p:ext uri="{BB962C8B-B14F-4D97-AF65-F5344CB8AC3E}">
        <p14:creationId xmlns:p14="http://schemas.microsoft.com/office/powerpoint/2010/main" val="940422625"/>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Package Details</a:t>
            </a:r>
            <a:endParaRPr lang="en-US" dirty="0"/>
          </a:p>
        </p:txBody>
      </p:sp>
      <p:sp>
        <p:nvSpPr>
          <p:cNvPr id="3" name="Content Placeholder 2"/>
          <p:cNvSpPr>
            <a:spLocks noGrp="1"/>
          </p:cNvSpPr>
          <p:nvPr>
            <p:ph idx="1"/>
          </p:nvPr>
        </p:nvSpPr>
        <p:spPr/>
        <p:txBody>
          <a:bodyPr/>
          <a:lstStyle/>
          <a:p>
            <a:r>
              <a:rPr lang="en-US" dirty="0" smtClean="0"/>
              <a:t>Visibility</a:t>
            </a:r>
          </a:p>
          <a:p>
            <a:pPr lvl="1"/>
            <a:r>
              <a:rPr lang="en-US" dirty="0" smtClean="0"/>
              <a:t>Private members available to all members regardless of file</a:t>
            </a:r>
          </a:p>
          <a:p>
            <a:pPr lvl="1"/>
            <a:r>
              <a:rPr lang="en-US" dirty="0" smtClean="0"/>
              <a:t>Public/Exported members are accessible to imported file</a:t>
            </a:r>
          </a:p>
          <a:p>
            <a:pPr lvl="1"/>
            <a:r>
              <a:rPr lang="en-US" dirty="0" smtClean="0"/>
              <a:t>Types of imports:</a:t>
            </a:r>
          </a:p>
          <a:p>
            <a:pPr marL="914400" lvl="2" indent="0">
              <a:buNone/>
            </a:pP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2952743989"/>
              </p:ext>
            </p:extLst>
          </p:nvPr>
        </p:nvGraphicFramePr>
        <p:xfrm>
          <a:off x="1328182" y="3527708"/>
          <a:ext cx="6096000" cy="1127759"/>
        </p:xfrm>
        <a:graphic>
          <a:graphicData uri="http://schemas.openxmlformats.org/drawingml/2006/table">
            <a:tbl>
              <a:tblPr firstRow="1" bandRow="1">
                <a:tableStyleId>{5C22544A-7EE6-4342-B048-85BDC9FD1C3A}</a:tableStyleId>
              </a:tblPr>
              <a:tblGrid>
                <a:gridCol w="3048000"/>
                <a:gridCol w="3048000"/>
              </a:tblGrid>
              <a:tr h="278130">
                <a:tc>
                  <a:txBody>
                    <a:bodyPr/>
                    <a:lstStyle/>
                    <a:p>
                      <a:r>
                        <a:rPr lang="en-US" sz="1400" dirty="0" smtClean="0"/>
                        <a:t>Import Declaration</a:t>
                      </a:r>
                      <a:endParaRPr lang="en-US" sz="1400" dirty="0"/>
                    </a:p>
                  </a:txBody>
                  <a:tcPr marT="34290" marB="34290"/>
                </a:tc>
                <a:tc>
                  <a:txBody>
                    <a:bodyPr/>
                    <a:lstStyle/>
                    <a:p>
                      <a:r>
                        <a:rPr lang="en-US" sz="1400" dirty="0" smtClean="0"/>
                        <a:t>Local Name of Sin</a:t>
                      </a:r>
                      <a:endParaRPr lang="en-US" sz="1400" dirty="0"/>
                    </a:p>
                  </a:txBody>
                  <a:tcPr marT="34290" marB="34290"/>
                </a:tc>
              </a:tr>
              <a:tr h="278130">
                <a:tc>
                  <a:txBody>
                    <a:bodyPr/>
                    <a:lstStyle/>
                    <a:p>
                      <a:r>
                        <a:rPr lang="en-US" sz="1400" dirty="0" smtClean="0"/>
                        <a:t>import “lib/</a:t>
                      </a:r>
                      <a:r>
                        <a:rPr lang="en-US" sz="1400" dirty="0" smtClean="0">
                          <a:solidFill>
                            <a:srgbClr val="3366FF"/>
                          </a:solidFill>
                        </a:rPr>
                        <a:t>math</a:t>
                      </a:r>
                      <a:r>
                        <a:rPr lang="en-US" sz="1400" dirty="0" smtClean="0"/>
                        <a:t>”</a:t>
                      </a:r>
                      <a:endParaRPr lang="en-US" sz="1400" dirty="0"/>
                    </a:p>
                  </a:txBody>
                  <a:tcPr marT="34290" marB="34290"/>
                </a:tc>
                <a:tc>
                  <a:txBody>
                    <a:bodyPr/>
                    <a:lstStyle/>
                    <a:p>
                      <a:r>
                        <a:rPr lang="en-US" sz="1400" dirty="0" err="1" smtClean="0">
                          <a:solidFill>
                            <a:srgbClr val="3366FF"/>
                          </a:solidFill>
                        </a:rPr>
                        <a:t>math.Sin</a:t>
                      </a:r>
                      <a:endParaRPr lang="en-US" sz="1400" dirty="0">
                        <a:solidFill>
                          <a:srgbClr val="3366FF"/>
                        </a:solidFill>
                      </a:endParaRPr>
                    </a:p>
                  </a:txBody>
                  <a:tcPr marT="34290" marB="34290"/>
                </a:tc>
              </a:tr>
              <a:tr h="278130">
                <a:tc>
                  <a:txBody>
                    <a:bodyPr/>
                    <a:lstStyle/>
                    <a:p>
                      <a:r>
                        <a:rPr lang="en-US" sz="1400" dirty="0" smtClean="0"/>
                        <a:t>import</a:t>
                      </a:r>
                      <a:r>
                        <a:rPr lang="en-US" sz="1400" baseline="0" dirty="0" smtClean="0"/>
                        <a:t> </a:t>
                      </a:r>
                      <a:r>
                        <a:rPr lang="en-US" sz="1400" baseline="0" dirty="0" smtClean="0">
                          <a:solidFill>
                            <a:srgbClr val="C0504D"/>
                          </a:solidFill>
                        </a:rPr>
                        <a:t>m</a:t>
                      </a:r>
                      <a:r>
                        <a:rPr lang="en-US" sz="1400" baseline="0" dirty="0" smtClean="0"/>
                        <a:t> “lib/math”</a:t>
                      </a:r>
                      <a:endParaRPr lang="en-US" sz="1400" dirty="0"/>
                    </a:p>
                  </a:txBody>
                  <a:tcPr marT="34290" marB="34290"/>
                </a:tc>
                <a:tc>
                  <a:txBody>
                    <a:bodyPr/>
                    <a:lstStyle/>
                    <a:p>
                      <a:r>
                        <a:rPr lang="en-US" sz="1400" dirty="0" err="1" smtClean="0">
                          <a:solidFill>
                            <a:srgbClr val="C0504D"/>
                          </a:solidFill>
                        </a:rPr>
                        <a:t>m</a:t>
                      </a:r>
                      <a:r>
                        <a:rPr lang="en-US" sz="1400" dirty="0" err="1" smtClean="0"/>
                        <a:t>.Sin</a:t>
                      </a:r>
                      <a:endParaRPr lang="en-US" sz="1400" dirty="0"/>
                    </a:p>
                  </a:txBody>
                  <a:tcPr marT="34290" marB="34290"/>
                </a:tc>
              </a:tr>
              <a:tr h="278130">
                <a:tc>
                  <a:txBody>
                    <a:bodyPr/>
                    <a:lstStyle/>
                    <a:p>
                      <a:r>
                        <a:rPr lang="en-US" sz="1400" dirty="0" smtClean="0"/>
                        <a:t>import </a:t>
                      </a:r>
                      <a:r>
                        <a:rPr lang="en-US" sz="1400" dirty="0" smtClean="0">
                          <a:solidFill>
                            <a:srgbClr val="FF0000"/>
                          </a:solidFill>
                        </a:rPr>
                        <a:t>.</a:t>
                      </a:r>
                      <a:r>
                        <a:rPr lang="en-US" sz="1400" dirty="0" smtClean="0"/>
                        <a:t> “lib/math”</a:t>
                      </a:r>
                      <a:endParaRPr lang="en-US" sz="1400" dirty="0"/>
                    </a:p>
                  </a:txBody>
                  <a:tcPr marT="34290" marB="34290"/>
                </a:tc>
                <a:tc>
                  <a:txBody>
                    <a:bodyPr/>
                    <a:lstStyle/>
                    <a:p>
                      <a:r>
                        <a:rPr lang="en-US" sz="1400" dirty="0" smtClean="0">
                          <a:solidFill>
                            <a:srgbClr val="FF0000"/>
                          </a:solidFill>
                        </a:rPr>
                        <a:t>Sin</a:t>
                      </a:r>
                      <a:endParaRPr lang="en-US" sz="1400" dirty="0">
                        <a:solidFill>
                          <a:srgbClr val="FF0000"/>
                        </a:solidFill>
                      </a:endParaRPr>
                    </a:p>
                  </a:txBody>
                  <a:tcPr marT="34290" marB="34290"/>
                </a:tc>
              </a:tr>
            </a:tbl>
          </a:graphicData>
        </a:graphic>
      </p:graphicFrame>
    </p:spTree>
    <p:extLst>
      <p:ext uri="{BB962C8B-B14F-4D97-AF65-F5344CB8AC3E}">
        <p14:creationId xmlns:p14="http://schemas.microsoft.com/office/powerpoint/2010/main" val="2172722248"/>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p:cNvSpPr/>
          <p:nvPr/>
        </p:nvSpPr>
        <p:spPr>
          <a:xfrm>
            <a:off x="2210802" y="1449986"/>
            <a:ext cx="4788292" cy="9376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2394575" y="2387642"/>
            <a:ext cx="4403107" cy="386051"/>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Package Visibility</a:t>
            </a:r>
            <a:endParaRPr lang="en-US" dirty="0"/>
          </a:p>
        </p:txBody>
      </p:sp>
      <p:pic>
        <p:nvPicPr>
          <p:cNvPr id="9" name="Picture 8"/>
          <p:cNvPicPr>
            <a:picLocks noChangeAspect="1"/>
          </p:cNvPicPr>
          <p:nvPr/>
        </p:nvPicPr>
        <p:blipFill>
          <a:blip r:embed="rId2"/>
          <a:stretch>
            <a:fillRect/>
          </a:stretch>
        </p:blipFill>
        <p:spPr>
          <a:xfrm>
            <a:off x="2452355" y="1557820"/>
            <a:ext cx="1167481" cy="1183262"/>
          </a:xfrm>
          <a:prstGeom prst="rect">
            <a:avLst/>
          </a:prstGeom>
        </p:spPr>
      </p:pic>
      <p:pic>
        <p:nvPicPr>
          <p:cNvPr id="11" name="Picture 10"/>
          <p:cNvPicPr>
            <a:picLocks noChangeAspect="1"/>
          </p:cNvPicPr>
          <p:nvPr/>
        </p:nvPicPr>
        <p:blipFill>
          <a:blip r:embed="rId2"/>
          <a:stretch>
            <a:fillRect/>
          </a:stretch>
        </p:blipFill>
        <p:spPr>
          <a:xfrm>
            <a:off x="4099528" y="1556958"/>
            <a:ext cx="1160744" cy="1176434"/>
          </a:xfrm>
          <a:prstGeom prst="rect">
            <a:avLst/>
          </a:prstGeom>
        </p:spPr>
      </p:pic>
      <p:sp>
        <p:nvSpPr>
          <p:cNvPr id="13" name="TextBox 12"/>
          <p:cNvSpPr txBox="1"/>
          <p:nvPr/>
        </p:nvSpPr>
        <p:spPr>
          <a:xfrm>
            <a:off x="3977085" y="1172987"/>
            <a:ext cx="1405553" cy="369332"/>
          </a:xfrm>
          <a:prstGeom prst="rect">
            <a:avLst/>
          </a:prstGeom>
          <a:noFill/>
        </p:spPr>
        <p:txBody>
          <a:bodyPr wrap="none" rtlCol="0">
            <a:spAutoFit/>
          </a:bodyPr>
          <a:lstStyle/>
          <a:p>
            <a:r>
              <a:rPr lang="en-US"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Package: foo</a:t>
            </a:r>
            <a:endParaRPr lang="en-US"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20" name="Oval 19"/>
          <p:cNvSpPr/>
          <p:nvPr/>
        </p:nvSpPr>
        <p:spPr>
          <a:xfrm>
            <a:off x="2452355" y="3056515"/>
            <a:ext cx="868323" cy="61106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smtClean="0"/>
              <a:t>C</a:t>
            </a:r>
            <a:endParaRPr lang="en-US" dirty="0"/>
          </a:p>
        </p:txBody>
      </p:sp>
      <p:sp>
        <p:nvSpPr>
          <p:cNvPr id="21" name="Diamond 20"/>
          <p:cNvSpPr/>
          <p:nvPr/>
        </p:nvSpPr>
        <p:spPr>
          <a:xfrm>
            <a:off x="3558573" y="3056515"/>
            <a:ext cx="844534" cy="611066"/>
          </a:xfrm>
          <a:prstGeom prst="diamon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t>V</a:t>
            </a:r>
            <a:endParaRPr lang="en-US" dirty="0"/>
          </a:p>
        </p:txBody>
      </p:sp>
      <p:sp>
        <p:nvSpPr>
          <p:cNvPr id="22" name="Parallelogram 21"/>
          <p:cNvSpPr/>
          <p:nvPr/>
        </p:nvSpPr>
        <p:spPr>
          <a:xfrm>
            <a:off x="4719172" y="3056515"/>
            <a:ext cx="810494" cy="612309"/>
          </a:xfrm>
          <a:prstGeom prst="parallelogram">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F</a:t>
            </a:r>
            <a:endParaRPr lang="en-US" dirty="0"/>
          </a:p>
        </p:txBody>
      </p:sp>
      <p:sp>
        <p:nvSpPr>
          <p:cNvPr id="23" name="Isosceles Triangle 22"/>
          <p:cNvSpPr/>
          <p:nvPr/>
        </p:nvSpPr>
        <p:spPr>
          <a:xfrm>
            <a:off x="5766396" y="3056515"/>
            <a:ext cx="963869" cy="612309"/>
          </a:xfrm>
          <a:prstGeom prst="triangl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t>T</a:t>
            </a:r>
            <a:endParaRPr lang="en-US" dirty="0"/>
          </a:p>
        </p:txBody>
      </p:sp>
      <p:sp>
        <p:nvSpPr>
          <p:cNvPr id="32" name="TextBox 31"/>
          <p:cNvSpPr txBox="1"/>
          <p:nvPr/>
        </p:nvSpPr>
        <p:spPr>
          <a:xfrm>
            <a:off x="3984155" y="3874422"/>
            <a:ext cx="1659429" cy="1200329"/>
          </a:xfrm>
          <a:prstGeom prst="rect">
            <a:avLst/>
          </a:prstGeom>
          <a:noFill/>
        </p:spPr>
        <p:txBody>
          <a:bodyPr wrap="none" rtlCol="0">
            <a:spAutoFit/>
          </a:bodyPr>
          <a:lstStyle/>
          <a:p>
            <a:pPr marL="285750" indent="-285750">
              <a:buFont typeface="Arial"/>
              <a:buChar char="•"/>
            </a:pPr>
            <a:r>
              <a:rPr lang="en-US" dirty="0" smtClean="0"/>
              <a:t>C = Constant</a:t>
            </a:r>
          </a:p>
          <a:p>
            <a:pPr marL="285750" indent="-285750">
              <a:buFont typeface="Arial"/>
              <a:buChar char="•"/>
            </a:pPr>
            <a:r>
              <a:rPr lang="en-US" dirty="0" smtClean="0"/>
              <a:t>V = Variable</a:t>
            </a:r>
          </a:p>
          <a:p>
            <a:pPr marL="285750" indent="-285750">
              <a:buFont typeface="Arial"/>
              <a:buChar char="•"/>
            </a:pPr>
            <a:r>
              <a:rPr lang="en-US" dirty="0" smtClean="0"/>
              <a:t>F = Function</a:t>
            </a:r>
          </a:p>
          <a:p>
            <a:pPr marL="285750" indent="-285750">
              <a:buFont typeface="Arial"/>
              <a:buChar char="•"/>
            </a:pPr>
            <a:r>
              <a:rPr lang="en-US" dirty="0" smtClean="0"/>
              <a:t>T = Type</a:t>
            </a:r>
            <a:endParaRPr lang="en-US" dirty="0"/>
          </a:p>
        </p:txBody>
      </p:sp>
      <p:pic>
        <p:nvPicPr>
          <p:cNvPr id="33" name="Picture 32"/>
          <p:cNvPicPr>
            <a:picLocks noChangeAspect="1"/>
          </p:cNvPicPr>
          <p:nvPr/>
        </p:nvPicPr>
        <p:blipFill>
          <a:blip r:embed="rId2"/>
          <a:stretch>
            <a:fillRect/>
          </a:stretch>
        </p:blipFill>
        <p:spPr>
          <a:xfrm>
            <a:off x="5589205" y="1557819"/>
            <a:ext cx="1159894" cy="1175573"/>
          </a:xfrm>
          <a:prstGeom prst="rect">
            <a:avLst/>
          </a:prstGeom>
        </p:spPr>
      </p:pic>
      <p:sp>
        <p:nvSpPr>
          <p:cNvPr id="36" name="Oval 35"/>
          <p:cNvSpPr/>
          <p:nvPr/>
        </p:nvSpPr>
        <p:spPr>
          <a:xfrm>
            <a:off x="5822776" y="1849331"/>
            <a:ext cx="298927" cy="210364"/>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000" dirty="0"/>
          </a:p>
        </p:txBody>
      </p:sp>
      <p:sp>
        <p:nvSpPr>
          <p:cNvPr id="37" name="Diamond 36"/>
          <p:cNvSpPr/>
          <p:nvPr/>
        </p:nvSpPr>
        <p:spPr>
          <a:xfrm>
            <a:off x="6284582" y="2076814"/>
            <a:ext cx="290737" cy="210364"/>
          </a:xfrm>
          <a:prstGeom prst="diamon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000" dirty="0"/>
          </a:p>
        </p:txBody>
      </p:sp>
      <p:sp>
        <p:nvSpPr>
          <p:cNvPr id="18" name="Parallelogram 17"/>
          <p:cNvSpPr/>
          <p:nvPr/>
        </p:nvSpPr>
        <p:spPr>
          <a:xfrm>
            <a:off x="4327536" y="1744149"/>
            <a:ext cx="278452" cy="210364"/>
          </a:xfrm>
          <a:prstGeom prst="parallelogram">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000" dirty="0"/>
          </a:p>
        </p:txBody>
      </p:sp>
      <p:sp>
        <p:nvSpPr>
          <p:cNvPr id="19" name="Isosceles Triangle 18"/>
          <p:cNvSpPr/>
          <p:nvPr/>
        </p:nvSpPr>
        <p:spPr>
          <a:xfrm>
            <a:off x="4605988" y="2014534"/>
            <a:ext cx="348064" cy="221112"/>
          </a:xfrm>
          <a:prstGeom prst="triangl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1000" dirty="0"/>
          </a:p>
        </p:txBody>
      </p:sp>
      <p:sp>
        <p:nvSpPr>
          <p:cNvPr id="27" name="Parallelogram 26"/>
          <p:cNvSpPr/>
          <p:nvPr/>
        </p:nvSpPr>
        <p:spPr>
          <a:xfrm>
            <a:off x="4560789" y="2433246"/>
            <a:ext cx="278452" cy="210364"/>
          </a:xfrm>
          <a:prstGeom prst="parallelogram">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000" dirty="0"/>
          </a:p>
        </p:txBody>
      </p:sp>
      <p:sp>
        <p:nvSpPr>
          <p:cNvPr id="17" name="Diamond 16"/>
          <p:cNvSpPr/>
          <p:nvPr/>
        </p:nvSpPr>
        <p:spPr>
          <a:xfrm>
            <a:off x="4257739" y="2062959"/>
            <a:ext cx="290737" cy="210364"/>
          </a:xfrm>
          <a:prstGeom prst="diamon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000" dirty="0"/>
          </a:p>
        </p:txBody>
      </p:sp>
      <p:sp>
        <p:nvSpPr>
          <p:cNvPr id="26" name="Diamond 25"/>
          <p:cNvSpPr/>
          <p:nvPr/>
        </p:nvSpPr>
        <p:spPr>
          <a:xfrm>
            <a:off x="5766396" y="2433246"/>
            <a:ext cx="290737" cy="210364"/>
          </a:xfrm>
          <a:prstGeom prst="diamon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000" dirty="0"/>
          </a:p>
        </p:txBody>
      </p:sp>
      <p:sp>
        <p:nvSpPr>
          <p:cNvPr id="25" name="Diamond 24"/>
          <p:cNvSpPr/>
          <p:nvPr/>
        </p:nvSpPr>
        <p:spPr>
          <a:xfrm>
            <a:off x="3136028" y="2433246"/>
            <a:ext cx="290737" cy="210364"/>
          </a:xfrm>
          <a:prstGeom prst="diamon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000" dirty="0"/>
          </a:p>
        </p:txBody>
      </p:sp>
      <p:sp>
        <p:nvSpPr>
          <p:cNvPr id="29" name="Oval 28"/>
          <p:cNvSpPr/>
          <p:nvPr/>
        </p:nvSpPr>
        <p:spPr>
          <a:xfrm>
            <a:off x="2680253" y="2422498"/>
            <a:ext cx="298927" cy="210364"/>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000" dirty="0"/>
          </a:p>
        </p:txBody>
      </p:sp>
      <p:sp>
        <p:nvSpPr>
          <p:cNvPr id="38" name="Isosceles Triangle 37"/>
          <p:cNvSpPr/>
          <p:nvPr/>
        </p:nvSpPr>
        <p:spPr>
          <a:xfrm>
            <a:off x="6227254" y="2422498"/>
            <a:ext cx="348064" cy="221112"/>
          </a:xfrm>
          <a:prstGeom prst="triangl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1000" dirty="0"/>
          </a:p>
        </p:txBody>
      </p:sp>
      <p:sp>
        <p:nvSpPr>
          <p:cNvPr id="8" name="Rectangle 7"/>
          <p:cNvSpPr/>
          <p:nvPr/>
        </p:nvSpPr>
        <p:spPr>
          <a:xfrm>
            <a:off x="457200" y="2433246"/>
            <a:ext cx="1405868" cy="300146"/>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Exported</a:t>
            </a:r>
            <a:endParaRPr lang="en-US" dirty="0"/>
          </a:p>
        </p:txBody>
      </p:sp>
      <p:cxnSp>
        <p:nvCxnSpPr>
          <p:cNvPr id="39" name="Straight Connector 38"/>
          <p:cNvCxnSpPr/>
          <p:nvPr/>
        </p:nvCxnSpPr>
        <p:spPr>
          <a:xfrm>
            <a:off x="2394575" y="2387642"/>
            <a:ext cx="4403107"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40" name="Rectangle 39"/>
          <p:cNvSpPr/>
          <p:nvPr/>
        </p:nvSpPr>
        <p:spPr>
          <a:xfrm>
            <a:off x="457200" y="1744148"/>
            <a:ext cx="1405868" cy="3326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Private</a:t>
            </a:r>
            <a:endParaRPr lang="en-US" dirty="0"/>
          </a:p>
        </p:txBody>
      </p:sp>
    </p:spTree>
    <p:extLst>
      <p:ext uri="{BB962C8B-B14F-4D97-AF65-F5344CB8AC3E}">
        <p14:creationId xmlns:p14="http://schemas.microsoft.com/office/powerpoint/2010/main" val="298233689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939926" y="1063229"/>
            <a:ext cx="7290024" cy="2558098"/>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Executable Visualized</a:t>
            </a:r>
            <a:endParaRPr lang="en-US" dirty="0"/>
          </a:p>
        </p:txBody>
      </p:sp>
      <p:sp>
        <p:nvSpPr>
          <p:cNvPr id="4" name="Rounded Rectangle 3"/>
          <p:cNvSpPr/>
          <p:nvPr/>
        </p:nvSpPr>
        <p:spPr>
          <a:xfrm>
            <a:off x="1369566" y="1291581"/>
            <a:ext cx="1778289" cy="915624"/>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pic>
        <p:nvPicPr>
          <p:cNvPr id="5" name="Picture 4"/>
          <p:cNvPicPr>
            <a:picLocks noChangeAspect="1"/>
          </p:cNvPicPr>
          <p:nvPr/>
        </p:nvPicPr>
        <p:blipFill>
          <a:blip r:embed="rId2"/>
          <a:stretch>
            <a:fillRect/>
          </a:stretch>
        </p:blipFill>
        <p:spPr>
          <a:xfrm>
            <a:off x="1528780" y="1381579"/>
            <a:ext cx="500055" cy="506813"/>
          </a:xfrm>
          <a:prstGeom prst="rect">
            <a:avLst/>
          </a:prstGeom>
        </p:spPr>
      </p:pic>
      <p:pic>
        <p:nvPicPr>
          <p:cNvPr id="6" name="Picture 5"/>
          <p:cNvPicPr>
            <a:picLocks noChangeAspect="1"/>
          </p:cNvPicPr>
          <p:nvPr/>
        </p:nvPicPr>
        <p:blipFill>
          <a:blip r:embed="rId2"/>
          <a:stretch>
            <a:fillRect/>
          </a:stretch>
        </p:blipFill>
        <p:spPr>
          <a:xfrm>
            <a:off x="2486911" y="1381579"/>
            <a:ext cx="500055" cy="506813"/>
          </a:xfrm>
          <a:prstGeom prst="rect">
            <a:avLst/>
          </a:prstGeom>
        </p:spPr>
      </p:pic>
      <p:sp>
        <p:nvSpPr>
          <p:cNvPr id="10" name="TextBox 9"/>
          <p:cNvSpPr txBox="1"/>
          <p:nvPr/>
        </p:nvSpPr>
        <p:spPr>
          <a:xfrm>
            <a:off x="2109730" y="1502292"/>
            <a:ext cx="377180" cy="369332"/>
          </a:xfrm>
          <a:prstGeom prst="rect">
            <a:avLst/>
          </a:prstGeom>
          <a:noFill/>
        </p:spPr>
        <p:txBody>
          <a:bodyPr wrap="none" rtlCol="0">
            <a:spAutoFit/>
          </a:bodyPr>
          <a:lstStyle/>
          <a:p>
            <a:r>
              <a:rPr lang="mr-IN" dirty="0" smtClean="0"/>
              <a:t>…</a:t>
            </a:r>
            <a:endParaRPr lang="en-US" dirty="0"/>
          </a:p>
        </p:txBody>
      </p:sp>
      <p:sp>
        <p:nvSpPr>
          <p:cNvPr id="19" name="TextBox 18"/>
          <p:cNvSpPr txBox="1"/>
          <p:nvPr/>
        </p:nvSpPr>
        <p:spPr>
          <a:xfrm>
            <a:off x="3067372" y="3810156"/>
            <a:ext cx="3040228" cy="369332"/>
          </a:xfrm>
          <a:prstGeom prst="rect">
            <a:avLst/>
          </a:prstGeom>
          <a:noFill/>
        </p:spPr>
        <p:txBody>
          <a:bodyPr wrap="square" rtlCol="0">
            <a:spAutoFit/>
          </a:bodyPr>
          <a:lstStyle/>
          <a:p>
            <a:r>
              <a:rPr lang="en-US" dirty="0" smtClean="0">
                <a:ln w="12700">
                  <a:solidFill>
                    <a:schemeClr val="tx2">
                      <a:satMod val="155000"/>
                    </a:schemeClr>
                  </a:solidFill>
                  <a:prstDash val="solid"/>
                </a:ln>
                <a:solidFill>
                  <a:srgbClr val="000000"/>
                </a:solidFill>
                <a:effectLst/>
              </a:rPr>
              <a:t>Executable: recipe-manager</a:t>
            </a:r>
            <a:endParaRPr lang="en-US" dirty="0">
              <a:ln w="12700">
                <a:solidFill>
                  <a:schemeClr val="tx2">
                    <a:satMod val="155000"/>
                  </a:schemeClr>
                </a:solidFill>
                <a:prstDash val="solid"/>
              </a:ln>
              <a:solidFill>
                <a:srgbClr val="000000"/>
              </a:solidFill>
              <a:effectLst/>
            </a:endParaRPr>
          </a:p>
        </p:txBody>
      </p:sp>
      <p:sp>
        <p:nvSpPr>
          <p:cNvPr id="20" name="TextBox 19"/>
          <p:cNvSpPr txBox="1"/>
          <p:nvPr/>
        </p:nvSpPr>
        <p:spPr>
          <a:xfrm>
            <a:off x="1531186" y="1888392"/>
            <a:ext cx="1384313" cy="338554"/>
          </a:xfrm>
          <a:prstGeom prst="rect">
            <a:avLst/>
          </a:prstGeom>
          <a:noFill/>
        </p:spPr>
        <p:txBody>
          <a:bodyPr wrap="none" rtlCol="0">
            <a:spAutoFit/>
          </a:bodyPr>
          <a:lstStyle/>
          <a:p>
            <a:r>
              <a:rPr lang="en-US" sz="1600" dirty="0" smtClean="0"/>
              <a:t>Package: main</a:t>
            </a:r>
            <a:endParaRPr lang="en-US" sz="1600" dirty="0"/>
          </a:p>
        </p:txBody>
      </p:sp>
      <p:sp>
        <p:nvSpPr>
          <p:cNvPr id="21" name="Rounded Rectangle 20"/>
          <p:cNvSpPr/>
          <p:nvPr/>
        </p:nvSpPr>
        <p:spPr>
          <a:xfrm>
            <a:off x="3930773" y="1291581"/>
            <a:ext cx="1778289" cy="915624"/>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22" name="TextBox 21"/>
          <p:cNvSpPr txBox="1"/>
          <p:nvPr/>
        </p:nvSpPr>
        <p:spPr>
          <a:xfrm>
            <a:off x="4092393" y="1888392"/>
            <a:ext cx="1262485" cy="338554"/>
          </a:xfrm>
          <a:prstGeom prst="rect">
            <a:avLst/>
          </a:prstGeom>
          <a:noFill/>
        </p:spPr>
        <p:txBody>
          <a:bodyPr wrap="none" rtlCol="0">
            <a:spAutoFit/>
          </a:bodyPr>
          <a:lstStyle/>
          <a:p>
            <a:r>
              <a:rPr lang="en-US" sz="1600" dirty="0" smtClean="0"/>
              <a:t>Package: </a:t>
            </a:r>
            <a:r>
              <a:rPr lang="en-US" sz="1600" dirty="0" err="1" smtClean="0"/>
              <a:t>fmt</a:t>
            </a:r>
            <a:endParaRPr lang="en-US" sz="1600" dirty="0"/>
          </a:p>
        </p:txBody>
      </p:sp>
      <p:sp>
        <p:nvSpPr>
          <p:cNvPr id="23" name="Rounded Rectangle 22"/>
          <p:cNvSpPr/>
          <p:nvPr/>
        </p:nvSpPr>
        <p:spPr>
          <a:xfrm>
            <a:off x="6090288" y="1291581"/>
            <a:ext cx="1778289" cy="915624"/>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24" name="TextBox 23"/>
          <p:cNvSpPr txBox="1"/>
          <p:nvPr/>
        </p:nvSpPr>
        <p:spPr>
          <a:xfrm>
            <a:off x="6251908" y="1888392"/>
            <a:ext cx="1155685" cy="338554"/>
          </a:xfrm>
          <a:prstGeom prst="rect">
            <a:avLst/>
          </a:prstGeom>
          <a:noFill/>
        </p:spPr>
        <p:txBody>
          <a:bodyPr wrap="none" rtlCol="0">
            <a:spAutoFit/>
          </a:bodyPr>
          <a:lstStyle/>
          <a:p>
            <a:r>
              <a:rPr lang="en-US" sz="1600" dirty="0" smtClean="0"/>
              <a:t>Package: </a:t>
            </a:r>
            <a:r>
              <a:rPr lang="en-US" sz="1600" dirty="0" err="1" smtClean="0"/>
              <a:t>os</a:t>
            </a:r>
            <a:endParaRPr lang="en-US" sz="1600" dirty="0"/>
          </a:p>
        </p:txBody>
      </p:sp>
      <p:sp>
        <p:nvSpPr>
          <p:cNvPr id="25" name="Rounded Rectangle 24"/>
          <p:cNvSpPr/>
          <p:nvPr/>
        </p:nvSpPr>
        <p:spPr>
          <a:xfrm>
            <a:off x="1366388" y="2456161"/>
            <a:ext cx="1778289" cy="915624"/>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pic>
        <p:nvPicPr>
          <p:cNvPr id="26" name="Picture 25"/>
          <p:cNvPicPr>
            <a:picLocks noChangeAspect="1"/>
          </p:cNvPicPr>
          <p:nvPr/>
        </p:nvPicPr>
        <p:blipFill>
          <a:blip r:embed="rId2"/>
          <a:stretch>
            <a:fillRect/>
          </a:stretch>
        </p:blipFill>
        <p:spPr>
          <a:xfrm>
            <a:off x="1525602" y="2546159"/>
            <a:ext cx="500055" cy="506813"/>
          </a:xfrm>
          <a:prstGeom prst="rect">
            <a:avLst/>
          </a:prstGeom>
        </p:spPr>
      </p:pic>
      <p:pic>
        <p:nvPicPr>
          <p:cNvPr id="27" name="Picture 26"/>
          <p:cNvPicPr>
            <a:picLocks noChangeAspect="1"/>
          </p:cNvPicPr>
          <p:nvPr/>
        </p:nvPicPr>
        <p:blipFill>
          <a:blip r:embed="rId2"/>
          <a:stretch>
            <a:fillRect/>
          </a:stretch>
        </p:blipFill>
        <p:spPr>
          <a:xfrm>
            <a:off x="2483733" y="2546159"/>
            <a:ext cx="500055" cy="506813"/>
          </a:xfrm>
          <a:prstGeom prst="rect">
            <a:avLst/>
          </a:prstGeom>
        </p:spPr>
      </p:pic>
      <p:sp>
        <p:nvSpPr>
          <p:cNvPr id="28" name="TextBox 27"/>
          <p:cNvSpPr txBox="1"/>
          <p:nvPr/>
        </p:nvSpPr>
        <p:spPr>
          <a:xfrm>
            <a:off x="2106552" y="2666872"/>
            <a:ext cx="377180" cy="369332"/>
          </a:xfrm>
          <a:prstGeom prst="rect">
            <a:avLst/>
          </a:prstGeom>
          <a:noFill/>
        </p:spPr>
        <p:txBody>
          <a:bodyPr wrap="none" rtlCol="0">
            <a:spAutoFit/>
          </a:bodyPr>
          <a:lstStyle/>
          <a:p>
            <a:r>
              <a:rPr lang="mr-IN" dirty="0" smtClean="0"/>
              <a:t>…</a:t>
            </a:r>
            <a:endParaRPr lang="en-US" dirty="0"/>
          </a:p>
        </p:txBody>
      </p:sp>
      <p:sp>
        <p:nvSpPr>
          <p:cNvPr id="29" name="TextBox 28"/>
          <p:cNvSpPr txBox="1"/>
          <p:nvPr/>
        </p:nvSpPr>
        <p:spPr>
          <a:xfrm>
            <a:off x="1528008" y="3052972"/>
            <a:ext cx="1484601" cy="338554"/>
          </a:xfrm>
          <a:prstGeom prst="rect">
            <a:avLst/>
          </a:prstGeom>
          <a:noFill/>
        </p:spPr>
        <p:txBody>
          <a:bodyPr wrap="none" rtlCol="0">
            <a:spAutoFit/>
          </a:bodyPr>
          <a:lstStyle/>
          <a:p>
            <a:r>
              <a:rPr lang="en-US" sz="1600" dirty="0" smtClean="0"/>
              <a:t>Package: recipe</a:t>
            </a:r>
            <a:endParaRPr lang="en-US" sz="1600" dirty="0"/>
          </a:p>
        </p:txBody>
      </p:sp>
      <p:sp>
        <p:nvSpPr>
          <p:cNvPr id="30" name="Rounded Rectangle 29"/>
          <p:cNvSpPr/>
          <p:nvPr/>
        </p:nvSpPr>
        <p:spPr>
          <a:xfrm>
            <a:off x="3927594" y="2456161"/>
            <a:ext cx="1778289" cy="915624"/>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32" name="Rounded Rectangle 31"/>
          <p:cNvSpPr/>
          <p:nvPr/>
        </p:nvSpPr>
        <p:spPr>
          <a:xfrm>
            <a:off x="6087110" y="2456161"/>
            <a:ext cx="1778289" cy="915624"/>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34" name="TextBox 33"/>
          <p:cNvSpPr txBox="1"/>
          <p:nvPr/>
        </p:nvSpPr>
        <p:spPr>
          <a:xfrm>
            <a:off x="3984680" y="3040314"/>
            <a:ext cx="1670850" cy="338554"/>
          </a:xfrm>
          <a:prstGeom prst="rect">
            <a:avLst/>
          </a:prstGeom>
          <a:noFill/>
        </p:spPr>
        <p:txBody>
          <a:bodyPr wrap="none" rtlCol="0">
            <a:spAutoFit/>
          </a:bodyPr>
          <a:lstStyle/>
          <a:p>
            <a:r>
              <a:rPr lang="en-US" sz="1600" dirty="0" smtClean="0"/>
              <a:t>Package: net/http</a:t>
            </a:r>
            <a:endParaRPr lang="en-US" sz="1600" dirty="0"/>
          </a:p>
        </p:txBody>
      </p:sp>
      <p:sp>
        <p:nvSpPr>
          <p:cNvPr id="35" name="TextBox 34"/>
          <p:cNvSpPr txBox="1"/>
          <p:nvPr/>
        </p:nvSpPr>
        <p:spPr>
          <a:xfrm>
            <a:off x="6179758" y="3027656"/>
            <a:ext cx="1595309" cy="338554"/>
          </a:xfrm>
          <a:prstGeom prst="rect">
            <a:avLst/>
          </a:prstGeom>
          <a:noFill/>
        </p:spPr>
        <p:txBody>
          <a:bodyPr wrap="none" rtlCol="0">
            <a:spAutoFit/>
          </a:bodyPr>
          <a:lstStyle/>
          <a:p>
            <a:r>
              <a:rPr lang="en-US" sz="1600" dirty="0" smtClean="0"/>
              <a:t>Package: </a:t>
            </a:r>
            <a:r>
              <a:rPr lang="en-US" sz="1600" dirty="0" err="1" smtClean="0"/>
              <a:t>strconv</a:t>
            </a:r>
            <a:endParaRPr lang="en-US" sz="1600" dirty="0"/>
          </a:p>
        </p:txBody>
      </p:sp>
      <p:cxnSp>
        <p:nvCxnSpPr>
          <p:cNvPr id="37" name="Straight Connector 36"/>
          <p:cNvCxnSpPr/>
          <p:nvPr/>
        </p:nvCxnSpPr>
        <p:spPr>
          <a:xfrm>
            <a:off x="3569482" y="1063229"/>
            <a:ext cx="16784" cy="255809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0220805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a:t>
            </a:r>
            <a:endParaRPr lang="en-US" dirty="0"/>
          </a:p>
        </p:txBody>
      </p:sp>
      <p:sp>
        <p:nvSpPr>
          <p:cNvPr id="3" name="Content Placeholder 2"/>
          <p:cNvSpPr>
            <a:spLocks noGrp="1"/>
          </p:cNvSpPr>
          <p:nvPr>
            <p:ph idx="1"/>
          </p:nvPr>
        </p:nvSpPr>
        <p:spPr/>
        <p:txBody>
          <a:bodyPr/>
          <a:lstStyle/>
          <a:p>
            <a:r>
              <a:rPr lang="en-US" dirty="0" smtClean="0"/>
              <a:t>Contrive Example Requirements</a:t>
            </a:r>
          </a:p>
          <a:p>
            <a:pPr marL="914400" lvl="1" indent="-514350">
              <a:buFont typeface="+mj-lt"/>
              <a:buAutoNum type="arabicPeriod"/>
            </a:pPr>
            <a:r>
              <a:rPr lang="en-US" dirty="0" smtClean="0"/>
              <a:t>Simple ‘awesome’ application</a:t>
            </a:r>
          </a:p>
          <a:p>
            <a:pPr marL="914400" lvl="1" indent="-514350">
              <a:buFont typeface="+mj-lt"/>
              <a:buAutoNum type="arabicPeriod"/>
            </a:pPr>
            <a:r>
              <a:rPr lang="en-US" dirty="0" smtClean="0"/>
              <a:t>Simple ‘security’ package</a:t>
            </a:r>
          </a:p>
          <a:p>
            <a:pPr marL="1314450" lvl="2" indent="-514350">
              <a:buFont typeface="+mj-lt"/>
              <a:buAutoNum type="alphaLcPeriod"/>
            </a:pPr>
            <a:r>
              <a:rPr lang="en-US" dirty="0" smtClean="0"/>
              <a:t>Exposes: Login(), Logout(), </a:t>
            </a:r>
            <a:r>
              <a:rPr lang="en-US" dirty="0" err="1" smtClean="0"/>
              <a:t>IsAuthenticated</a:t>
            </a:r>
            <a:r>
              <a:rPr lang="en-US" dirty="0" smtClean="0"/>
              <a:t>()</a:t>
            </a:r>
          </a:p>
          <a:p>
            <a:pPr marL="1314450" lvl="2" indent="-514350">
              <a:buFont typeface="+mj-lt"/>
              <a:buAutoNum type="alphaLcPeriod"/>
            </a:pPr>
            <a:r>
              <a:rPr lang="en-US" dirty="0" smtClean="0"/>
              <a:t>Private: </a:t>
            </a:r>
            <a:r>
              <a:rPr lang="en-US" smtClean="0"/>
              <a:t>currentUser</a:t>
            </a:r>
            <a:endParaRPr lang="en-US" dirty="0" smtClean="0"/>
          </a:p>
          <a:p>
            <a:pPr marL="914400" lvl="1" indent="-514350">
              <a:buFont typeface="+mj-lt"/>
              <a:buAutoNum type="arabicPeriod"/>
            </a:pPr>
            <a:r>
              <a:rPr lang="en-US" dirty="0" smtClean="0"/>
              <a:t>Recipe Manager Application</a:t>
            </a:r>
          </a:p>
          <a:p>
            <a:pPr marL="1314450" lvl="2" indent="-514350">
              <a:buFont typeface="+mj-lt"/>
              <a:buAutoNum type="alphaLcPeriod"/>
            </a:pPr>
            <a:r>
              <a:rPr lang="en-US" dirty="0" smtClean="0"/>
              <a:t>‘recipe’ package</a:t>
            </a:r>
          </a:p>
          <a:p>
            <a:pPr marL="1314450" lvl="2" indent="-514350">
              <a:buFont typeface="+mj-lt"/>
              <a:buAutoNum type="alphaLcPeriod"/>
            </a:pPr>
            <a:r>
              <a:rPr lang="en-US" dirty="0" smtClean="0"/>
              <a:t>Uses ‘security’ package</a:t>
            </a:r>
          </a:p>
          <a:p>
            <a:pPr marL="1314450" lvl="2" indent="-514350">
              <a:buFont typeface="+mj-lt"/>
              <a:buAutoNum type="alphaLcPeriod"/>
            </a:pPr>
            <a:endParaRPr lang="en-US" dirty="0" smtClean="0"/>
          </a:p>
        </p:txBody>
      </p:sp>
    </p:spTree>
    <p:extLst>
      <p:ext uri="{BB962C8B-B14F-4D97-AF65-F5344CB8AC3E}">
        <p14:creationId xmlns:p14="http://schemas.microsoft.com/office/powerpoint/2010/main" val="3333862962"/>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Elbow Connector 9"/>
          <p:cNvCxnSpPr>
            <a:stCxn id="15" idx="1"/>
            <a:endCxn id="6" idx="3"/>
          </p:cNvCxnSpPr>
          <p:nvPr/>
        </p:nvCxnSpPr>
        <p:spPr>
          <a:xfrm rot="10800000">
            <a:off x="3725072" y="2313518"/>
            <a:ext cx="2681884" cy="938124"/>
          </a:xfrm>
          <a:prstGeom prst="bentConnector3">
            <a:avLst>
              <a:gd name="adj1" fmla="val 36794"/>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5" name="Rectangle 14"/>
          <p:cNvSpPr/>
          <p:nvPr/>
        </p:nvSpPr>
        <p:spPr>
          <a:xfrm>
            <a:off x="6406957" y="3158095"/>
            <a:ext cx="510223" cy="18709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Package Installation</a:t>
            </a:r>
            <a:endParaRPr lang="en-US" dirty="0"/>
          </a:p>
        </p:txBody>
      </p:sp>
      <p:sp>
        <p:nvSpPr>
          <p:cNvPr id="4" name="Rectangle 3"/>
          <p:cNvSpPr/>
          <p:nvPr/>
        </p:nvSpPr>
        <p:spPr>
          <a:xfrm>
            <a:off x="945522" y="1976413"/>
            <a:ext cx="1700819" cy="72174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r>
              <a:rPr lang="en-US" sz="1600" dirty="0" smtClean="0"/>
              <a:t>import “security”</a:t>
            </a:r>
            <a:endParaRPr lang="en-US" sz="1600" dirty="0"/>
          </a:p>
        </p:txBody>
      </p:sp>
      <p:sp>
        <p:nvSpPr>
          <p:cNvPr id="6" name="Rounded Rectangle 5"/>
          <p:cNvSpPr/>
          <p:nvPr/>
        </p:nvSpPr>
        <p:spPr>
          <a:xfrm>
            <a:off x="3272614" y="2197035"/>
            <a:ext cx="452459" cy="232967"/>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7" name="Left Arrow 6"/>
          <p:cNvSpPr/>
          <p:nvPr/>
        </p:nvSpPr>
        <p:spPr>
          <a:xfrm>
            <a:off x="2724668" y="2245241"/>
            <a:ext cx="391636" cy="181941"/>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aphicFrame>
        <p:nvGraphicFramePr>
          <p:cNvPr id="8" name="Diagram 7"/>
          <p:cNvGraphicFramePr/>
          <p:nvPr>
            <p:extLst>
              <p:ext uri="{D42A27DB-BD31-4B8C-83A1-F6EECF244321}">
                <p14:modId xmlns:p14="http://schemas.microsoft.com/office/powerpoint/2010/main" val="2147366088"/>
              </p:ext>
            </p:extLst>
          </p:nvPr>
        </p:nvGraphicFramePr>
        <p:xfrm>
          <a:off x="3725072" y="1330922"/>
          <a:ext cx="4461912" cy="23991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9" name="Rectangle 28"/>
          <p:cNvSpPr/>
          <p:nvPr/>
        </p:nvSpPr>
        <p:spPr>
          <a:xfrm>
            <a:off x="6112065" y="2780893"/>
            <a:ext cx="805114" cy="195599"/>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TextBox 45"/>
          <p:cNvSpPr txBox="1"/>
          <p:nvPr/>
        </p:nvSpPr>
        <p:spPr>
          <a:xfrm>
            <a:off x="962797" y="3908102"/>
            <a:ext cx="2624411" cy="369332"/>
          </a:xfrm>
          <a:prstGeom prst="rect">
            <a:avLst/>
          </a:prstGeom>
          <a:noFill/>
        </p:spPr>
        <p:txBody>
          <a:bodyPr wrap="none" rtlCol="0">
            <a:spAutoFit/>
          </a:bodyPr>
          <a:lstStyle/>
          <a:p>
            <a:r>
              <a:rPr lang="en-US" dirty="0" smtClean="0"/>
              <a:t>$ cd security &amp;&amp; go install</a:t>
            </a:r>
            <a:endParaRPr lang="en-US" dirty="0"/>
          </a:p>
        </p:txBody>
      </p:sp>
      <p:cxnSp>
        <p:nvCxnSpPr>
          <p:cNvPr id="47" name="Elbow Connector 46"/>
          <p:cNvCxnSpPr>
            <a:stCxn id="46" idx="3"/>
            <a:endCxn id="15" idx="3"/>
          </p:cNvCxnSpPr>
          <p:nvPr/>
        </p:nvCxnSpPr>
        <p:spPr>
          <a:xfrm flipV="1">
            <a:off x="3587208" y="3251642"/>
            <a:ext cx="3329972" cy="841126"/>
          </a:xfrm>
          <a:prstGeom prst="bentConnector3">
            <a:avLst>
              <a:gd name="adj1" fmla="val 106865"/>
            </a:avLst>
          </a:prstGeom>
          <a:ln>
            <a:solidFill>
              <a:schemeClr val="tx1">
                <a:lumMod val="75000"/>
                <a:lumOff val="25000"/>
              </a:schemeClr>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75340672"/>
      </p:ext>
    </p:extLst>
  </p:cSld>
  <p:clrMapOvr>
    <a:masterClrMapping/>
  </p:clrMapOvr>
  <p:timing>
    <p:tnLst>
      <p:par>
        <p:cTn xmlns:p14="http://schemas.microsoft.com/office/powerpoint/2010/mai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2"/>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12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Chapter Review</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Ch.2 : The Basics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2672236524"/>
      </p:ext>
    </p:extLst>
  </p:cSld>
  <p:clrMapOvr>
    <a:masterClrMapping/>
  </p:clrMapOvr>
  <p:timing>
    <p:tnLst>
      <p:par>
        <p:cTn xmlns:p14="http://schemas.microsoft.com/office/powerpoint/2010/mai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Chapter review in the form of an application</a:t>
            </a:r>
          </a:p>
          <a:p>
            <a:pPr lvl="1"/>
            <a:r>
              <a:rPr lang="en-US" dirty="0" smtClean="0"/>
              <a:t>Uses some of the concepts from this chapter</a:t>
            </a:r>
          </a:p>
          <a:p>
            <a:pPr lvl="2"/>
            <a:r>
              <a:rPr lang="en-US" dirty="0" smtClean="0"/>
              <a:t>Pointers</a:t>
            </a:r>
          </a:p>
          <a:p>
            <a:pPr lvl="2"/>
            <a:r>
              <a:rPr lang="en-US" dirty="0" smtClean="0"/>
              <a:t>Functions</a:t>
            </a:r>
          </a:p>
          <a:p>
            <a:pPr lvl="2"/>
            <a:r>
              <a:rPr lang="en-US" dirty="0" smtClean="0"/>
              <a:t>Flow control</a:t>
            </a:r>
          </a:p>
          <a:p>
            <a:pPr lvl="2"/>
            <a:r>
              <a:rPr lang="en-US" dirty="0" smtClean="0"/>
              <a:t>Packages and application organization</a:t>
            </a:r>
          </a:p>
          <a:p>
            <a:r>
              <a:rPr lang="en-US" dirty="0" smtClean="0"/>
              <a:t>NOTE: Contrive application</a:t>
            </a:r>
          </a:p>
          <a:p>
            <a:pPr lvl="1"/>
            <a:endParaRPr lang="en-US" dirty="0" smtClean="0"/>
          </a:p>
        </p:txBody>
      </p:sp>
      <p:sp>
        <p:nvSpPr>
          <p:cNvPr id="4" name="TextBox 3"/>
          <p:cNvSpPr txBox="1"/>
          <p:nvPr/>
        </p:nvSpPr>
        <p:spPr>
          <a:xfrm>
            <a:off x="1456192" y="4676220"/>
            <a:ext cx="6231619" cy="369332"/>
          </a:xfrm>
          <a:prstGeom prst="rect">
            <a:avLst/>
          </a:prstGeom>
          <a:noFill/>
        </p:spPr>
        <p:txBody>
          <a:bodyPr wrap="none" rtlCol="0">
            <a:spAutoFit/>
          </a:bodyPr>
          <a:lstStyle/>
          <a:p>
            <a:r>
              <a:rPr lang="en-US" dirty="0" smtClean="0"/>
              <a:t>Code </a:t>
            </a:r>
            <a:r>
              <a:rPr lang="en-US" dirty="0"/>
              <a:t>and slides: </a:t>
            </a:r>
            <a:r>
              <a:rPr lang="en-US" dirty="0">
                <a:hlinkClick r:id="rId2"/>
              </a:rPr>
              <a:t>https://</a:t>
            </a:r>
            <a:r>
              <a:rPr lang="en-US" dirty="0" err="1">
                <a:hlinkClick r:id="rId2"/>
              </a:rPr>
              <a:t>github.com</a:t>
            </a:r>
            <a:r>
              <a:rPr lang="en-US" dirty="0">
                <a:hlinkClick r:id="rId2"/>
              </a:rPr>
              <a:t>/</a:t>
            </a:r>
            <a:r>
              <a:rPr lang="en-US" dirty="0" err="1">
                <a:hlinkClick r:id="rId2"/>
              </a:rPr>
              <a:t>xiliax</a:t>
            </a:r>
            <a:r>
              <a:rPr lang="en-US" dirty="0">
                <a:hlinkClick r:id="rId2"/>
              </a:rPr>
              <a:t>/go-</a:t>
            </a:r>
            <a:r>
              <a:rPr lang="en-US" dirty="0" err="1">
                <a:hlinkClick r:id="rId2"/>
              </a:rPr>
              <a:t>lang</a:t>
            </a:r>
            <a:r>
              <a:rPr lang="en-US" dirty="0">
                <a:hlinkClick r:id="rId2"/>
              </a:rPr>
              <a:t>-programming</a:t>
            </a:r>
            <a:endParaRPr lang="en-US" dirty="0"/>
          </a:p>
        </p:txBody>
      </p:sp>
    </p:spTree>
    <p:extLst>
      <p:ext uri="{BB962C8B-B14F-4D97-AF65-F5344CB8AC3E}">
        <p14:creationId xmlns:p14="http://schemas.microsoft.com/office/powerpoint/2010/main" val="2179343558"/>
      </p:ext>
    </p:extLst>
  </p:cSld>
  <p:clrMapOvr>
    <a:masterClrMapping/>
  </p:clrMapOvr>
  <p:timing>
    <p:tnLst>
      <p:par>
        <p:cTn xmlns:p14="http://schemas.microsoft.com/office/powerpoint/2010/mai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2"/>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Introduction to Arrays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Ch.3 : Arrays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2836147722"/>
      </p:ext>
    </p:extLst>
  </p:cSld>
  <p:clrMapOvr>
    <a:masterClrMapping/>
  </p:clrMapOvr>
  <p:timing>
    <p:tnLst>
      <p:par>
        <p:cTn xmlns:p14="http://schemas.microsoft.com/office/powerpoint/2010/mai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 Package</a:t>
            </a:r>
            <a:endParaRPr lang="en-US" dirty="0"/>
          </a:p>
        </p:txBody>
      </p:sp>
      <p:sp>
        <p:nvSpPr>
          <p:cNvPr id="3" name="Content Placeholder 2"/>
          <p:cNvSpPr>
            <a:spLocks noGrp="1"/>
          </p:cNvSpPr>
          <p:nvPr>
            <p:ph idx="1"/>
          </p:nvPr>
        </p:nvSpPr>
        <p:spPr/>
        <p:txBody>
          <a:bodyPr>
            <a:normAutofit/>
          </a:bodyPr>
          <a:lstStyle/>
          <a:p>
            <a:r>
              <a:rPr lang="en-US" dirty="0" smtClean="0"/>
              <a:t>What is  an ‘array’?</a:t>
            </a:r>
          </a:p>
          <a:p>
            <a:pPr lvl="1"/>
            <a:r>
              <a:rPr lang="en-US" dirty="0" smtClean="0"/>
              <a:t>An </a:t>
            </a:r>
            <a:r>
              <a:rPr lang="en-US" b="1" i="1" dirty="0" smtClean="0">
                <a:solidFill>
                  <a:schemeClr val="accent2"/>
                </a:solidFill>
              </a:rPr>
              <a:t>array </a:t>
            </a:r>
            <a:r>
              <a:rPr lang="en-US" dirty="0" smtClean="0"/>
              <a:t>in Go </a:t>
            </a:r>
            <a:r>
              <a:rPr lang="en-US" dirty="0" err="1" smtClean="0"/>
              <a:t>lang</a:t>
            </a:r>
            <a:r>
              <a:rPr lang="en-US" dirty="0" smtClean="0"/>
              <a:t> is a built in </a:t>
            </a:r>
            <a:r>
              <a:rPr lang="en-US" dirty="0" err="1" smtClean="0"/>
              <a:t>datatype</a:t>
            </a:r>
            <a:r>
              <a:rPr lang="en-US" dirty="0" smtClean="0"/>
              <a:t> with the following features:</a:t>
            </a:r>
          </a:p>
          <a:p>
            <a:pPr lvl="2"/>
            <a:r>
              <a:rPr lang="en-US" b="1" i="1" dirty="0" smtClean="0"/>
              <a:t>Stores</a:t>
            </a:r>
            <a:r>
              <a:rPr lang="en-US" b="1" dirty="0" smtClean="0"/>
              <a:t> </a:t>
            </a:r>
            <a:r>
              <a:rPr lang="en-US" dirty="0" smtClean="0"/>
              <a:t>several values of the same type</a:t>
            </a:r>
          </a:p>
          <a:p>
            <a:pPr lvl="2"/>
            <a:r>
              <a:rPr lang="en-US" dirty="0" smtClean="0"/>
              <a:t>Provides compile-time </a:t>
            </a:r>
            <a:r>
              <a:rPr lang="en-US" b="1" i="1" dirty="0" smtClean="0"/>
              <a:t>bounds checking </a:t>
            </a:r>
            <a:r>
              <a:rPr lang="en-US" dirty="0" smtClean="0"/>
              <a:t>on integer literal index</a:t>
            </a:r>
          </a:p>
          <a:p>
            <a:pPr lvl="2"/>
            <a:r>
              <a:rPr lang="en-US" dirty="0" smtClean="0"/>
              <a:t>Provides runtime-time </a:t>
            </a:r>
            <a:r>
              <a:rPr lang="en-US" b="1" i="1" dirty="0" smtClean="0"/>
              <a:t>bounds checking </a:t>
            </a:r>
            <a:r>
              <a:rPr lang="en-US" dirty="0" smtClean="0"/>
              <a:t>on integer variable index</a:t>
            </a:r>
          </a:p>
          <a:p>
            <a:pPr lvl="2"/>
            <a:r>
              <a:rPr lang="en-US" dirty="0" smtClean="0"/>
              <a:t>Provides non-negative integer index</a:t>
            </a:r>
          </a:p>
          <a:p>
            <a:pPr lvl="2"/>
            <a:r>
              <a:rPr lang="en-US" dirty="0" smtClean="0"/>
              <a:t>Uses 0-base indexing</a:t>
            </a:r>
          </a:p>
        </p:txBody>
      </p:sp>
      <p:sp>
        <p:nvSpPr>
          <p:cNvPr id="4" name="TextBox 3"/>
          <p:cNvSpPr txBox="1"/>
          <p:nvPr/>
        </p:nvSpPr>
        <p:spPr>
          <a:xfrm>
            <a:off x="1425139" y="4687186"/>
            <a:ext cx="5814412" cy="369332"/>
          </a:xfrm>
          <a:prstGeom prst="rect">
            <a:avLst/>
          </a:prstGeom>
          <a:noFill/>
        </p:spPr>
        <p:txBody>
          <a:bodyPr wrap="none" rtlCol="0">
            <a:spAutoFit/>
          </a:bodyPr>
          <a:lstStyle/>
          <a:p>
            <a:r>
              <a:rPr lang="en-US" dirty="0" smtClean="0"/>
              <a:t>Lang Specification: </a:t>
            </a:r>
            <a:r>
              <a:rPr lang="en-US" dirty="0" smtClean="0">
                <a:hlinkClick r:id="rId2"/>
              </a:rPr>
              <a:t>https://golang.org/ref/spec#Array_types</a:t>
            </a:r>
            <a:endParaRPr lang="en-US" dirty="0"/>
          </a:p>
        </p:txBody>
      </p:sp>
    </p:spTree>
    <p:extLst>
      <p:ext uri="{BB962C8B-B14F-4D97-AF65-F5344CB8AC3E}">
        <p14:creationId xmlns:p14="http://schemas.microsoft.com/office/powerpoint/2010/main" val="254835046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Declaring an array if very simple:</a:t>
            </a:r>
          </a:p>
          <a:p>
            <a:pPr lvl="1"/>
            <a:r>
              <a:rPr lang="en-US" b="1" i="1" dirty="0" err="1">
                <a:solidFill>
                  <a:srgbClr val="008000"/>
                </a:solidFill>
              </a:rPr>
              <a:t>var</a:t>
            </a:r>
            <a:r>
              <a:rPr lang="en-US" b="1" i="1" dirty="0">
                <a:solidFill>
                  <a:srgbClr val="008000"/>
                </a:solidFill>
              </a:rPr>
              <a:t> </a:t>
            </a:r>
            <a:r>
              <a:rPr lang="en-US" b="1" dirty="0">
                <a:solidFill>
                  <a:srgbClr val="3366FF"/>
                </a:solidFill>
              </a:rPr>
              <a:t>name/identifier </a:t>
            </a:r>
            <a:r>
              <a:rPr lang="en-US" b="1" i="1" dirty="0">
                <a:solidFill>
                  <a:schemeClr val="accent2">
                    <a:lumMod val="50000"/>
                  </a:schemeClr>
                </a:solidFill>
              </a:rPr>
              <a:t>[type</a:t>
            </a:r>
            <a:r>
              <a:rPr lang="en-US" b="1" i="1" dirty="0" smtClean="0">
                <a:solidFill>
                  <a:schemeClr val="accent2">
                    <a:lumMod val="50000"/>
                  </a:schemeClr>
                </a:solidFill>
              </a:rPr>
              <a:t>]</a:t>
            </a:r>
            <a:endParaRPr lang="en-US" b="1" i="1" dirty="0"/>
          </a:p>
          <a:p>
            <a:pPr lvl="2"/>
            <a:r>
              <a:rPr lang="en-US" dirty="0" err="1" smtClean="0"/>
              <a:t>Eg</a:t>
            </a:r>
            <a:r>
              <a:rPr lang="en-US" dirty="0" smtClean="0"/>
              <a:t>: </a:t>
            </a:r>
            <a:r>
              <a:rPr lang="en-US" dirty="0" err="1" smtClean="0"/>
              <a:t>var</a:t>
            </a:r>
            <a:r>
              <a:rPr lang="en-US" dirty="0" smtClean="0"/>
              <a:t> </a:t>
            </a:r>
            <a:r>
              <a:rPr lang="en-US" dirty="0" err="1" smtClean="0"/>
              <a:t>testResults</a:t>
            </a:r>
            <a:r>
              <a:rPr lang="en-US" dirty="0" smtClean="0"/>
              <a:t> [10]</a:t>
            </a:r>
            <a:r>
              <a:rPr lang="en-US" dirty="0" err="1" smtClean="0"/>
              <a:t>int</a:t>
            </a:r>
            <a:endParaRPr lang="en-US" dirty="0" smtClean="0"/>
          </a:p>
          <a:p>
            <a:r>
              <a:rPr lang="en-US" dirty="0" smtClean="0"/>
              <a:t>Assigning values to an array’s element</a:t>
            </a:r>
          </a:p>
          <a:p>
            <a:pPr lvl="1"/>
            <a:r>
              <a:rPr lang="en-US" b="1" dirty="0" err="1" smtClean="0">
                <a:solidFill>
                  <a:srgbClr val="3366FF"/>
                </a:solidFill>
              </a:rPr>
              <a:t>arrayName</a:t>
            </a:r>
            <a:r>
              <a:rPr lang="en-US" b="1" i="1" dirty="0" smtClean="0">
                <a:solidFill>
                  <a:schemeClr val="accent2">
                    <a:lumMod val="50000"/>
                  </a:schemeClr>
                </a:solidFill>
              </a:rPr>
              <a:t>[index] </a:t>
            </a:r>
            <a:r>
              <a:rPr lang="en-US" dirty="0" smtClean="0"/>
              <a:t>= </a:t>
            </a:r>
            <a:r>
              <a:rPr lang="en-US" b="1" i="1" dirty="0" smtClean="0">
                <a:solidFill>
                  <a:schemeClr val="accent5">
                    <a:lumMod val="75000"/>
                  </a:schemeClr>
                </a:solidFill>
              </a:rPr>
              <a:t>value</a:t>
            </a:r>
            <a:endParaRPr lang="en-US" b="1" i="1" dirty="0" smtClean="0"/>
          </a:p>
          <a:p>
            <a:pPr lvl="2"/>
            <a:r>
              <a:rPr lang="en-US" i="1" dirty="0" err="1" smtClean="0"/>
              <a:t>Eg</a:t>
            </a:r>
            <a:r>
              <a:rPr lang="en-US" i="1" dirty="0" smtClean="0"/>
              <a:t>: </a:t>
            </a:r>
          </a:p>
          <a:p>
            <a:pPr lvl="3"/>
            <a:r>
              <a:rPr lang="en-US" i="1" dirty="0" err="1" smtClean="0"/>
              <a:t>testResults</a:t>
            </a:r>
            <a:r>
              <a:rPr lang="en-US" i="1" dirty="0" smtClean="0"/>
              <a:t>[0] = 12</a:t>
            </a:r>
          </a:p>
          <a:p>
            <a:pPr lvl="3"/>
            <a:r>
              <a:rPr lang="en-US" i="1" dirty="0" err="1" smtClean="0"/>
              <a:t>testResults</a:t>
            </a:r>
            <a:r>
              <a:rPr lang="en-US" i="1" dirty="0" smtClean="0"/>
              <a:t>[9] = 103</a:t>
            </a:r>
          </a:p>
          <a:p>
            <a:r>
              <a:rPr lang="en-US" dirty="0" smtClean="0"/>
              <a:t>Bound checking prevents illegal or dangerous access:</a:t>
            </a:r>
          </a:p>
          <a:p>
            <a:pPr marL="800100" lvl="3" indent="-342900"/>
            <a:r>
              <a:rPr lang="en-US" b="1" dirty="0" err="1" smtClean="0">
                <a:solidFill>
                  <a:srgbClr val="3366FF"/>
                </a:solidFill>
              </a:rPr>
              <a:t>arrayName</a:t>
            </a:r>
            <a:r>
              <a:rPr lang="en-US" b="1" i="1" dirty="0" smtClean="0">
                <a:solidFill>
                  <a:schemeClr val="accent2">
                    <a:lumMod val="50000"/>
                  </a:schemeClr>
                </a:solidFill>
              </a:rPr>
              <a:t>[invalid-index] </a:t>
            </a:r>
            <a:r>
              <a:rPr lang="en-US" dirty="0" smtClean="0"/>
              <a:t>= </a:t>
            </a:r>
            <a:r>
              <a:rPr lang="en-US" b="1" i="1" dirty="0" smtClean="0">
                <a:solidFill>
                  <a:schemeClr val="accent5">
                    <a:lumMod val="75000"/>
                  </a:schemeClr>
                </a:solidFill>
              </a:rPr>
              <a:t>value</a:t>
            </a:r>
          </a:p>
          <a:p>
            <a:pPr lvl="2"/>
            <a:r>
              <a:rPr lang="en-US" i="1" dirty="0" err="1"/>
              <a:t>Eg</a:t>
            </a:r>
            <a:r>
              <a:rPr lang="en-US" i="1" dirty="0"/>
              <a:t>: </a:t>
            </a:r>
          </a:p>
          <a:p>
            <a:pPr lvl="3"/>
            <a:r>
              <a:rPr lang="en-US" i="1" dirty="0" err="1"/>
              <a:t>testResults</a:t>
            </a:r>
            <a:r>
              <a:rPr lang="en-US" i="1" dirty="0" smtClean="0"/>
              <a:t>[</a:t>
            </a:r>
            <a:r>
              <a:rPr lang="en-US" i="1" dirty="0" smtClean="0">
                <a:solidFill>
                  <a:srgbClr val="FF0000"/>
                </a:solidFill>
              </a:rPr>
              <a:t>-1</a:t>
            </a:r>
            <a:r>
              <a:rPr lang="en-US" i="1" dirty="0" smtClean="0"/>
              <a:t>] </a:t>
            </a:r>
            <a:r>
              <a:rPr lang="en-US" i="1" dirty="0"/>
              <a:t>= </a:t>
            </a:r>
            <a:r>
              <a:rPr lang="en-US" i="1" dirty="0" smtClean="0"/>
              <a:t>12</a:t>
            </a:r>
          </a:p>
          <a:p>
            <a:pPr lvl="4"/>
            <a:r>
              <a:rPr lang="en-US" dirty="0" smtClean="0"/>
              <a:t>Negative index</a:t>
            </a:r>
            <a:endParaRPr lang="en-US" dirty="0"/>
          </a:p>
          <a:p>
            <a:pPr lvl="3"/>
            <a:r>
              <a:rPr lang="en-US" i="1" dirty="0" err="1"/>
              <a:t>testResults</a:t>
            </a:r>
            <a:r>
              <a:rPr lang="en-US" i="1" dirty="0" smtClean="0"/>
              <a:t>[</a:t>
            </a:r>
            <a:r>
              <a:rPr lang="en-US" i="1" dirty="0" smtClean="0">
                <a:solidFill>
                  <a:srgbClr val="FF0000"/>
                </a:solidFill>
              </a:rPr>
              <a:t>10</a:t>
            </a:r>
            <a:r>
              <a:rPr lang="en-US" i="1" dirty="0" smtClean="0"/>
              <a:t>] </a:t>
            </a:r>
            <a:r>
              <a:rPr lang="en-US" i="1" dirty="0"/>
              <a:t>= </a:t>
            </a:r>
            <a:r>
              <a:rPr lang="en-US" i="1" dirty="0" smtClean="0"/>
              <a:t>103</a:t>
            </a:r>
          </a:p>
          <a:p>
            <a:pPr lvl="4"/>
            <a:r>
              <a:rPr lang="en-US" dirty="0" smtClean="0"/>
              <a:t>Index out of bounds, greater than the number of defined elements</a:t>
            </a:r>
          </a:p>
          <a:p>
            <a:pPr lvl="2"/>
            <a:endParaRPr lang="en-US" i="1" dirty="0"/>
          </a:p>
          <a:p>
            <a:pPr lvl="1"/>
            <a:endParaRPr lang="en-US" dirty="0" smtClean="0"/>
          </a:p>
        </p:txBody>
      </p:sp>
    </p:spTree>
    <p:extLst>
      <p:ext uri="{BB962C8B-B14F-4D97-AF65-F5344CB8AC3E}">
        <p14:creationId xmlns:p14="http://schemas.microsoft.com/office/powerpoint/2010/main" val="4773572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 and C Compared</a:t>
            </a:r>
            <a:endParaRPr lang="en-US" dirty="0"/>
          </a:p>
        </p:txBody>
      </p:sp>
      <p:pic>
        <p:nvPicPr>
          <p:cNvPr id="5" name="Content Placeholder 4"/>
          <p:cNvPicPr>
            <a:picLocks noGrp="1" noChangeAspect="1"/>
          </p:cNvPicPr>
          <p:nvPr>
            <p:ph idx="1"/>
          </p:nvPr>
        </p:nvPicPr>
        <p:blipFill>
          <a:blip r:embed="rId2"/>
          <a:srcRect t="-21135" b="-21135"/>
          <a:stretch>
            <a:fillRect/>
          </a:stretch>
        </p:blipFill>
        <p:spPr/>
      </p:pic>
    </p:spTree>
    <p:extLst>
      <p:ext uri="{BB962C8B-B14F-4D97-AF65-F5344CB8AC3E}">
        <p14:creationId xmlns:p14="http://schemas.microsoft.com/office/powerpoint/2010/main" val="38714772"/>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2"/>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2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Using Arrays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Ch.3 : Arrays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1171707971"/>
      </p:ext>
    </p:extLst>
  </p:cSld>
  <p:clrMapOvr>
    <a:masterClrMapping/>
  </p:clrMapOvr>
  <p:timing>
    <p:tnLst>
      <p:par>
        <p:cTn xmlns:p14="http://schemas.microsoft.com/office/powerpoint/2010/mai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Using Arrays</a:t>
            </a:r>
          </a:p>
          <a:p>
            <a:pPr marL="971550" lvl="1" indent="-514350">
              <a:buFont typeface="+mj-lt"/>
              <a:buAutoNum type="arabicPeriod"/>
            </a:pPr>
            <a:r>
              <a:rPr lang="en-US" dirty="0" smtClean="0"/>
              <a:t>Calculating Array Length</a:t>
            </a:r>
          </a:p>
          <a:p>
            <a:pPr marL="971550" lvl="1" indent="-514350">
              <a:buFont typeface="+mj-lt"/>
              <a:buAutoNum type="arabicPeriod"/>
            </a:pPr>
            <a:r>
              <a:rPr lang="en-US" dirty="0" smtClean="0"/>
              <a:t>Array Indexing</a:t>
            </a:r>
          </a:p>
          <a:p>
            <a:pPr marL="971550" lvl="1" indent="-514350">
              <a:buFont typeface="+mj-lt"/>
              <a:buAutoNum type="arabicPeriod"/>
            </a:pPr>
            <a:r>
              <a:rPr lang="en-US" dirty="0" smtClean="0"/>
              <a:t>Arrays as Function Parameter and Return Types</a:t>
            </a:r>
          </a:p>
        </p:txBody>
      </p:sp>
      <p:sp>
        <p:nvSpPr>
          <p:cNvPr id="4" name="TextBox 3"/>
          <p:cNvSpPr txBox="1"/>
          <p:nvPr/>
        </p:nvSpPr>
        <p:spPr>
          <a:xfrm>
            <a:off x="1425139" y="4687186"/>
            <a:ext cx="5814412" cy="369332"/>
          </a:xfrm>
          <a:prstGeom prst="rect">
            <a:avLst/>
          </a:prstGeom>
          <a:noFill/>
        </p:spPr>
        <p:txBody>
          <a:bodyPr wrap="none" rtlCol="0">
            <a:spAutoFit/>
          </a:bodyPr>
          <a:lstStyle/>
          <a:p>
            <a:r>
              <a:rPr lang="en-US" dirty="0" smtClean="0"/>
              <a:t>Lang Specification: </a:t>
            </a:r>
            <a:r>
              <a:rPr lang="en-US" dirty="0" smtClean="0">
                <a:hlinkClick r:id="rId2"/>
              </a:rPr>
              <a:t>https://golang.org/ref/spec#Array_types</a:t>
            </a:r>
            <a:endParaRPr lang="en-US" dirty="0"/>
          </a:p>
        </p:txBody>
      </p:sp>
    </p:spTree>
    <p:extLst>
      <p:ext uri="{BB962C8B-B14F-4D97-AF65-F5344CB8AC3E}">
        <p14:creationId xmlns:p14="http://schemas.microsoft.com/office/powerpoint/2010/main" val="3765984483"/>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An arrays type is not very different from any other basic type</a:t>
            </a:r>
          </a:p>
          <a:p>
            <a:r>
              <a:rPr lang="en-US" dirty="0" smtClean="0"/>
              <a:t>Calculate the length of an array at runtime using ‘</a:t>
            </a:r>
            <a:r>
              <a:rPr lang="en-US" dirty="0" err="1" smtClean="0"/>
              <a:t>len</a:t>
            </a:r>
            <a:r>
              <a:rPr lang="en-US" dirty="0" smtClean="0"/>
              <a:t>’</a:t>
            </a:r>
          </a:p>
          <a:p>
            <a:r>
              <a:rPr lang="en-US" smtClean="0"/>
              <a:t>A </a:t>
            </a:r>
            <a:r>
              <a:rPr lang="en-US" dirty="0" smtClean="0"/>
              <a:t>range of array elements can be accessed using a ‘slice’</a:t>
            </a:r>
          </a:p>
          <a:p>
            <a:pPr marL="800100" lvl="3" indent="-342900"/>
            <a:r>
              <a:rPr lang="en-US" b="1" dirty="0" err="1">
                <a:solidFill>
                  <a:srgbClr val="3366FF"/>
                </a:solidFill>
              </a:rPr>
              <a:t>arrayName</a:t>
            </a:r>
            <a:r>
              <a:rPr lang="en-US" b="1" i="1" dirty="0" smtClean="0">
                <a:solidFill>
                  <a:schemeClr val="accent2">
                    <a:lumMod val="50000"/>
                  </a:schemeClr>
                </a:solidFill>
              </a:rPr>
              <a:t>[start-index:end-index+1]</a:t>
            </a:r>
            <a:endParaRPr lang="en-US" b="1" i="1" dirty="0">
              <a:solidFill>
                <a:schemeClr val="accent5">
                  <a:lumMod val="75000"/>
                </a:schemeClr>
              </a:solidFill>
            </a:endParaRPr>
          </a:p>
          <a:p>
            <a:pPr lvl="2"/>
            <a:r>
              <a:rPr lang="en-US" i="1" dirty="0" err="1" smtClean="0"/>
              <a:t>Eg</a:t>
            </a:r>
            <a:r>
              <a:rPr lang="en-US" i="1" dirty="0"/>
              <a:t>: </a:t>
            </a:r>
          </a:p>
          <a:p>
            <a:pPr lvl="3"/>
            <a:r>
              <a:rPr lang="en-US" i="1" dirty="0" err="1"/>
              <a:t>testResults</a:t>
            </a:r>
            <a:r>
              <a:rPr lang="en-US" i="1" dirty="0" smtClean="0"/>
              <a:t>[</a:t>
            </a:r>
            <a:r>
              <a:rPr lang="en-US" i="1" dirty="0" smtClean="0">
                <a:solidFill>
                  <a:srgbClr val="FF0000"/>
                </a:solidFill>
              </a:rPr>
              <a:t>0:5</a:t>
            </a:r>
            <a:r>
              <a:rPr lang="en-US" i="1" dirty="0" smtClean="0"/>
              <a:t>]</a:t>
            </a:r>
            <a:endParaRPr lang="en-US" i="1" dirty="0"/>
          </a:p>
          <a:p>
            <a:pPr lvl="4"/>
            <a:r>
              <a:rPr lang="en-US" dirty="0" smtClean="0"/>
              <a:t>Index 0, 1, 2, 3, and 4</a:t>
            </a:r>
          </a:p>
          <a:p>
            <a:pPr lvl="3"/>
            <a:r>
              <a:rPr lang="en-US" i="1" dirty="0" err="1"/>
              <a:t>testResults</a:t>
            </a:r>
            <a:r>
              <a:rPr lang="en-US" i="1" dirty="0" smtClean="0"/>
              <a:t>[</a:t>
            </a:r>
            <a:r>
              <a:rPr lang="en-US" i="1" dirty="0" smtClean="0">
                <a:solidFill>
                  <a:srgbClr val="FF0000"/>
                </a:solidFill>
              </a:rPr>
              <a:t>4:9</a:t>
            </a:r>
            <a:r>
              <a:rPr lang="en-US" i="1" dirty="0" smtClean="0"/>
              <a:t>]</a:t>
            </a:r>
            <a:endParaRPr lang="en-US" i="1" dirty="0"/>
          </a:p>
          <a:p>
            <a:pPr lvl="4"/>
            <a:r>
              <a:rPr lang="en-US" dirty="0"/>
              <a:t>Index </a:t>
            </a:r>
            <a:r>
              <a:rPr lang="en-US" dirty="0" smtClean="0"/>
              <a:t>4, 5, 6, 7, and 8</a:t>
            </a:r>
          </a:p>
          <a:p>
            <a:pPr lvl="2"/>
            <a:endParaRPr lang="en-US" i="1" dirty="0"/>
          </a:p>
          <a:p>
            <a:pPr lvl="1"/>
            <a:endParaRPr lang="en-US" dirty="0" smtClean="0"/>
          </a:p>
        </p:txBody>
      </p:sp>
    </p:spTree>
    <p:extLst>
      <p:ext uri="{BB962C8B-B14F-4D97-AF65-F5344CB8AC3E}">
        <p14:creationId xmlns:p14="http://schemas.microsoft.com/office/powerpoint/2010/main" val="307382746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3"/>
            <a:ext cx="9143999" cy="1754327"/>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3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Iteration with ‘for’ and range()</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Ch.3 : Arrays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4146396504"/>
      </p:ext>
    </p:extLst>
  </p:cSld>
  <p:clrMapOvr>
    <a:masterClrMapping/>
  </p:clrMapOvr>
  <p:timing>
    <p:tnLst>
      <p:par>
        <p:cTn xmlns:p14="http://schemas.microsoft.com/office/powerpoint/2010/mai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Using a ‘for’ Loop to Traverse an Array’s Elements</a:t>
            </a:r>
          </a:p>
          <a:p>
            <a:r>
              <a:rPr lang="en-US" dirty="0" smtClean="0"/>
              <a:t>How the range() Simplifies the ‘for’ Loop</a:t>
            </a:r>
            <a:endParaRPr lang="en-US" dirty="0"/>
          </a:p>
        </p:txBody>
      </p:sp>
      <p:sp>
        <p:nvSpPr>
          <p:cNvPr id="4" name="TextBox 3"/>
          <p:cNvSpPr txBox="1"/>
          <p:nvPr/>
        </p:nvSpPr>
        <p:spPr>
          <a:xfrm>
            <a:off x="-7033" y="4687186"/>
            <a:ext cx="8018786" cy="369332"/>
          </a:xfrm>
          <a:prstGeom prst="rect">
            <a:avLst/>
          </a:prstGeom>
          <a:noFill/>
        </p:spPr>
        <p:txBody>
          <a:bodyPr wrap="square" rtlCol="0">
            <a:spAutoFit/>
          </a:bodyPr>
          <a:lstStyle/>
          <a:p>
            <a:r>
              <a:rPr lang="en-US" dirty="0" smtClean="0"/>
              <a:t>Go Slices: Usage and Internals</a:t>
            </a:r>
            <a:r>
              <a:rPr lang="en-US" dirty="0"/>
              <a:t>: </a:t>
            </a:r>
            <a:r>
              <a:rPr lang="en-US" dirty="0">
                <a:hlinkClick r:id="rId2"/>
              </a:rPr>
              <a:t>https://</a:t>
            </a:r>
            <a:r>
              <a:rPr lang="en-US" dirty="0" err="1">
                <a:hlinkClick r:id="rId2"/>
              </a:rPr>
              <a:t>blog.golang.org</a:t>
            </a:r>
            <a:r>
              <a:rPr lang="en-US" dirty="0">
                <a:hlinkClick r:id="rId2"/>
              </a:rPr>
              <a:t>/go-slices-usage-and-internals</a:t>
            </a:r>
            <a:endParaRPr lang="en-US" dirty="0"/>
          </a:p>
        </p:txBody>
      </p:sp>
      <p:sp>
        <p:nvSpPr>
          <p:cNvPr id="5" name="TextBox 4"/>
          <p:cNvSpPr txBox="1"/>
          <p:nvPr/>
        </p:nvSpPr>
        <p:spPr>
          <a:xfrm>
            <a:off x="1" y="4460071"/>
            <a:ext cx="5751453" cy="369332"/>
          </a:xfrm>
          <a:prstGeom prst="rect">
            <a:avLst/>
          </a:prstGeom>
          <a:noFill/>
        </p:spPr>
        <p:txBody>
          <a:bodyPr wrap="square" rtlCol="0">
            <a:spAutoFit/>
          </a:bodyPr>
          <a:lstStyle/>
          <a:p>
            <a:r>
              <a:rPr lang="en-US" dirty="0" smtClean="0"/>
              <a:t>Lang Specification: </a:t>
            </a:r>
            <a:r>
              <a:rPr lang="en-US" dirty="0">
                <a:hlinkClick r:id="rId3"/>
              </a:rPr>
              <a:t>https://</a:t>
            </a:r>
            <a:r>
              <a:rPr lang="en-US" dirty="0" err="1">
                <a:hlinkClick r:id="rId3"/>
              </a:rPr>
              <a:t>golang.org</a:t>
            </a:r>
            <a:r>
              <a:rPr lang="en-US" dirty="0">
                <a:hlinkClick r:id="rId3"/>
              </a:rPr>
              <a:t>/ref/</a:t>
            </a:r>
            <a:r>
              <a:rPr lang="en-US" dirty="0" err="1">
                <a:hlinkClick r:id="rId3"/>
              </a:rPr>
              <a:t>spec#Slice_types</a:t>
            </a:r>
            <a:endParaRPr lang="en-US" dirty="0"/>
          </a:p>
        </p:txBody>
      </p:sp>
    </p:spTree>
    <p:extLst>
      <p:ext uri="{BB962C8B-B14F-4D97-AF65-F5344CB8AC3E}">
        <p14:creationId xmlns:p14="http://schemas.microsoft.com/office/powerpoint/2010/main" val="2033784229"/>
      </p:ext>
    </p:extLst>
  </p:cSld>
  <p:clrMapOvr>
    <a:masterClrMapping/>
  </p:clrMapOvr>
  <p:timing>
    <p:tnLst>
      <p:par>
        <p:cTn xmlns:p14="http://schemas.microsoft.com/office/powerpoint/2010/mai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2"/>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4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Arrays and Functions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Ch.3 : Arrays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3678999993"/>
      </p:ext>
    </p:extLst>
  </p:cSld>
  <p:clrMapOvr>
    <a:masterClrMapping/>
  </p:clrMapOvr>
  <p:timing>
    <p:tnLst>
      <p:par>
        <p:cTn xmlns:p14="http://schemas.microsoft.com/office/powerpoint/2010/mai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Using Arrays</a:t>
            </a:r>
          </a:p>
          <a:p>
            <a:pPr marL="971550" lvl="1" indent="-514350">
              <a:buFont typeface="+mj-lt"/>
              <a:buAutoNum type="arabicPeriod"/>
            </a:pPr>
            <a:r>
              <a:rPr lang="en-US" dirty="0" smtClean="0"/>
              <a:t>Passing Arrays as Function Parameter</a:t>
            </a:r>
          </a:p>
          <a:p>
            <a:pPr marL="971550" lvl="1" indent="-514350">
              <a:buFont typeface="+mj-lt"/>
              <a:buAutoNum type="arabicPeriod"/>
            </a:pPr>
            <a:r>
              <a:rPr lang="en-US" dirty="0" smtClean="0"/>
              <a:t>Arrays as Function Return Types</a:t>
            </a:r>
          </a:p>
          <a:p>
            <a:pPr marL="971550" lvl="1" indent="-514350">
              <a:buFont typeface="+mj-lt"/>
              <a:buAutoNum type="arabicPeriod"/>
            </a:pPr>
            <a:r>
              <a:rPr lang="en-US" dirty="0" smtClean="0"/>
              <a:t>Tips on Using Arrays with Function</a:t>
            </a:r>
          </a:p>
          <a:p>
            <a:pPr marL="1371600" lvl="2" indent="-514350">
              <a:buFont typeface="+mj-lt"/>
              <a:buAutoNum type="alphaLcPeriod"/>
            </a:pPr>
            <a:r>
              <a:rPr lang="en-US" dirty="0" smtClean="0"/>
              <a:t>Using Array Pointer to pass large arrays to functions</a:t>
            </a:r>
          </a:p>
          <a:p>
            <a:pPr marL="1371600" lvl="2" indent="-514350">
              <a:buFont typeface="+mj-lt"/>
              <a:buAutoNum type="alphaLcPeriod"/>
            </a:pPr>
            <a:r>
              <a:rPr lang="en-US" dirty="0" smtClean="0"/>
              <a:t>Return a Array Pointer to large arrays in function</a:t>
            </a:r>
          </a:p>
          <a:p>
            <a:pPr marL="1371600" lvl="2" indent="-514350">
              <a:buFont typeface="+mj-lt"/>
              <a:buAutoNum type="alphaLcPeriod"/>
            </a:pPr>
            <a:r>
              <a:rPr lang="en-US" dirty="0" smtClean="0"/>
              <a:t>For simplicity, use a slice created at runtime*</a:t>
            </a:r>
          </a:p>
          <a:p>
            <a:pPr marL="1371600" lvl="2" indent="-514350">
              <a:buFont typeface="+mj-lt"/>
              <a:buAutoNum type="alphaLcPeriod"/>
            </a:pPr>
            <a:endParaRPr lang="en-US" dirty="0"/>
          </a:p>
          <a:p>
            <a:pPr marL="457200" lvl="1" indent="0">
              <a:buNone/>
            </a:pPr>
            <a:r>
              <a:rPr lang="en-US" dirty="0" smtClean="0"/>
              <a:t>* We will cover ‘slices’ in the next section</a:t>
            </a:r>
          </a:p>
        </p:txBody>
      </p:sp>
      <p:sp>
        <p:nvSpPr>
          <p:cNvPr id="4" name="TextBox 3"/>
          <p:cNvSpPr txBox="1"/>
          <p:nvPr/>
        </p:nvSpPr>
        <p:spPr>
          <a:xfrm>
            <a:off x="1425139" y="4687186"/>
            <a:ext cx="5814412" cy="369332"/>
          </a:xfrm>
          <a:prstGeom prst="rect">
            <a:avLst/>
          </a:prstGeom>
          <a:noFill/>
        </p:spPr>
        <p:txBody>
          <a:bodyPr wrap="none" rtlCol="0">
            <a:spAutoFit/>
          </a:bodyPr>
          <a:lstStyle/>
          <a:p>
            <a:r>
              <a:rPr lang="en-US" dirty="0" smtClean="0"/>
              <a:t>Lang Specification: </a:t>
            </a:r>
            <a:r>
              <a:rPr lang="en-US" dirty="0" smtClean="0">
                <a:hlinkClick r:id="rId2"/>
              </a:rPr>
              <a:t>https://golang.org/ref/spec#Array_types</a:t>
            </a:r>
            <a:endParaRPr lang="en-US" dirty="0"/>
          </a:p>
        </p:txBody>
      </p:sp>
    </p:spTree>
    <p:extLst>
      <p:ext uri="{BB962C8B-B14F-4D97-AF65-F5344CB8AC3E}">
        <p14:creationId xmlns:p14="http://schemas.microsoft.com/office/powerpoint/2010/main" val="125710034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normAutofit/>
          </a:bodyPr>
          <a:lstStyle/>
          <a:p>
            <a:r>
              <a:rPr lang="en-US" dirty="0" smtClean="0"/>
              <a:t>An Array in Go Lang is a </a:t>
            </a:r>
            <a:r>
              <a:rPr lang="en-US" b="1" i="1" dirty="0" smtClean="0">
                <a:solidFill>
                  <a:srgbClr val="FF0000"/>
                </a:solidFill>
              </a:rPr>
              <a:t>value</a:t>
            </a:r>
          </a:p>
          <a:p>
            <a:pPr lvl="1"/>
            <a:r>
              <a:rPr lang="en-US" dirty="0" smtClean="0"/>
              <a:t>Therefore, it gets </a:t>
            </a:r>
            <a:r>
              <a:rPr lang="en-US" b="1" i="1" dirty="0" smtClean="0"/>
              <a:t>copied</a:t>
            </a:r>
            <a:r>
              <a:rPr lang="en-US" dirty="0" smtClean="0"/>
              <a:t> when </a:t>
            </a:r>
            <a:r>
              <a:rPr lang="en-US" b="1" i="1" dirty="0" smtClean="0"/>
              <a:t>assigned</a:t>
            </a:r>
          </a:p>
        </p:txBody>
      </p:sp>
    </p:spTree>
    <p:extLst>
      <p:ext uri="{BB962C8B-B14F-4D97-AF65-F5344CB8AC3E}">
        <p14:creationId xmlns:p14="http://schemas.microsoft.com/office/powerpoint/2010/main" val="1368348728"/>
      </p:ext>
    </p:extLst>
  </p:cSld>
  <p:clrMapOvr>
    <a:masterClrMapping/>
  </p:clrMapOvr>
  <p:timing>
    <p:tnLst>
      <p:par>
        <p:cTn xmlns:p14="http://schemas.microsoft.com/office/powerpoint/2010/mai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2"/>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What are Slices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Ch.4 : Slices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2000756876"/>
      </p:ext>
    </p:extLst>
  </p:cSld>
  <p:clrMapOvr>
    <a:masterClrMapping/>
  </p:clrMapOvr>
  <p:timing>
    <p:tnLst>
      <p:par>
        <p:cTn xmlns:p14="http://schemas.microsoft.com/office/powerpoint/2010/mai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How to create Slices</a:t>
            </a:r>
          </a:p>
          <a:p>
            <a:r>
              <a:rPr lang="en-US" dirty="0" smtClean="0"/>
              <a:t>What is a Slice?</a:t>
            </a:r>
            <a:endParaRPr lang="en-US" dirty="0"/>
          </a:p>
        </p:txBody>
      </p:sp>
      <p:sp>
        <p:nvSpPr>
          <p:cNvPr id="4" name="TextBox 3"/>
          <p:cNvSpPr txBox="1"/>
          <p:nvPr/>
        </p:nvSpPr>
        <p:spPr>
          <a:xfrm>
            <a:off x="-7033" y="4687186"/>
            <a:ext cx="8018786" cy="369332"/>
          </a:xfrm>
          <a:prstGeom prst="rect">
            <a:avLst/>
          </a:prstGeom>
          <a:noFill/>
        </p:spPr>
        <p:txBody>
          <a:bodyPr wrap="square" rtlCol="0">
            <a:spAutoFit/>
          </a:bodyPr>
          <a:lstStyle/>
          <a:p>
            <a:r>
              <a:rPr lang="en-US" dirty="0" smtClean="0"/>
              <a:t>Go Slices: Usage and Internals</a:t>
            </a:r>
            <a:r>
              <a:rPr lang="en-US" dirty="0"/>
              <a:t>: </a:t>
            </a:r>
            <a:r>
              <a:rPr lang="en-US" dirty="0">
                <a:hlinkClick r:id="rId2"/>
              </a:rPr>
              <a:t>https://</a:t>
            </a:r>
            <a:r>
              <a:rPr lang="en-US" dirty="0" err="1">
                <a:hlinkClick r:id="rId2"/>
              </a:rPr>
              <a:t>blog.golang.org</a:t>
            </a:r>
            <a:r>
              <a:rPr lang="en-US" dirty="0">
                <a:hlinkClick r:id="rId2"/>
              </a:rPr>
              <a:t>/go-slices-usage-and-internals</a:t>
            </a:r>
            <a:endParaRPr lang="en-US" dirty="0"/>
          </a:p>
        </p:txBody>
      </p:sp>
      <p:sp>
        <p:nvSpPr>
          <p:cNvPr id="5" name="TextBox 4"/>
          <p:cNvSpPr txBox="1"/>
          <p:nvPr/>
        </p:nvSpPr>
        <p:spPr>
          <a:xfrm>
            <a:off x="1" y="4460071"/>
            <a:ext cx="5751453" cy="369332"/>
          </a:xfrm>
          <a:prstGeom prst="rect">
            <a:avLst/>
          </a:prstGeom>
          <a:noFill/>
        </p:spPr>
        <p:txBody>
          <a:bodyPr wrap="square" rtlCol="0">
            <a:spAutoFit/>
          </a:bodyPr>
          <a:lstStyle/>
          <a:p>
            <a:r>
              <a:rPr lang="en-US" dirty="0" smtClean="0"/>
              <a:t>Lang Specification: </a:t>
            </a:r>
            <a:r>
              <a:rPr lang="en-US" dirty="0">
                <a:hlinkClick r:id="rId3"/>
              </a:rPr>
              <a:t>https://</a:t>
            </a:r>
            <a:r>
              <a:rPr lang="en-US" dirty="0" err="1">
                <a:hlinkClick r:id="rId3"/>
              </a:rPr>
              <a:t>golang.org</a:t>
            </a:r>
            <a:r>
              <a:rPr lang="en-US" dirty="0">
                <a:hlinkClick r:id="rId3"/>
              </a:rPr>
              <a:t>/ref/</a:t>
            </a:r>
            <a:r>
              <a:rPr lang="en-US" dirty="0" err="1">
                <a:hlinkClick r:id="rId3"/>
              </a:rPr>
              <a:t>spec#Slice_types</a:t>
            </a:r>
            <a:endParaRPr lang="en-US" dirty="0"/>
          </a:p>
        </p:txBody>
      </p:sp>
    </p:spTree>
    <p:extLst>
      <p:ext uri="{BB962C8B-B14F-4D97-AF65-F5344CB8AC3E}">
        <p14:creationId xmlns:p14="http://schemas.microsoft.com/office/powerpoint/2010/main" val="966817796"/>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CSP:</a:t>
            </a:r>
            <a:br>
              <a:rPr lang="en-US" dirty="0" smtClean="0"/>
            </a:br>
            <a:r>
              <a:rPr lang="en-US" sz="3600" dirty="0" smtClean="0"/>
              <a:t>(Communicating Sequential Processes)</a:t>
            </a:r>
            <a:endParaRPr lang="en-US" sz="3600" dirty="0"/>
          </a:p>
        </p:txBody>
      </p:sp>
      <p:pic>
        <p:nvPicPr>
          <p:cNvPr id="4" name="Content Placeholder 3"/>
          <p:cNvPicPr>
            <a:picLocks noGrp="1" noChangeAspect="1"/>
          </p:cNvPicPr>
          <p:nvPr>
            <p:ph idx="1"/>
          </p:nvPr>
        </p:nvPicPr>
        <p:blipFill>
          <a:blip r:embed="rId2"/>
          <a:srcRect t="-14449" b="-14449"/>
          <a:stretch>
            <a:fillRect/>
          </a:stretch>
        </p:blipFill>
        <p:spPr/>
      </p:pic>
    </p:spTree>
    <p:extLst>
      <p:ext uri="{BB962C8B-B14F-4D97-AF65-F5344CB8AC3E}">
        <p14:creationId xmlns:p14="http://schemas.microsoft.com/office/powerpoint/2010/main" val="3892636291"/>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Array Illustrated</a:t>
            </a:r>
            <a:endParaRPr lang="en-US" dirty="0"/>
          </a:p>
        </p:txBody>
      </p:sp>
      <p:grpSp>
        <p:nvGrpSpPr>
          <p:cNvPr id="58" name="Group 57"/>
          <p:cNvGrpSpPr/>
          <p:nvPr/>
        </p:nvGrpSpPr>
        <p:grpSpPr>
          <a:xfrm>
            <a:off x="1368311" y="1855775"/>
            <a:ext cx="6407385" cy="221467"/>
            <a:chOff x="1368308" y="2695026"/>
            <a:chExt cx="6407385" cy="295289"/>
          </a:xfrm>
        </p:grpSpPr>
        <p:sp>
          <p:nvSpPr>
            <p:cNvPr id="5" name="Rectangle 4"/>
            <p:cNvSpPr/>
            <p:nvPr/>
          </p:nvSpPr>
          <p:spPr>
            <a:xfrm>
              <a:off x="1368308"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6" name="Rectangle 5"/>
            <p:cNvSpPr/>
            <p:nvPr/>
          </p:nvSpPr>
          <p:spPr>
            <a:xfrm>
              <a:off x="2031716"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53</a:t>
              </a:r>
              <a:endParaRPr lang="en-US" dirty="0"/>
            </a:p>
          </p:txBody>
        </p:sp>
        <p:sp>
          <p:nvSpPr>
            <p:cNvPr id="7" name="Rectangle 6"/>
            <p:cNvSpPr/>
            <p:nvPr/>
          </p:nvSpPr>
          <p:spPr>
            <a:xfrm>
              <a:off x="2695124"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86</a:t>
              </a:r>
              <a:endParaRPr lang="en-US" dirty="0"/>
            </a:p>
          </p:txBody>
        </p:sp>
        <p:sp>
          <p:nvSpPr>
            <p:cNvPr id="8" name="Rectangle 7"/>
            <p:cNvSpPr/>
            <p:nvPr/>
          </p:nvSpPr>
          <p:spPr>
            <a:xfrm>
              <a:off x="3358532"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94</a:t>
              </a:r>
              <a:endParaRPr lang="en-US" dirty="0"/>
            </a:p>
          </p:txBody>
        </p:sp>
        <p:sp>
          <p:nvSpPr>
            <p:cNvPr id="9" name="Rectangle 8"/>
            <p:cNvSpPr/>
            <p:nvPr/>
          </p:nvSpPr>
          <p:spPr>
            <a:xfrm>
              <a:off x="4021940"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75</a:t>
              </a:r>
              <a:endParaRPr lang="en-US" dirty="0"/>
            </a:p>
          </p:txBody>
        </p:sp>
        <p:sp>
          <p:nvSpPr>
            <p:cNvPr id="10" name="Rectangle 9"/>
            <p:cNvSpPr/>
            <p:nvPr/>
          </p:nvSpPr>
          <p:spPr>
            <a:xfrm>
              <a:off x="4685348"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11" name="Rectangle 10"/>
            <p:cNvSpPr/>
            <p:nvPr/>
          </p:nvSpPr>
          <p:spPr>
            <a:xfrm>
              <a:off x="5348756"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12" name="Rectangle 11"/>
            <p:cNvSpPr/>
            <p:nvPr/>
          </p:nvSpPr>
          <p:spPr>
            <a:xfrm>
              <a:off x="6012164"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13" name="Rectangle 12"/>
            <p:cNvSpPr/>
            <p:nvPr/>
          </p:nvSpPr>
          <p:spPr>
            <a:xfrm>
              <a:off x="6675572"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37</a:t>
              </a:r>
              <a:endParaRPr lang="en-US" dirty="0"/>
            </a:p>
          </p:txBody>
        </p:sp>
        <p:sp>
          <p:nvSpPr>
            <p:cNvPr id="14" name="Rectangle 13"/>
            <p:cNvSpPr/>
            <p:nvPr/>
          </p:nvSpPr>
          <p:spPr>
            <a:xfrm>
              <a:off x="7338980"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40</a:t>
              </a:r>
              <a:endParaRPr lang="en-US" dirty="0"/>
            </a:p>
          </p:txBody>
        </p:sp>
      </p:grpSp>
      <p:sp>
        <p:nvSpPr>
          <p:cNvPr id="54" name="Left Brace 53"/>
          <p:cNvSpPr/>
          <p:nvPr/>
        </p:nvSpPr>
        <p:spPr>
          <a:xfrm rot="5400000">
            <a:off x="4491130" y="-1527632"/>
            <a:ext cx="161747" cy="6407385"/>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 name="TextBox 54"/>
          <p:cNvSpPr txBox="1"/>
          <p:nvPr/>
        </p:nvSpPr>
        <p:spPr>
          <a:xfrm>
            <a:off x="3795248" y="1227120"/>
            <a:ext cx="1553511"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err="1" smtClean="0"/>
              <a:t>nums</a:t>
            </a:r>
            <a:r>
              <a:rPr lang="en-US" dirty="0" smtClean="0"/>
              <a:t> array</a:t>
            </a:r>
            <a:endParaRPr lang="en-US" dirty="0"/>
          </a:p>
        </p:txBody>
      </p:sp>
      <p:sp>
        <p:nvSpPr>
          <p:cNvPr id="60" name="Rectangle 59"/>
          <p:cNvSpPr/>
          <p:nvPr/>
        </p:nvSpPr>
        <p:spPr>
          <a:xfrm>
            <a:off x="2031719" y="212960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sp>
        <p:nvSpPr>
          <p:cNvPr id="61" name="Rectangle 60"/>
          <p:cNvSpPr/>
          <p:nvPr/>
        </p:nvSpPr>
        <p:spPr>
          <a:xfrm>
            <a:off x="2695126" y="212960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62" name="Rectangle 61"/>
          <p:cNvSpPr/>
          <p:nvPr/>
        </p:nvSpPr>
        <p:spPr>
          <a:xfrm>
            <a:off x="3358535" y="212960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63" name="Rectangle 62"/>
          <p:cNvSpPr/>
          <p:nvPr/>
        </p:nvSpPr>
        <p:spPr>
          <a:xfrm>
            <a:off x="4021943" y="212960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a:t>
            </a:r>
            <a:endParaRPr lang="en-US" dirty="0"/>
          </a:p>
        </p:txBody>
      </p:sp>
      <p:sp>
        <p:nvSpPr>
          <p:cNvPr id="64" name="Rectangle 63"/>
          <p:cNvSpPr/>
          <p:nvPr/>
        </p:nvSpPr>
        <p:spPr>
          <a:xfrm>
            <a:off x="4685351" y="212960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a:t>
            </a:r>
            <a:endParaRPr lang="en-US" dirty="0"/>
          </a:p>
        </p:txBody>
      </p:sp>
      <p:sp>
        <p:nvSpPr>
          <p:cNvPr id="65" name="Rectangle 64"/>
          <p:cNvSpPr/>
          <p:nvPr/>
        </p:nvSpPr>
        <p:spPr>
          <a:xfrm>
            <a:off x="5348759" y="212960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6</a:t>
            </a:r>
            <a:endParaRPr lang="en-US" dirty="0"/>
          </a:p>
        </p:txBody>
      </p:sp>
      <p:sp>
        <p:nvSpPr>
          <p:cNvPr id="66" name="Rectangle 65"/>
          <p:cNvSpPr/>
          <p:nvPr/>
        </p:nvSpPr>
        <p:spPr>
          <a:xfrm>
            <a:off x="6012167" y="212960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67" name="Rectangle 66"/>
          <p:cNvSpPr/>
          <p:nvPr/>
        </p:nvSpPr>
        <p:spPr>
          <a:xfrm>
            <a:off x="6675575" y="212960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a:t>
            </a:r>
            <a:endParaRPr lang="en-US" dirty="0"/>
          </a:p>
        </p:txBody>
      </p:sp>
      <p:sp>
        <p:nvSpPr>
          <p:cNvPr id="68" name="Rectangle 67"/>
          <p:cNvSpPr/>
          <p:nvPr/>
        </p:nvSpPr>
        <p:spPr>
          <a:xfrm>
            <a:off x="7338983" y="212960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a:t>
            </a:r>
            <a:endParaRPr lang="en-US" dirty="0"/>
          </a:p>
        </p:txBody>
      </p:sp>
      <p:sp>
        <p:nvSpPr>
          <p:cNvPr id="69" name="Rectangle 68"/>
          <p:cNvSpPr/>
          <p:nvPr/>
        </p:nvSpPr>
        <p:spPr>
          <a:xfrm>
            <a:off x="1368311" y="2135992"/>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71" name="TextBox 70"/>
          <p:cNvSpPr txBox="1"/>
          <p:nvPr/>
        </p:nvSpPr>
        <p:spPr>
          <a:xfrm>
            <a:off x="1368311" y="2435190"/>
            <a:ext cx="4672859"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Array length: 10 or </a:t>
            </a:r>
            <a:r>
              <a:rPr lang="en-US" dirty="0" err="1" smtClean="0"/>
              <a:t>len</a:t>
            </a:r>
            <a:r>
              <a:rPr lang="en-US" dirty="0" smtClean="0"/>
              <a:t>(</a:t>
            </a:r>
            <a:r>
              <a:rPr lang="en-US" dirty="0" err="1" smtClean="0"/>
              <a:t>nums</a:t>
            </a:r>
            <a:r>
              <a:rPr lang="en-US" dirty="0" smtClean="0"/>
              <a:t>)</a:t>
            </a:r>
            <a:endParaRPr lang="en-US" dirty="0"/>
          </a:p>
        </p:txBody>
      </p:sp>
      <p:pic>
        <p:nvPicPr>
          <p:cNvPr id="15" name="Picture 14"/>
          <p:cNvPicPr>
            <a:picLocks noChangeAspect="1"/>
          </p:cNvPicPr>
          <p:nvPr/>
        </p:nvPicPr>
        <p:blipFill>
          <a:blip r:embed="rId2"/>
          <a:stretch>
            <a:fillRect/>
          </a:stretch>
        </p:blipFill>
        <p:spPr>
          <a:xfrm>
            <a:off x="0" y="2887731"/>
            <a:ext cx="9144000" cy="1303518"/>
          </a:xfrm>
          <a:prstGeom prst="rect">
            <a:avLst/>
          </a:prstGeom>
        </p:spPr>
      </p:pic>
      <p:pic>
        <p:nvPicPr>
          <p:cNvPr id="16" name="Picture 15"/>
          <p:cNvPicPr>
            <a:picLocks noChangeAspect="1"/>
          </p:cNvPicPr>
          <p:nvPr/>
        </p:nvPicPr>
        <p:blipFill>
          <a:blip r:embed="rId3"/>
          <a:stretch>
            <a:fillRect/>
          </a:stretch>
        </p:blipFill>
        <p:spPr>
          <a:xfrm>
            <a:off x="1722784" y="4191249"/>
            <a:ext cx="7421216" cy="456691"/>
          </a:xfrm>
          <a:prstGeom prst="rect">
            <a:avLst/>
          </a:prstGeom>
        </p:spPr>
      </p:pic>
    </p:spTree>
    <p:extLst>
      <p:ext uri="{BB962C8B-B14F-4D97-AF65-F5344CB8AC3E}">
        <p14:creationId xmlns:p14="http://schemas.microsoft.com/office/powerpoint/2010/main" val="3219767180"/>
      </p:ext>
    </p:extLst>
  </p:cSld>
  <p:clrMapOvr>
    <a:masterClrMapping/>
  </p:clrMapOvr>
  <p:timing>
    <p:tnLst>
      <p:par>
        <p:cTn xmlns:p14="http://schemas.microsoft.com/office/powerpoint/2010/mai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Slices</a:t>
            </a:r>
            <a:endParaRPr lang="en-US" dirty="0"/>
          </a:p>
        </p:txBody>
      </p:sp>
      <p:sp>
        <p:nvSpPr>
          <p:cNvPr id="54" name="Left Brace 53"/>
          <p:cNvSpPr/>
          <p:nvPr/>
        </p:nvSpPr>
        <p:spPr>
          <a:xfrm rot="5400000">
            <a:off x="4491130" y="-1733675"/>
            <a:ext cx="161747" cy="6407385"/>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 name="TextBox 54"/>
          <p:cNvSpPr txBox="1"/>
          <p:nvPr/>
        </p:nvSpPr>
        <p:spPr>
          <a:xfrm>
            <a:off x="3795248" y="1017606"/>
            <a:ext cx="1553510"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err="1" smtClean="0"/>
              <a:t>nums</a:t>
            </a:r>
            <a:r>
              <a:rPr lang="en-US" dirty="0" smtClean="0"/>
              <a:t> array</a:t>
            </a:r>
            <a:endParaRPr lang="en-US" dirty="0"/>
          </a:p>
        </p:txBody>
      </p:sp>
      <p:sp>
        <p:nvSpPr>
          <p:cNvPr id="60" name="Rectangle 59"/>
          <p:cNvSpPr/>
          <p:nvPr/>
        </p:nvSpPr>
        <p:spPr>
          <a:xfrm>
            <a:off x="2031719" y="1923557"/>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sp>
        <p:nvSpPr>
          <p:cNvPr id="61" name="Rectangle 60"/>
          <p:cNvSpPr/>
          <p:nvPr/>
        </p:nvSpPr>
        <p:spPr>
          <a:xfrm>
            <a:off x="2695126" y="1923557"/>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62" name="Rectangle 61"/>
          <p:cNvSpPr/>
          <p:nvPr/>
        </p:nvSpPr>
        <p:spPr>
          <a:xfrm>
            <a:off x="3358535" y="1923557"/>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63" name="Rectangle 62"/>
          <p:cNvSpPr/>
          <p:nvPr/>
        </p:nvSpPr>
        <p:spPr>
          <a:xfrm>
            <a:off x="4021943" y="1923557"/>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a:t>
            </a:r>
            <a:endParaRPr lang="en-US" dirty="0"/>
          </a:p>
        </p:txBody>
      </p:sp>
      <p:sp>
        <p:nvSpPr>
          <p:cNvPr id="64" name="Rectangle 63"/>
          <p:cNvSpPr/>
          <p:nvPr/>
        </p:nvSpPr>
        <p:spPr>
          <a:xfrm>
            <a:off x="4685351" y="1923557"/>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a:t>
            </a:r>
            <a:endParaRPr lang="en-US" dirty="0"/>
          </a:p>
        </p:txBody>
      </p:sp>
      <p:sp>
        <p:nvSpPr>
          <p:cNvPr id="65" name="Rectangle 64"/>
          <p:cNvSpPr/>
          <p:nvPr/>
        </p:nvSpPr>
        <p:spPr>
          <a:xfrm>
            <a:off x="5348759" y="1923557"/>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6</a:t>
            </a:r>
            <a:endParaRPr lang="en-US" dirty="0"/>
          </a:p>
        </p:txBody>
      </p:sp>
      <p:sp>
        <p:nvSpPr>
          <p:cNvPr id="66" name="Rectangle 65"/>
          <p:cNvSpPr/>
          <p:nvPr/>
        </p:nvSpPr>
        <p:spPr>
          <a:xfrm>
            <a:off x="6012167" y="1923557"/>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67" name="Rectangle 66"/>
          <p:cNvSpPr/>
          <p:nvPr/>
        </p:nvSpPr>
        <p:spPr>
          <a:xfrm>
            <a:off x="6675575" y="1923557"/>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a:t>
            </a:r>
            <a:endParaRPr lang="en-US" dirty="0"/>
          </a:p>
        </p:txBody>
      </p:sp>
      <p:sp>
        <p:nvSpPr>
          <p:cNvPr id="68" name="Rectangle 67"/>
          <p:cNvSpPr/>
          <p:nvPr/>
        </p:nvSpPr>
        <p:spPr>
          <a:xfrm>
            <a:off x="7338983" y="1923557"/>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a:t>
            </a:r>
            <a:endParaRPr lang="en-US" dirty="0"/>
          </a:p>
        </p:txBody>
      </p:sp>
      <p:sp>
        <p:nvSpPr>
          <p:cNvPr id="69" name="Rectangle 68"/>
          <p:cNvSpPr/>
          <p:nvPr/>
        </p:nvSpPr>
        <p:spPr>
          <a:xfrm>
            <a:off x="1368311" y="1929949"/>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grpSp>
        <p:nvGrpSpPr>
          <p:cNvPr id="27" name="Group 26"/>
          <p:cNvGrpSpPr/>
          <p:nvPr/>
        </p:nvGrpSpPr>
        <p:grpSpPr>
          <a:xfrm>
            <a:off x="1368312" y="1635643"/>
            <a:ext cx="6407385" cy="221467"/>
            <a:chOff x="1368308" y="2695026"/>
            <a:chExt cx="6407385" cy="295289"/>
          </a:xfrm>
        </p:grpSpPr>
        <p:sp>
          <p:nvSpPr>
            <p:cNvPr id="28" name="Rectangle 27"/>
            <p:cNvSpPr/>
            <p:nvPr/>
          </p:nvSpPr>
          <p:spPr>
            <a:xfrm>
              <a:off x="1368308"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29" name="Rectangle 28"/>
            <p:cNvSpPr/>
            <p:nvPr/>
          </p:nvSpPr>
          <p:spPr>
            <a:xfrm>
              <a:off x="2031716"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53</a:t>
              </a:r>
              <a:endParaRPr lang="en-US" dirty="0"/>
            </a:p>
          </p:txBody>
        </p:sp>
        <p:sp>
          <p:nvSpPr>
            <p:cNvPr id="30" name="Rectangle 29"/>
            <p:cNvSpPr/>
            <p:nvPr/>
          </p:nvSpPr>
          <p:spPr>
            <a:xfrm>
              <a:off x="2695124"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86</a:t>
              </a:r>
              <a:endParaRPr lang="en-US" dirty="0"/>
            </a:p>
          </p:txBody>
        </p:sp>
        <p:sp>
          <p:nvSpPr>
            <p:cNvPr id="31" name="Rectangle 30"/>
            <p:cNvSpPr/>
            <p:nvPr/>
          </p:nvSpPr>
          <p:spPr>
            <a:xfrm>
              <a:off x="3358532"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94</a:t>
              </a:r>
              <a:endParaRPr lang="en-US" dirty="0"/>
            </a:p>
          </p:txBody>
        </p:sp>
        <p:sp>
          <p:nvSpPr>
            <p:cNvPr id="32" name="Rectangle 31"/>
            <p:cNvSpPr/>
            <p:nvPr/>
          </p:nvSpPr>
          <p:spPr>
            <a:xfrm>
              <a:off x="4021940"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75</a:t>
              </a:r>
              <a:endParaRPr lang="en-US" dirty="0"/>
            </a:p>
          </p:txBody>
        </p:sp>
        <p:sp>
          <p:nvSpPr>
            <p:cNvPr id="33" name="Rectangle 32"/>
            <p:cNvSpPr/>
            <p:nvPr/>
          </p:nvSpPr>
          <p:spPr>
            <a:xfrm>
              <a:off x="4685348"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34" name="Rectangle 33"/>
            <p:cNvSpPr/>
            <p:nvPr/>
          </p:nvSpPr>
          <p:spPr>
            <a:xfrm>
              <a:off x="5348756"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35" name="Rectangle 34"/>
            <p:cNvSpPr/>
            <p:nvPr/>
          </p:nvSpPr>
          <p:spPr>
            <a:xfrm>
              <a:off x="6012164"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36" name="Rectangle 35"/>
            <p:cNvSpPr/>
            <p:nvPr/>
          </p:nvSpPr>
          <p:spPr>
            <a:xfrm>
              <a:off x="6675572"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37</a:t>
              </a:r>
              <a:endParaRPr lang="en-US" dirty="0"/>
            </a:p>
          </p:txBody>
        </p:sp>
        <p:sp>
          <p:nvSpPr>
            <p:cNvPr id="37" name="Rectangle 36"/>
            <p:cNvSpPr/>
            <p:nvPr/>
          </p:nvSpPr>
          <p:spPr>
            <a:xfrm>
              <a:off x="7338980"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40</a:t>
              </a:r>
              <a:endParaRPr lang="en-US" dirty="0"/>
            </a:p>
          </p:txBody>
        </p:sp>
      </p:grpSp>
      <p:pic>
        <p:nvPicPr>
          <p:cNvPr id="16" name="Picture 15"/>
          <p:cNvPicPr>
            <a:picLocks noChangeAspect="1"/>
          </p:cNvPicPr>
          <p:nvPr/>
        </p:nvPicPr>
        <p:blipFill>
          <a:blip r:embed="rId2"/>
          <a:stretch>
            <a:fillRect/>
          </a:stretch>
        </p:blipFill>
        <p:spPr>
          <a:xfrm>
            <a:off x="0" y="2243548"/>
            <a:ext cx="9144000" cy="2274616"/>
          </a:xfrm>
          <a:prstGeom prst="rect">
            <a:avLst/>
          </a:prstGeom>
        </p:spPr>
      </p:pic>
      <p:pic>
        <p:nvPicPr>
          <p:cNvPr id="17" name="Picture 16"/>
          <p:cNvPicPr>
            <a:picLocks noChangeAspect="1"/>
          </p:cNvPicPr>
          <p:nvPr/>
        </p:nvPicPr>
        <p:blipFill>
          <a:blip r:embed="rId3"/>
          <a:stretch>
            <a:fillRect/>
          </a:stretch>
        </p:blipFill>
        <p:spPr>
          <a:xfrm>
            <a:off x="1789612" y="4518163"/>
            <a:ext cx="7354388" cy="625337"/>
          </a:xfrm>
          <a:prstGeom prst="rect">
            <a:avLst/>
          </a:prstGeom>
        </p:spPr>
      </p:pic>
    </p:spTree>
    <p:extLst>
      <p:ext uri="{BB962C8B-B14F-4D97-AF65-F5344CB8AC3E}">
        <p14:creationId xmlns:p14="http://schemas.microsoft.com/office/powerpoint/2010/main" val="1117185000"/>
      </p:ext>
    </p:extLst>
  </p:cSld>
  <p:clrMapOvr>
    <a:masterClrMapping/>
  </p:clrMapOvr>
  <p:timing>
    <p:tnLst>
      <p:par>
        <p:cTn xmlns:p14="http://schemas.microsoft.com/office/powerpoint/2010/mai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Slice Illustrated</a:t>
            </a:r>
            <a:endParaRPr lang="en-US" dirty="0"/>
          </a:p>
        </p:txBody>
      </p:sp>
      <p:sp>
        <p:nvSpPr>
          <p:cNvPr id="55" name="TextBox 54"/>
          <p:cNvSpPr txBox="1"/>
          <p:nvPr/>
        </p:nvSpPr>
        <p:spPr>
          <a:xfrm>
            <a:off x="815846" y="3214547"/>
            <a:ext cx="1007223"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err="1" smtClean="0"/>
              <a:t>nums</a:t>
            </a:r>
            <a:r>
              <a:rPr lang="en-US" dirty="0" smtClean="0"/>
              <a:t> =&gt;</a:t>
            </a:r>
            <a:endParaRPr lang="en-US" dirty="0"/>
          </a:p>
        </p:txBody>
      </p:sp>
      <p:sp>
        <p:nvSpPr>
          <p:cNvPr id="60" name="Rectangle 59"/>
          <p:cNvSpPr/>
          <p:nvPr/>
        </p:nvSpPr>
        <p:spPr>
          <a:xfrm>
            <a:off x="2499184" y="3490053"/>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1" name="Rectangle 60"/>
          <p:cNvSpPr/>
          <p:nvPr/>
        </p:nvSpPr>
        <p:spPr>
          <a:xfrm>
            <a:off x="2989384" y="3490053"/>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2" name="Rectangle 61"/>
          <p:cNvSpPr/>
          <p:nvPr/>
        </p:nvSpPr>
        <p:spPr>
          <a:xfrm>
            <a:off x="3479584" y="3490053"/>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63" name="Rectangle 62"/>
          <p:cNvSpPr/>
          <p:nvPr/>
        </p:nvSpPr>
        <p:spPr>
          <a:xfrm>
            <a:off x="3969784" y="3490053"/>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4</a:t>
            </a:r>
            <a:endParaRPr lang="en-US" sz="1200" dirty="0"/>
          </a:p>
        </p:txBody>
      </p:sp>
      <p:sp>
        <p:nvSpPr>
          <p:cNvPr id="64" name="Rectangle 63"/>
          <p:cNvSpPr/>
          <p:nvPr/>
        </p:nvSpPr>
        <p:spPr>
          <a:xfrm>
            <a:off x="4459984" y="3490053"/>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5</a:t>
            </a:r>
            <a:endParaRPr lang="en-US" sz="1200" dirty="0"/>
          </a:p>
        </p:txBody>
      </p:sp>
      <p:sp>
        <p:nvSpPr>
          <p:cNvPr id="65" name="Rectangle 64"/>
          <p:cNvSpPr/>
          <p:nvPr/>
        </p:nvSpPr>
        <p:spPr>
          <a:xfrm>
            <a:off x="4950184" y="3490053"/>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6</a:t>
            </a:r>
            <a:endParaRPr lang="en-US" sz="1200" dirty="0"/>
          </a:p>
        </p:txBody>
      </p:sp>
      <p:sp>
        <p:nvSpPr>
          <p:cNvPr id="66" name="Rectangle 65"/>
          <p:cNvSpPr/>
          <p:nvPr/>
        </p:nvSpPr>
        <p:spPr>
          <a:xfrm>
            <a:off x="5440384" y="3490053"/>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7</a:t>
            </a:r>
            <a:endParaRPr lang="en-US" sz="1200" dirty="0"/>
          </a:p>
        </p:txBody>
      </p:sp>
      <p:sp>
        <p:nvSpPr>
          <p:cNvPr id="67" name="Rectangle 66"/>
          <p:cNvSpPr/>
          <p:nvPr/>
        </p:nvSpPr>
        <p:spPr>
          <a:xfrm>
            <a:off x="5930584" y="3490053"/>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8</a:t>
            </a:r>
            <a:endParaRPr lang="en-US" sz="1200" dirty="0"/>
          </a:p>
        </p:txBody>
      </p:sp>
      <p:sp>
        <p:nvSpPr>
          <p:cNvPr id="68" name="Rectangle 67"/>
          <p:cNvSpPr/>
          <p:nvPr/>
        </p:nvSpPr>
        <p:spPr>
          <a:xfrm>
            <a:off x="6420785" y="3490053"/>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9</a:t>
            </a:r>
            <a:endParaRPr lang="en-US" sz="1200" dirty="0"/>
          </a:p>
        </p:txBody>
      </p:sp>
      <p:sp>
        <p:nvSpPr>
          <p:cNvPr id="69" name="Rectangle 68"/>
          <p:cNvSpPr/>
          <p:nvPr/>
        </p:nvSpPr>
        <p:spPr>
          <a:xfrm>
            <a:off x="2008984" y="3490053"/>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19" name="Group 18"/>
          <p:cNvGrpSpPr/>
          <p:nvPr/>
        </p:nvGrpSpPr>
        <p:grpSpPr>
          <a:xfrm>
            <a:off x="3881918" y="2152777"/>
            <a:ext cx="1018477" cy="774485"/>
            <a:chOff x="3271914" y="3486470"/>
            <a:chExt cx="1018477" cy="1032646"/>
          </a:xfrm>
        </p:grpSpPr>
        <p:sp>
          <p:nvSpPr>
            <p:cNvPr id="18" name="Rectangle 17"/>
            <p:cNvSpPr/>
            <p:nvPr/>
          </p:nvSpPr>
          <p:spPr>
            <a:xfrm>
              <a:off x="3271914" y="3781759"/>
              <a:ext cx="1018477" cy="72950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Rectangle 37"/>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s0 </a:t>
              </a:r>
              <a:endParaRPr lang="en-US" sz="1100" b="1" dirty="0"/>
            </a:p>
          </p:txBody>
        </p:sp>
        <p:sp>
          <p:nvSpPr>
            <p:cNvPr id="42" name="Rectangle 41"/>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0</a:t>
              </a:r>
            </a:p>
            <a:p>
              <a:r>
                <a:rPr lang="en-US" sz="1100" b="1" dirty="0" smtClean="0"/>
                <a:t>Length: 10</a:t>
              </a:r>
            </a:p>
            <a:p>
              <a:endParaRPr lang="en-US" sz="1100" b="1" dirty="0"/>
            </a:p>
          </p:txBody>
        </p:sp>
      </p:grpSp>
      <p:sp>
        <p:nvSpPr>
          <p:cNvPr id="44" name="Left Brace 43"/>
          <p:cNvSpPr/>
          <p:nvPr/>
        </p:nvSpPr>
        <p:spPr>
          <a:xfrm rot="5400000">
            <a:off x="4352367" y="634843"/>
            <a:ext cx="161747" cy="4848514"/>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45" name="Group 44"/>
          <p:cNvGrpSpPr/>
          <p:nvPr/>
        </p:nvGrpSpPr>
        <p:grpSpPr>
          <a:xfrm>
            <a:off x="2702707" y="3909580"/>
            <a:ext cx="1021877" cy="768594"/>
            <a:chOff x="3268514" y="3486470"/>
            <a:chExt cx="1021877" cy="1024792"/>
          </a:xfrm>
        </p:grpSpPr>
        <p:sp>
          <p:nvSpPr>
            <p:cNvPr id="46" name="Rectangle 45"/>
            <p:cNvSpPr/>
            <p:nvPr/>
          </p:nvSpPr>
          <p:spPr>
            <a:xfrm>
              <a:off x="3271914" y="3781759"/>
              <a:ext cx="1018477" cy="729502"/>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47" name="Rectangle 46"/>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s1 </a:t>
              </a:r>
              <a:endParaRPr lang="en-US" sz="1100" b="1" dirty="0"/>
            </a:p>
          </p:txBody>
        </p:sp>
        <p:sp>
          <p:nvSpPr>
            <p:cNvPr id="48" name="Rectangle 47"/>
            <p:cNvSpPr/>
            <p:nvPr/>
          </p:nvSpPr>
          <p:spPr>
            <a:xfrm>
              <a:off x="3268514" y="3859696"/>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0</a:t>
              </a:r>
            </a:p>
            <a:p>
              <a:r>
                <a:rPr lang="en-US" sz="1100" b="1" dirty="0" smtClean="0"/>
                <a:t>Length: 5</a:t>
              </a:r>
            </a:p>
            <a:p>
              <a:endParaRPr lang="en-US" sz="1100" b="1" dirty="0"/>
            </a:p>
          </p:txBody>
        </p:sp>
      </p:grpSp>
      <p:sp>
        <p:nvSpPr>
          <p:cNvPr id="49" name="Left Brace 48"/>
          <p:cNvSpPr/>
          <p:nvPr/>
        </p:nvSpPr>
        <p:spPr>
          <a:xfrm rot="16200000">
            <a:off x="3126867" y="2710823"/>
            <a:ext cx="161747" cy="2397513"/>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50" name="Group 49"/>
          <p:cNvGrpSpPr/>
          <p:nvPr/>
        </p:nvGrpSpPr>
        <p:grpSpPr>
          <a:xfrm>
            <a:off x="5158679" y="3935928"/>
            <a:ext cx="1018477" cy="775376"/>
            <a:chOff x="3271914" y="3486470"/>
            <a:chExt cx="1018477" cy="1033834"/>
          </a:xfrm>
        </p:grpSpPr>
        <p:sp>
          <p:nvSpPr>
            <p:cNvPr id="51" name="Rectangle 50"/>
            <p:cNvSpPr/>
            <p:nvPr/>
          </p:nvSpPr>
          <p:spPr>
            <a:xfrm>
              <a:off x="3271914" y="3781759"/>
              <a:ext cx="1018477" cy="729502"/>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52" name="Rectangle 51"/>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s2 </a:t>
              </a:r>
              <a:endParaRPr lang="en-US" sz="1100" b="1" dirty="0"/>
            </a:p>
          </p:txBody>
        </p:sp>
        <p:sp>
          <p:nvSpPr>
            <p:cNvPr id="53" name="Rectangle 52"/>
            <p:cNvSpPr/>
            <p:nvPr/>
          </p:nvSpPr>
          <p:spPr>
            <a:xfrm>
              <a:off x="3271914" y="3868738"/>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5</a:t>
              </a:r>
            </a:p>
            <a:p>
              <a:r>
                <a:rPr lang="en-US" sz="1100" b="1" dirty="0" smtClean="0"/>
                <a:t>Length: 5</a:t>
              </a:r>
            </a:p>
            <a:p>
              <a:endParaRPr lang="en-US" sz="1100" b="1" dirty="0"/>
            </a:p>
          </p:txBody>
        </p:sp>
      </p:grpSp>
      <p:sp>
        <p:nvSpPr>
          <p:cNvPr id="56" name="Left Brace 55"/>
          <p:cNvSpPr/>
          <p:nvPr/>
        </p:nvSpPr>
        <p:spPr>
          <a:xfrm rot="16200000">
            <a:off x="5577867" y="2710823"/>
            <a:ext cx="161747" cy="2397514"/>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41" name="Group 40"/>
          <p:cNvGrpSpPr/>
          <p:nvPr/>
        </p:nvGrpSpPr>
        <p:grpSpPr>
          <a:xfrm>
            <a:off x="2008983" y="3214547"/>
            <a:ext cx="4848515" cy="221467"/>
            <a:chOff x="1368307" y="2695026"/>
            <a:chExt cx="6532100" cy="295289"/>
          </a:xfrm>
        </p:grpSpPr>
        <p:sp>
          <p:nvSpPr>
            <p:cNvPr id="43" name="Rectangle 42"/>
            <p:cNvSpPr/>
            <p:nvPr/>
          </p:nvSpPr>
          <p:spPr>
            <a:xfrm>
              <a:off x="136830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54" name="Rectangle 53"/>
            <p:cNvSpPr/>
            <p:nvPr/>
          </p:nvSpPr>
          <p:spPr>
            <a:xfrm>
              <a:off x="2031716"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53</a:t>
              </a:r>
              <a:endParaRPr lang="en-US" dirty="0"/>
            </a:p>
          </p:txBody>
        </p:sp>
        <p:sp>
          <p:nvSpPr>
            <p:cNvPr id="57" name="Rectangle 56"/>
            <p:cNvSpPr/>
            <p:nvPr/>
          </p:nvSpPr>
          <p:spPr>
            <a:xfrm>
              <a:off x="269512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86</a:t>
              </a:r>
              <a:endParaRPr lang="en-US" dirty="0"/>
            </a:p>
          </p:txBody>
        </p:sp>
        <p:sp>
          <p:nvSpPr>
            <p:cNvPr id="58" name="Rectangle 57"/>
            <p:cNvSpPr/>
            <p:nvPr/>
          </p:nvSpPr>
          <p:spPr>
            <a:xfrm>
              <a:off x="335853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94</a:t>
              </a:r>
              <a:endParaRPr lang="en-US" dirty="0"/>
            </a:p>
          </p:txBody>
        </p:sp>
        <p:sp>
          <p:nvSpPr>
            <p:cNvPr id="59" name="Rectangle 58"/>
            <p:cNvSpPr/>
            <p:nvPr/>
          </p:nvSpPr>
          <p:spPr>
            <a:xfrm>
              <a:off x="402193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75</a:t>
              </a:r>
              <a:endParaRPr lang="en-US" dirty="0"/>
            </a:p>
          </p:txBody>
        </p:sp>
        <p:sp>
          <p:nvSpPr>
            <p:cNvPr id="70" name="Rectangle 69"/>
            <p:cNvSpPr/>
            <p:nvPr/>
          </p:nvSpPr>
          <p:spPr>
            <a:xfrm>
              <a:off x="468534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71" name="Rectangle 70"/>
            <p:cNvSpPr/>
            <p:nvPr/>
          </p:nvSpPr>
          <p:spPr>
            <a:xfrm>
              <a:off x="5348754"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72" name="Rectangle 71"/>
            <p:cNvSpPr/>
            <p:nvPr/>
          </p:nvSpPr>
          <p:spPr>
            <a:xfrm>
              <a:off x="601216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73" name="Rectangle 72"/>
            <p:cNvSpPr/>
            <p:nvPr/>
          </p:nvSpPr>
          <p:spPr>
            <a:xfrm>
              <a:off x="667557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37</a:t>
              </a:r>
              <a:endParaRPr lang="en-US" dirty="0"/>
            </a:p>
          </p:txBody>
        </p:sp>
        <p:sp>
          <p:nvSpPr>
            <p:cNvPr id="74" name="Rectangle 73"/>
            <p:cNvSpPr/>
            <p:nvPr/>
          </p:nvSpPr>
          <p:spPr>
            <a:xfrm>
              <a:off x="733897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40</a:t>
              </a:r>
              <a:endParaRPr lang="en-US" dirty="0"/>
            </a:p>
          </p:txBody>
        </p:sp>
      </p:grpSp>
      <p:pic>
        <p:nvPicPr>
          <p:cNvPr id="3" name="Picture 2"/>
          <p:cNvPicPr>
            <a:picLocks noChangeAspect="1"/>
          </p:cNvPicPr>
          <p:nvPr/>
        </p:nvPicPr>
        <p:blipFill>
          <a:blip r:embed="rId2"/>
          <a:stretch>
            <a:fillRect/>
          </a:stretch>
        </p:blipFill>
        <p:spPr>
          <a:xfrm>
            <a:off x="0" y="924479"/>
            <a:ext cx="9144000" cy="1228298"/>
          </a:xfrm>
          <a:prstGeom prst="rect">
            <a:avLst/>
          </a:prstGeom>
        </p:spPr>
      </p:pic>
      <p:sp>
        <p:nvSpPr>
          <p:cNvPr id="75" name="Rectangle 74"/>
          <p:cNvSpPr/>
          <p:nvPr/>
        </p:nvSpPr>
        <p:spPr>
          <a:xfrm>
            <a:off x="2008983" y="3113886"/>
            <a:ext cx="4848513" cy="10066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Rectangle 75"/>
          <p:cNvSpPr/>
          <p:nvPr/>
        </p:nvSpPr>
        <p:spPr>
          <a:xfrm>
            <a:off x="2008983" y="3404579"/>
            <a:ext cx="2397515" cy="86966"/>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77" name="Rectangle 76"/>
          <p:cNvSpPr/>
          <p:nvPr/>
        </p:nvSpPr>
        <p:spPr>
          <a:xfrm>
            <a:off x="4459984" y="3404578"/>
            <a:ext cx="2410121" cy="86967"/>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168669496"/>
      </p:ext>
    </p:extLst>
  </p:cSld>
  <p:clrMapOvr>
    <a:masterClrMapping/>
  </p:clrMapOvr>
  <p:timing>
    <p:tnLst>
      <p:par>
        <p:cTn xmlns:p14="http://schemas.microsoft.com/office/powerpoint/2010/mai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Slice Illustrated</a:t>
            </a:r>
            <a:endParaRPr lang="en-US" dirty="0"/>
          </a:p>
        </p:txBody>
      </p:sp>
      <p:sp>
        <p:nvSpPr>
          <p:cNvPr id="55" name="TextBox 54"/>
          <p:cNvSpPr txBox="1"/>
          <p:nvPr/>
        </p:nvSpPr>
        <p:spPr>
          <a:xfrm>
            <a:off x="1183978" y="3573701"/>
            <a:ext cx="1007223"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err="1" smtClean="0"/>
              <a:t>nums</a:t>
            </a:r>
            <a:r>
              <a:rPr lang="en-US" dirty="0" smtClean="0"/>
              <a:t> =&gt;</a:t>
            </a:r>
            <a:endParaRPr lang="en-US" dirty="0"/>
          </a:p>
        </p:txBody>
      </p:sp>
      <p:sp>
        <p:nvSpPr>
          <p:cNvPr id="60" name="Rectangle 59"/>
          <p:cNvSpPr/>
          <p:nvPr/>
        </p:nvSpPr>
        <p:spPr>
          <a:xfrm>
            <a:off x="2867316" y="384920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1" name="Rectangle 60"/>
          <p:cNvSpPr/>
          <p:nvPr/>
        </p:nvSpPr>
        <p:spPr>
          <a:xfrm>
            <a:off x="3357516" y="384920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2" name="Rectangle 61"/>
          <p:cNvSpPr/>
          <p:nvPr/>
        </p:nvSpPr>
        <p:spPr>
          <a:xfrm>
            <a:off x="3847716" y="384920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63" name="Rectangle 62"/>
          <p:cNvSpPr/>
          <p:nvPr/>
        </p:nvSpPr>
        <p:spPr>
          <a:xfrm>
            <a:off x="4337916" y="384920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4</a:t>
            </a:r>
            <a:endParaRPr lang="en-US" sz="1200" dirty="0"/>
          </a:p>
        </p:txBody>
      </p:sp>
      <p:sp>
        <p:nvSpPr>
          <p:cNvPr id="64" name="Rectangle 63"/>
          <p:cNvSpPr/>
          <p:nvPr/>
        </p:nvSpPr>
        <p:spPr>
          <a:xfrm>
            <a:off x="4828116" y="384920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5</a:t>
            </a:r>
            <a:endParaRPr lang="en-US" sz="1200" dirty="0"/>
          </a:p>
        </p:txBody>
      </p:sp>
      <p:sp>
        <p:nvSpPr>
          <p:cNvPr id="65" name="Rectangle 64"/>
          <p:cNvSpPr/>
          <p:nvPr/>
        </p:nvSpPr>
        <p:spPr>
          <a:xfrm>
            <a:off x="5318316" y="384920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6</a:t>
            </a:r>
            <a:endParaRPr lang="en-US" sz="1200" dirty="0"/>
          </a:p>
        </p:txBody>
      </p:sp>
      <p:sp>
        <p:nvSpPr>
          <p:cNvPr id="66" name="Rectangle 65"/>
          <p:cNvSpPr/>
          <p:nvPr/>
        </p:nvSpPr>
        <p:spPr>
          <a:xfrm>
            <a:off x="5808516" y="384920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7</a:t>
            </a:r>
            <a:endParaRPr lang="en-US" sz="1200" dirty="0"/>
          </a:p>
        </p:txBody>
      </p:sp>
      <p:sp>
        <p:nvSpPr>
          <p:cNvPr id="67" name="Rectangle 66"/>
          <p:cNvSpPr/>
          <p:nvPr/>
        </p:nvSpPr>
        <p:spPr>
          <a:xfrm>
            <a:off x="6298716" y="384920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8</a:t>
            </a:r>
            <a:endParaRPr lang="en-US" sz="1200" dirty="0"/>
          </a:p>
        </p:txBody>
      </p:sp>
      <p:sp>
        <p:nvSpPr>
          <p:cNvPr id="68" name="Rectangle 67"/>
          <p:cNvSpPr/>
          <p:nvPr/>
        </p:nvSpPr>
        <p:spPr>
          <a:xfrm>
            <a:off x="6788917" y="384920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9</a:t>
            </a:r>
            <a:endParaRPr lang="en-US" sz="1200" dirty="0"/>
          </a:p>
        </p:txBody>
      </p:sp>
      <p:sp>
        <p:nvSpPr>
          <p:cNvPr id="69" name="Rectangle 68"/>
          <p:cNvSpPr/>
          <p:nvPr/>
        </p:nvSpPr>
        <p:spPr>
          <a:xfrm>
            <a:off x="2377116" y="384920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19" name="Group 18"/>
          <p:cNvGrpSpPr/>
          <p:nvPr/>
        </p:nvGrpSpPr>
        <p:grpSpPr>
          <a:xfrm>
            <a:off x="4299839" y="2500149"/>
            <a:ext cx="1018477" cy="774485"/>
            <a:chOff x="3271914" y="3486470"/>
            <a:chExt cx="1018477" cy="1032646"/>
          </a:xfrm>
        </p:grpSpPr>
        <p:sp>
          <p:nvSpPr>
            <p:cNvPr id="18" name="Rectangle 17"/>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38" name="Rectangle 37"/>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s3 </a:t>
              </a:r>
              <a:endParaRPr lang="en-US" sz="1100" b="1" dirty="0"/>
            </a:p>
          </p:txBody>
        </p:sp>
        <p:sp>
          <p:nvSpPr>
            <p:cNvPr id="42" name="Rectangle 41"/>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3</a:t>
              </a:r>
            </a:p>
            <a:p>
              <a:r>
                <a:rPr lang="en-US" sz="1100" b="1" dirty="0" smtClean="0"/>
                <a:t>Length: 4</a:t>
              </a:r>
            </a:p>
            <a:p>
              <a:endParaRPr lang="en-US" sz="1100" b="1" dirty="0"/>
            </a:p>
          </p:txBody>
        </p:sp>
      </p:grpSp>
      <p:sp>
        <p:nvSpPr>
          <p:cNvPr id="44" name="Left Brace 43"/>
          <p:cNvSpPr/>
          <p:nvPr/>
        </p:nvSpPr>
        <p:spPr>
          <a:xfrm rot="5400000">
            <a:off x="4723828" y="2465999"/>
            <a:ext cx="161747" cy="1900650"/>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31" name="Group 30"/>
          <p:cNvGrpSpPr/>
          <p:nvPr/>
        </p:nvGrpSpPr>
        <p:grpSpPr>
          <a:xfrm>
            <a:off x="2377115" y="3568404"/>
            <a:ext cx="4848515" cy="221467"/>
            <a:chOff x="1368307" y="2695026"/>
            <a:chExt cx="6532100" cy="295289"/>
          </a:xfrm>
        </p:grpSpPr>
        <p:sp>
          <p:nvSpPr>
            <p:cNvPr id="32" name="Rectangle 31"/>
            <p:cNvSpPr/>
            <p:nvPr/>
          </p:nvSpPr>
          <p:spPr>
            <a:xfrm>
              <a:off x="136830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33" name="Rectangle 32"/>
            <p:cNvSpPr/>
            <p:nvPr/>
          </p:nvSpPr>
          <p:spPr>
            <a:xfrm>
              <a:off x="2031716"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53</a:t>
              </a:r>
              <a:endParaRPr lang="en-US" dirty="0"/>
            </a:p>
          </p:txBody>
        </p:sp>
        <p:sp>
          <p:nvSpPr>
            <p:cNvPr id="34" name="Rectangle 33"/>
            <p:cNvSpPr/>
            <p:nvPr/>
          </p:nvSpPr>
          <p:spPr>
            <a:xfrm>
              <a:off x="269512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86</a:t>
              </a:r>
              <a:endParaRPr lang="en-US" dirty="0"/>
            </a:p>
          </p:txBody>
        </p:sp>
        <p:sp>
          <p:nvSpPr>
            <p:cNvPr id="35" name="Rectangle 34"/>
            <p:cNvSpPr/>
            <p:nvPr/>
          </p:nvSpPr>
          <p:spPr>
            <a:xfrm>
              <a:off x="335853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94</a:t>
              </a:r>
              <a:endParaRPr lang="en-US" dirty="0"/>
            </a:p>
          </p:txBody>
        </p:sp>
        <p:sp>
          <p:nvSpPr>
            <p:cNvPr id="36" name="Rectangle 35"/>
            <p:cNvSpPr/>
            <p:nvPr/>
          </p:nvSpPr>
          <p:spPr>
            <a:xfrm>
              <a:off x="402193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75</a:t>
              </a:r>
              <a:endParaRPr lang="en-US" dirty="0"/>
            </a:p>
          </p:txBody>
        </p:sp>
        <p:sp>
          <p:nvSpPr>
            <p:cNvPr id="37" name="Rectangle 36"/>
            <p:cNvSpPr/>
            <p:nvPr/>
          </p:nvSpPr>
          <p:spPr>
            <a:xfrm>
              <a:off x="468534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39" name="Rectangle 38"/>
            <p:cNvSpPr/>
            <p:nvPr/>
          </p:nvSpPr>
          <p:spPr>
            <a:xfrm>
              <a:off x="5348754"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40" name="Rectangle 39"/>
            <p:cNvSpPr/>
            <p:nvPr/>
          </p:nvSpPr>
          <p:spPr>
            <a:xfrm>
              <a:off x="601216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41" name="Rectangle 40"/>
            <p:cNvSpPr/>
            <p:nvPr/>
          </p:nvSpPr>
          <p:spPr>
            <a:xfrm>
              <a:off x="667557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37</a:t>
              </a:r>
              <a:endParaRPr lang="en-US" dirty="0"/>
            </a:p>
          </p:txBody>
        </p:sp>
        <p:sp>
          <p:nvSpPr>
            <p:cNvPr id="43" name="Rectangle 42"/>
            <p:cNvSpPr/>
            <p:nvPr/>
          </p:nvSpPr>
          <p:spPr>
            <a:xfrm>
              <a:off x="733897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40</a:t>
              </a:r>
              <a:endParaRPr lang="en-US" dirty="0"/>
            </a:p>
          </p:txBody>
        </p:sp>
      </p:grpSp>
      <p:pic>
        <p:nvPicPr>
          <p:cNvPr id="3" name="Picture 2"/>
          <p:cNvPicPr>
            <a:picLocks noChangeAspect="1"/>
          </p:cNvPicPr>
          <p:nvPr/>
        </p:nvPicPr>
        <p:blipFill>
          <a:blip r:embed="rId2"/>
          <a:stretch>
            <a:fillRect/>
          </a:stretch>
        </p:blipFill>
        <p:spPr>
          <a:xfrm>
            <a:off x="892866" y="1351901"/>
            <a:ext cx="7378700" cy="1085850"/>
          </a:xfrm>
          <a:prstGeom prst="rect">
            <a:avLst/>
          </a:prstGeom>
        </p:spPr>
      </p:pic>
      <p:sp>
        <p:nvSpPr>
          <p:cNvPr id="15" name="Rectangle 14"/>
          <p:cNvSpPr/>
          <p:nvPr/>
        </p:nvSpPr>
        <p:spPr>
          <a:xfrm>
            <a:off x="3854376" y="3759347"/>
            <a:ext cx="1900651" cy="86967"/>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707515505"/>
      </p:ext>
    </p:extLst>
  </p:cSld>
  <p:clrMapOvr>
    <a:masterClrMapping/>
  </p:clrMapOvr>
  <p:timing>
    <p:tnLst>
      <p:par>
        <p:cTn xmlns:p14="http://schemas.microsoft.com/office/powerpoint/2010/mai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normAutofit/>
          </a:bodyPr>
          <a:lstStyle/>
          <a:p>
            <a:r>
              <a:rPr lang="en-US" dirty="0" smtClean="0"/>
              <a:t>A Slice is an efficient abstraction built on an Array</a:t>
            </a:r>
            <a:endParaRPr lang="en-US" b="1" i="1" dirty="0" smtClean="0">
              <a:solidFill>
                <a:srgbClr val="FF0000"/>
              </a:solidFill>
            </a:endParaRPr>
          </a:p>
          <a:p>
            <a:pPr lvl="1"/>
            <a:r>
              <a:rPr lang="en-US" dirty="0" smtClean="0"/>
              <a:t>Slices gives you all the benefits of an Array, without none of the drawbacks</a:t>
            </a:r>
          </a:p>
        </p:txBody>
      </p:sp>
    </p:spTree>
    <p:extLst>
      <p:ext uri="{BB962C8B-B14F-4D97-AF65-F5344CB8AC3E}">
        <p14:creationId xmlns:p14="http://schemas.microsoft.com/office/powerpoint/2010/main" val="434239759"/>
      </p:ext>
    </p:extLst>
  </p:cSld>
  <p:clrMapOvr>
    <a:masterClrMapping/>
  </p:clrMapOvr>
  <p:timing>
    <p:tnLst>
      <p:par>
        <p:cTn xmlns:p14="http://schemas.microsoft.com/office/powerpoint/2010/mai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3"/>
            <a:ext cx="9143999" cy="1754327"/>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2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Iteration with ‘for’ and range()</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Ch.4 : Slices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3461046631"/>
      </p:ext>
    </p:extLst>
  </p:cSld>
  <p:clrMapOvr>
    <a:masterClrMapping/>
  </p:clrMapOvr>
  <p:timing>
    <p:tnLst>
      <p:par>
        <p:cTn xmlns:p14="http://schemas.microsoft.com/office/powerpoint/2010/mai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Using a ‘for’ Loop to Traverse the Slice’s Elements</a:t>
            </a:r>
          </a:p>
          <a:p>
            <a:r>
              <a:rPr lang="en-US" dirty="0" smtClean="0"/>
              <a:t>How the range() Simplifies the ‘for’ Loop</a:t>
            </a:r>
            <a:endParaRPr lang="en-US" dirty="0"/>
          </a:p>
        </p:txBody>
      </p:sp>
      <p:sp>
        <p:nvSpPr>
          <p:cNvPr id="4" name="TextBox 3"/>
          <p:cNvSpPr txBox="1"/>
          <p:nvPr/>
        </p:nvSpPr>
        <p:spPr>
          <a:xfrm>
            <a:off x="-7033" y="4687186"/>
            <a:ext cx="8018786" cy="369332"/>
          </a:xfrm>
          <a:prstGeom prst="rect">
            <a:avLst/>
          </a:prstGeom>
          <a:noFill/>
        </p:spPr>
        <p:txBody>
          <a:bodyPr wrap="square" rtlCol="0">
            <a:spAutoFit/>
          </a:bodyPr>
          <a:lstStyle/>
          <a:p>
            <a:r>
              <a:rPr lang="en-US" dirty="0" smtClean="0"/>
              <a:t>Go Slices: Usage and Internals</a:t>
            </a:r>
            <a:r>
              <a:rPr lang="en-US" dirty="0"/>
              <a:t>: </a:t>
            </a:r>
            <a:r>
              <a:rPr lang="en-US" dirty="0">
                <a:hlinkClick r:id="rId2"/>
              </a:rPr>
              <a:t>https://</a:t>
            </a:r>
            <a:r>
              <a:rPr lang="en-US" dirty="0" err="1">
                <a:hlinkClick r:id="rId2"/>
              </a:rPr>
              <a:t>blog.golang.org</a:t>
            </a:r>
            <a:r>
              <a:rPr lang="en-US" dirty="0">
                <a:hlinkClick r:id="rId2"/>
              </a:rPr>
              <a:t>/go-slices-usage-and-internals</a:t>
            </a:r>
            <a:endParaRPr lang="en-US" dirty="0"/>
          </a:p>
        </p:txBody>
      </p:sp>
      <p:sp>
        <p:nvSpPr>
          <p:cNvPr id="5" name="TextBox 4"/>
          <p:cNvSpPr txBox="1"/>
          <p:nvPr/>
        </p:nvSpPr>
        <p:spPr>
          <a:xfrm>
            <a:off x="1" y="4460071"/>
            <a:ext cx="5751453" cy="369332"/>
          </a:xfrm>
          <a:prstGeom prst="rect">
            <a:avLst/>
          </a:prstGeom>
          <a:noFill/>
        </p:spPr>
        <p:txBody>
          <a:bodyPr wrap="square" rtlCol="0">
            <a:spAutoFit/>
          </a:bodyPr>
          <a:lstStyle/>
          <a:p>
            <a:r>
              <a:rPr lang="en-US" dirty="0" smtClean="0"/>
              <a:t>Lang Specification: </a:t>
            </a:r>
            <a:r>
              <a:rPr lang="en-US" dirty="0">
                <a:hlinkClick r:id="rId3"/>
              </a:rPr>
              <a:t>https://</a:t>
            </a:r>
            <a:r>
              <a:rPr lang="en-US" dirty="0" err="1">
                <a:hlinkClick r:id="rId3"/>
              </a:rPr>
              <a:t>golang.org</a:t>
            </a:r>
            <a:r>
              <a:rPr lang="en-US" dirty="0">
                <a:hlinkClick r:id="rId3"/>
              </a:rPr>
              <a:t>/ref/</a:t>
            </a:r>
            <a:r>
              <a:rPr lang="en-US" dirty="0" err="1">
                <a:hlinkClick r:id="rId3"/>
              </a:rPr>
              <a:t>spec#Slice_types</a:t>
            </a:r>
            <a:endParaRPr lang="en-US" dirty="0"/>
          </a:p>
        </p:txBody>
      </p:sp>
    </p:spTree>
    <p:extLst>
      <p:ext uri="{BB962C8B-B14F-4D97-AF65-F5344CB8AC3E}">
        <p14:creationId xmlns:p14="http://schemas.microsoft.com/office/powerpoint/2010/main" val="2080216822"/>
      </p:ext>
    </p:extLst>
  </p:cSld>
  <p:clrMapOvr>
    <a:masterClrMapping/>
  </p:clrMapOvr>
  <p:timing>
    <p:tnLst>
      <p:par>
        <p:cTn xmlns:p14="http://schemas.microsoft.com/office/powerpoint/2010/mai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2"/>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3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 Slice’s Capacity</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Ch.4 : Slices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398349515"/>
      </p:ext>
    </p:extLst>
  </p:cSld>
  <p:clrMapOvr>
    <a:masterClrMapping/>
  </p:clrMapOvr>
  <p:timing>
    <p:tnLst>
      <p:par>
        <p:cTn xmlns:p14="http://schemas.microsoft.com/office/powerpoint/2010/mai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the ‘capacity’ of a Slice?</a:t>
            </a:r>
          </a:p>
          <a:p>
            <a:pPr lvl="1"/>
            <a:r>
              <a:rPr lang="en-US" dirty="0" smtClean="0"/>
              <a:t>Using the ‘cap’ built-in function</a:t>
            </a:r>
          </a:p>
          <a:p>
            <a:r>
              <a:rPr lang="en-US" dirty="0" smtClean="0"/>
              <a:t>Re-slicing a Slice</a:t>
            </a:r>
            <a:endParaRPr lang="en-US" dirty="0"/>
          </a:p>
        </p:txBody>
      </p:sp>
      <p:sp>
        <p:nvSpPr>
          <p:cNvPr id="4" name="TextBox 3"/>
          <p:cNvSpPr txBox="1"/>
          <p:nvPr/>
        </p:nvSpPr>
        <p:spPr>
          <a:xfrm>
            <a:off x="-7033" y="4687186"/>
            <a:ext cx="8018786" cy="369332"/>
          </a:xfrm>
          <a:prstGeom prst="rect">
            <a:avLst/>
          </a:prstGeom>
          <a:noFill/>
        </p:spPr>
        <p:txBody>
          <a:bodyPr wrap="square" rtlCol="0">
            <a:spAutoFit/>
          </a:bodyPr>
          <a:lstStyle/>
          <a:p>
            <a:r>
              <a:rPr lang="en-US" dirty="0" smtClean="0"/>
              <a:t>Go Slices: Usage and Internals</a:t>
            </a:r>
            <a:r>
              <a:rPr lang="en-US" dirty="0"/>
              <a:t>: </a:t>
            </a:r>
            <a:r>
              <a:rPr lang="en-US" dirty="0">
                <a:hlinkClick r:id="rId2"/>
              </a:rPr>
              <a:t>https://</a:t>
            </a:r>
            <a:r>
              <a:rPr lang="en-US" dirty="0" err="1">
                <a:hlinkClick r:id="rId2"/>
              </a:rPr>
              <a:t>blog.golang.org</a:t>
            </a:r>
            <a:r>
              <a:rPr lang="en-US" dirty="0">
                <a:hlinkClick r:id="rId2"/>
              </a:rPr>
              <a:t>/go-slices-usage-and-internals</a:t>
            </a:r>
            <a:endParaRPr lang="en-US" dirty="0"/>
          </a:p>
        </p:txBody>
      </p:sp>
      <p:sp>
        <p:nvSpPr>
          <p:cNvPr id="5" name="TextBox 4"/>
          <p:cNvSpPr txBox="1"/>
          <p:nvPr/>
        </p:nvSpPr>
        <p:spPr>
          <a:xfrm>
            <a:off x="1" y="4460071"/>
            <a:ext cx="5751453" cy="369332"/>
          </a:xfrm>
          <a:prstGeom prst="rect">
            <a:avLst/>
          </a:prstGeom>
          <a:noFill/>
        </p:spPr>
        <p:txBody>
          <a:bodyPr wrap="square" rtlCol="0">
            <a:spAutoFit/>
          </a:bodyPr>
          <a:lstStyle/>
          <a:p>
            <a:r>
              <a:rPr lang="en-US" dirty="0" smtClean="0"/>
              <a:t>Lang Specification: </a:t>
            </a:r>
            <a:r>
              <a:rPr lang="en-US" dirty="0">
                <a:hlinkClick r:id="rId3"/>
              </a:rPr>
              <a:t>https://</a:t>
            </a:r>
            <a:r>
              <a:rPr lang="en-US" dirty="0" err="1">
                <a:hlinkClick r:id="rId3"/>
              </a:rPr>
              <a:t>golang.org</a:t>
            </a:r>
            <a:r>
              <a:rPr lang="en-US" dirty="0">
                <a:hlinkClick r:id="rId3"/>
              </a:rPr>
              <a:t>/ref/</a:t>
            </a:r>
            <a:r>
              <a:rPr lang="en-US" dirty="0" err="1">
                <a:hlinkClick r:id="rId3"/>
              </a:rPr>
              <a:t>spec#Slice_types</a:t>
            </a:r>
            <a:endParaRPr lang="en-US" dirty="0"/>
          </a:p>
        </p:txBody>
      </p:sp>
    </p:spTree>
    <p:extLst>
      <p:ext uri="{BB962C8B-B14F-4D97-AF65-F5344CB8AC3E}">
        <p14:creationId xmlns:p14="http://schemas.microsoft.com/office/powerpoint/2010/main" val="2047399805"/>
      </p:ext>
    </p:extLst>
  </p:cSld>
  <p:clrMapOvr>
    <a:masterClrMapping/>
  </p:clrMapOvr>
  <p:timing>
    <p:tnLst>
      <p:par>
        <p:cTn xmlns:p14="http://schemas.microsoft.com/office/powerpoint/2010/mai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Slice Illustrated</a:t>
            </a:r>
            <a:endParaRPr lang="en-US" dirty="0"/>
          </a:p>
        </p:txBody>
      </p:sp>
      <p:sp>
        <p:nvSpPr>
          <p:cNvPr id="55" name="TextBox 54"/>
          <p:cNvSpPr txBox="1"/>
          <p:nvPr/>
        </p:nvSpPr>
        <p:spPr>
          <a:xfrm>
            <a:off x="1183978" y="3573701"/>
            <a:ext cx="1007223"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err="1" smtClean="0"/>
              <a:t>nums</a:t>
            </a:r>
            <a:r>
              <a:rPr lang="en-US" dirty="0" smtClean="0"/>
              <a:t> =&gt;</a:t>
            </a:r>
            <a:endParaRPr lang="en-US" dirty="0"/>
          </a:p>
        </p:txBody>
      </p:sp>
      <p:sp>
        <p:nvSpPr>
          <p:cNvPr id="60" name="Rectangle 59"/>
          <p:cNvSpPr/>
          <p:nvPr/>
        </p:nvSpPr>
        <p:spPr>
          <a:xfrm>
            <a:off x="2867316" y="384920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1" name="Rectangle 60"/>
          <p:cNvSpPr/>
          <p:nvPr/>
        </p:nvSpPr>
        <p:spPr>
          <a:xfrm>
            <a:off x="3357516" y="384920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2" name="Rectangle 61"/>
          <p:cNvSpPr/>
          <p:nvPr/>
        </p:nvSpPr>
        <p:spPr>
          <a:xfrm>
            <a:off x="3847716" y="384920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63" name="Rectangle 62"/>
          <p:cNvSpPr/>
          <p:nvPr/>
        </p:nvSpPr>
        <p:spPr>
          <a:xfrm>
            <a:off x="4337916" y="384920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4</a:t>
            </a:r>
            <a:endParaRPr lang="en-US" sz="1200" dirty="0"/>
          </a:p>
        </p:txBody>
      </p:sp>
      <p:sp>
        <p:nvSpPr>
          <p:cNvPr id="64" name="Rectangle 63"/>
          <p:cNvSpPr/>
          <p:nvPr/>
        </p:nvSpPr>
        <p:spPr>
          <a:xfrm>
            <a:off x="4828116" y="384920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5</a:t>
            </a:r>
            <a:endParaRPr lang="en-US" sz="1200" dirty="0"/>
          </a:p>
        </p:txBody>
      </p:sp>
      <p:sp>
        <p:nvSpPr>
          <p:cNvPr id="65" name="Rectangle 64"/>
          <p:cNvSpPr/>
          <p:nvPr/>
        </p:nvSpPr>
        <p:spPr>
          <a:xfrm>
            <a:off x="5318316" y="384920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6</a:t>
            </a:r>
            <a:endParaRPr lang="en-US" sz="1200" dirty="0"/>
          </a:p>
        </p:txBody>
      </p:sp>
      <p:sp>
        <p:nvSpPr>
          <p:cNvPr id="66" name="Rectangle 65"/>
          <p:cNvSpPr/>
          <p:nvPr/>
        </p:nvSpPr>
        <p:spPr>
          <a:xfrm>
            <a:off x="5808516" y="384920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7</a:t>
            </a:r>
            <a:endParaRPr lang="en-US" sz="1200" dirty="0"/>
          </a:p>
        </p:txBody>
      </p:sp>
      <p:sp>
        <p:nvSpPr>
          <p:cNvPr id="67" name="Rectangle 66"/>
          <p:cNvSpPr/>
          <p:nvPr/>
        </p:nvSpPr>
        <p:spPr>
          <a:xfrm>
            <a:off x="6298716" y="384920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8</a:t>
            </a:r>
            <a:endParaRPr lang="en-US" sz="1200" dirty="0"/>
          </a:p>
        </p:txBody>
      </p:sp>
      <p:sp>
        <p:nvSpPr>
          <p:cNvPr id="68" name="Rectangle 67"/>
          <p:cNvSpPr/>
          <p:nvPr/>
        </p:nvSpPr>
        <p:spPr>
          <a:xfrm>
            <a:off x="6788917" y="384920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9</a:t>
            </a:r>
            <a:endParaRPr lang="en-US" sz="1200" dirty="0"/>
          </a:p>
        </p:txBody>
      </p:sp>
      <p:sp>
        <p:nvSpPr>
          <p:cNvPr id="69" name="Rectangle 68"/>
          <p:cNvSpPr/>
          <p:nvPr/>
        </p:nvSpPr>
        <p:spPr>
          <a:xfrm>
            <a:off x="2377116" y="384920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19" name="Group 18"/>
          <p:cNvGrpSpPr/>
          <p:nvPr/>
        </p:nvGrpSpPr>
        <p:grpSpPr>
          <a:xfrm>
            <a:off x="4299839" y="2500149"/>
            <a:ext cx="1018477" cy="774485"/>
            <a:chOff x="3271914" y="3486470"/>
            <a:chExt cx="1018477" cy="1032646"/>
          </a:xfrm>
        </p:grpSpPr>
        <p:sp>
          <p:nvSpPr>
            <p:cNvPr id="18" name="Rectangle 17"/>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38" name="Rectangle 37"/>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s3 </a:t>
              </a:r>
              <a:endParaRPr lang="en-US" sz="1100" b="1" dirty="0"/>
            </a:p>
          </p:txBody>
        </p:sp>
        <p:sp>
          <p:nvSpPr>
            <p:cNvPr id="42" name="Rectangle 41"/>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3</a:t>
              </a:r>
            </a:p>
            <a:p>
              <a:r>
                <a:rPr lang="en-US" sz="1100" b="1" dirty="0" smtClean="0"/>
                <a:t>Length: 4</a:t>
              </a:r>
            </a:p>
            <a:p>
              <a:endParaRPr lang="en-US" sz="1100" b="1" dirty="0"/>
            </a:p>
          </p:txBody>
        </p:sp>
      </p:grpSp>
      <p:sp>
        <p:nvSpPr>
          <p:cNvPr id="44" name="Left Brace 43"/>
          <p:cNvSpPr/>
          <p:nvPr/>
        </p:nvSpPr>
        <p:spPr>
          <a:xfrm rot="5400000">
            <a:off x="4723828" y="2465999"/>
            <a:ext cx="161747" cy="1900650"/>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31" name="Group 30"/>
          <p:cNvGrpSpPr/>
          <p:nvPr/>
        </p:nvGrpSpPr>
        <p:grpSpPr>
          <a:xfrm>
            <a:off x="2377115" y="3568404"/>
            <a:ext cx="4848515" cy="221467"/>
            <a:chOff x="1368307" y="2695026"/>
            <a:chExt cx="6532100" cy="295289"/>
          </a:xfrm>
        </p:grpSpPr>
        <p:sp>
          <p:nvSpPr>
            <p:cNvPr id="32" name="Rectangle 31"/>
            <p:cNvSpPr/>
            <p:nvPr/>
          </p:nvSpPr>
          <p:spPr>
            <a:xfrm>
              <a:off x="136830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33" name="Rectangle 32"/>
            <p:cNvSpPr/>
            <p:nvPr/>
          </p:nvSpPr>
          <p:spPr>
            <a:xfrm>
              <a:off x="2031716"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53</a:t>
              </a:r>
              <a:endParaRPr lang="en-US" dirty="0"/>
            </a:p>
          </p:txBody>
        </p:sp>
        <p:sp>
          <p:nvSpPr>
            <p:cNvPr id="34" name="Rectangle 33"/>
            <p:cNvSpPr/>
            <p:nvPr/>
          </p:nvSpPr>
          <p:spPr>
            <a:xfrm>
              <a:off x="269512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86</a:t>
              </a:r>
              <a:endParaRPr lang="en-US" dirty="0"/>
            </a:p>
          </p:txBody>
        </p:sp>
        <p:sp>
          <p:nvSpPr>
            <p:cNvPr id="35" name="Rectangle 34"/>
            <p:cNvSpPr/>
            <p:nvPr/>
          </p:nvSpPr>
          <p:spPr>
            <a:xfrm>
              <a:off x="335853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94</a:t>
              </a:r>
              <a:endParaRPr lang="en-US" dirty="0"/>
            </a:p>
          </p:txBody>
        </p:sp>
        <p:sp>
          <p:nvSpPr>
            <p:cNvPr id="36" name="Rectangle 35"/>
            <p:cNvSpPr/>
            <p:nvPr/>
          </p:nvSpPr>
          <p:spPr>
            <a:xfrm>
              <a:off x="402193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75</a:t>
              </a:r>
              <a:endParaRPr lang="en-US" dirty="0"/>
            </a:p>
          </p:txBody>
        </p:sp>
        <p:sp>
          <p:nvSpPr>
            <p:cNvPr id="37" name="Rectangle 36"/>
            <p:cNvSpPr/>
            <p:nvPr/>
          </p:nvSpPr>
          <p:spPr>
            <a:xfrm>
              <a:off x="468534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39" name="Rectangle 38"/>
            <p:cNvSpPr/>
            <p:nvPr/>
          </p:nvSpPr>
          <p:spPr>
            <a:xfrm>
              <a:off x="5348754"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40" name="Rectangle 39"/>
            <p:cNvSpPr/>
            <p:nvPr/>
          </p:nvSpPr>
          <p:spPr>
            <a:xfrm>
              <a:off x="601216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41" name="Rectangle 40"/>
            <p:cNvSpPr/>
            <p:nvPr/>
          </p:nvSpPr>
          <p:spPr>
            <a:xfrm>
              <a:off x="667557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37</a:t>
              </a:r>
              <a:endParaRPr lang="en-US" dirty="0"/>
            </a:p>
          </p:txBody>
        </p:sp>
        <p:sp>
          <p:nvSpPr>
            <p:cNvPr id="43" name="Rectangle 42"/>
            <p:cNvSpPr/>
            <p:nvPr/>
          </p:nvSpPr>
          <p:spPr>
            <a:xfrm>
              <a:off x="733897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40</a:t>
              </a:r>
              <a:endParaRPr lang="en-US" dirty="0"/>
            </a:p>
          </p:txBody>
        </p:sp>
      </p:grpSp>
      <p:pic>
        <p:nvPicPr>
          <p:cNvPr id="3" name="Picture 2"/>
          <p:cNvPicPr>
            <a:picLocks noChangeAspect="1"/>
          </p:cNvPicPr>
          <p:nvPr/>
        </p:nvPicPr>
        <p:blipFill>
          <a:blip r:embed="rId2"/>
          <a:stretch>
            <a:fillRect/>
          </a:stretch>
        </p:blipFill>
        <p:spPr>
          <a:xfrm>
            <a:off x="892866" y="1351901"/>
            <a:ext cx="7378700" cy="1085850"/>
          </a:xfrm>
          <a:prstGeom prst="rect">
            <a:avLst/>
          </a:prstGeom>
        </p:spPr>
      </p:pic>
      <p:sp>
        <p:nvSpPr>
          <p:cNvPr id="15" name="Rectangle 14"/>
          <p:cNvSpPr/>
          <p:nvPr/>
        </p:nvSpPr>
        <p:spPr>
          <a:xfrm>
            <a:off x="3854376" y="3759347"/>
            <a:ext cx="1900651" cy="86967"/>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45" name="Rectangle 44"/>
          <p:cNvSpPr/>
          <p:nvPr/>
        </p:nvSpPr>
        <p:spPr>
          <a:xfrm>
            <a:off x="3846560" y="3851679"/>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sp>
        <p:nvSpPr>
          <p:cNvPr id="46" name="Rectangle 45"/>
          <p:cNvSpPr/>
          <p:nvPr/>
        </p:nvSpPr>
        <p:spPr>
          <a:xfrm>
            <a:off x="4336760" y="3851679"/>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47" name="Rectangle 46"/>
          <p:cNvSpPr/>
          <p:nvPr/>
        </p:nvSpPr>
        <p:spPr>
          <a:xfrm>
            <a:off x="4826960" y="3851679"/>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48" name="Rectangle 47"/>
          <p:cNvSpPr/>
          <p:nvPr/>
        </p:nvSpPr>
        <p:spPr>
          <a:xfrm>
            <a:off x="5317160" y="3851679"/>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49" name="Left Brace 48"/>
          <p:cNvSpPr/>
          <p:nvPr/>
        </p:nvSpPr>
        <p:spPr>
          <a:xfrm rot="16200000">
            <a:off x="5459130" y="2557303"/>
            <a:ext cx="161747" cy="3371252"/>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 name="TextBox 3"/>
          <p:cNvSpPr txBox="1"/>
          <p:nvPr/>
        </p:nvSpPr>
        <p:spPr>
          <a:xfrm>
            <a:off x="5061075" y="4364933"/>
            <a:ext cx="957075" cy="369332"/>
          </a:xfrm>
          <a:prstGeom prst="rect">
            <a:avLst/>
          </a:prstGeom>
          <a:noFill/>
        </p:spPr>
        <p:txBody>
          <a:bodyPr wrap="none" rtlCol="0">
            <a:spAutoFit/>
          </a:bodyPr>
          <a:lstStyle/>
          <a:p>
            <a:r>
              <a:rPr lang="en-US" dirty="0" smtClean="0"/>
              <a:t>capacity</a:t>
            </a:r>
            <a:endParaRPr lang="en-US" dirty="0"/>
          </a:p>
        </p:txBody>
      </p:sp>
    </p:spTree>
    <p:extLst>
      <p:ext uri="{BB962C8B-B14F-4D97-AF65-F5344CB8AC3E}">
        <p14:creationId xmlns:p14="http://schemas.microsoft.com/office/powerpoint/2010/main" val="74036801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69"/>
                                        </p:tgtEl>
                                      </p:cBhvr>
                                    </p:animEffect>
                                    <p:set>
                                      <p:cBhvr>
                                        <p:cTn id="7" dur="1" fill="hold">
                                          <p:stCondLst>
                                            <p:cond delay="499"/>
                                          </p:stCondLst>
                                        </p:cTn>
                                        <p:tgtEl>
                                          <p:spTgt spid="69"/>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60"/>
                                        </p:tgtEl>
                                      </p:cBhvr>
                                    </p:animEffect>
                                    <p:set>
                                      <p:cBhvr>
                                        <p:cTn id="12" dur="1" fill="hold">
                                          <p:stCondLst>
                                            <p:cond delay="499"/>
                                          </p:stCondLst>
                                        </p:cTn>
                                        <p:tgtEl>
                                          <p:spTgt spid="60"/>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0" nodeType="clickEffect">
                                  <p:stCondLst>
                                    <p:cond delay="0"/>
                                  </p:stCondLst>
                                  <p:childTnLst>
                                    <p:animEffect transition="out" filter="fade">
                                      <p:cBhvr>
                                        <p:cTn id="16" dur="500"/>
                                        <p:tgtEl>
                                          <p:spTgt spid="61"/>
                                        </p:tgtEl>
                                      </p:cBhvr>
                                    </p:animEffect>
                                    <p:set>
                                      <p:cBhvr>
                                        <p:cTn id="17" dur="1" fill="hold">
                                          <p:stCondLst>
                                            <p:cond delay="499"/>
                                          </p:stCondLst>
                                        </p:cTn>
                                        <p:tgtEl>
                                          <p:spTgt spid="61"/>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0" nodeType="clickEffect">
                                  <p:stCondLst>
                                    <p:cond delay="0"/>
                                  </p:stCondLst>
                                  <p:childTnLst>
                                    <p:animEffect transition="out" filter="fade">
                                      <p:cBhvr>
                                        <p:cTn id="21" dur="500"/>
                                        <p:tgtEl>
                                          <p:spTgt spid="62"/>
                                        </p:tgtEl>
                                      </p:cBhvr>
                                    </p:animEffect>
                                    <p:set>
                                      <p:cBhvr>
                                        <p:cTn id="22" dur="1" fill="hold">
                                          <p:stCondLst>
                                            <p:cond delay="499"/>
                                          </p:stCondLst>
                                        </p:cTn>
                                        <p:tgtEl>
                                          <p:spTgt spid="62"/>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grpId="0" nodeType="clickEffect">
                                  <p:stCondLst>
                                    <p:cond delay="0"/>
                                  </p:stCondLst>
                                  <p:childTnLst>
                                    <p:animEffect transition="out" filter="fade">
                                      <p:cBhvr>
                                        <p:cTn id="26" dur="500"/>
                                        <p:tgtEl>
                                          <p:spTgt spid="63"/>
                                        </p:tgtEl>
                                      </p:cBhvr>
                                    </p:animEffect>
                                    <p:set>
                                      <p:cBhvr>
                                        <p:cTn id="27" dur="1" fill="hold">
                                          <p:stCondLst>
                                            <p:cond delay="499"/>
                                          </p:stCondLst>
                                        </p:cTn>
                                        <p:tgtEl>
                                          <p:spTgt spid="63"/>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grpId="0" nodeType="clickEffect">
                                  <p:stCondLst>
                                    <p:cond delay="0"/>
                                  </p:stCondLst>
                                  <p:childTnLst>
                                    <p:animEffect transition="out" filter="fade">
                                      <p:cBhvr>
                                        <p:cTn id="31" dur="500"/>
                                        <p:tgtEl>
                                          <p:spTgt spid="64"/>
                                        </p:tgtEl>
                                      </p:cBhvr>
                                    </p:animEffect>
                                    <p:set>
                                      <p:cBhvr>
                                        <p:cTn id="32" dur="1" fill="hold">
                                          <p:stCondLst>
                                            <p:cond delay="499"/>
                                          </p:stCondLst>
                                        </p:cTn>
                                        <p:tgtEl>
                                          <p:spTgt spid="64"/>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grpId="0" nodeType="clickEffect">
                                  <p:stCondLst>
                                    <p:cond delay="0"/>
                                  </p:stCondLst>
                                  <p:childTnLst>
                                    <p:animEffect transition="out" filter="fade">
                                      <p:cBhvr>
                                        <p:cTn id="36" dur="500"/>
                                        <p:tgtEl>
                                          <p:spTgt spid="65"/>
                                        </p:tgtEl>
                                      </p:cBhvr>
                                    </p:animEffect>
                                    <p:set>
                                      <p:cBhvr>
                                        <p:cTn id="37" dur="1" fill="hold">
                                          <p:stCondLst>
                                            <p:cond delay="499"/>
                                          </p:stCondLst>
                                        </p:cTn>
                                        <p:tgtEl>
                                          <p:spTgt spid="65"/>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10" presetClass="exit" presetSubtype="0" fill="hold" grpId="0" nodeType="clickEffect">
                                  <p:stCondLst>
                                    <p:cond delay="0"/>
                                  </p:stCondLst>
                                  <p:childTnLst>
                                    <p:animEffect transition="out" filter="fade">
                                      <p:cBhvr>
                                        <p:cTn id="41" dur="500"/>
                                        <p:tgtEl>
                                          <p:spTgt spid="66"/>
                                        </p:tgtEl>
                                      </p:cBhvr>
                                    </p:animEffect>
                                    <p:set>
                                      <p:cBhvr>
                                        <p:cTn id="42" dur="1" fill="hold">
                                          <p:stCondLst>
                                            <p:cond delay="499"/>
                                          </p:stCondLst>
                                        </p:cTn>
                                        <p:tgtEl>
                                          <p:spTgt spid="66"/>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0" presetClass="exit" presetSubtype="0" fill="hold" grpId="0" nodeType="clickEffect">
                                  <p:stCondLst>
                                    <p:cond delay="0"/>
                                  </p:stCondLst>
                                  <p:childTnLst>
                                    <p:animEffect transition="out" filter="fade">
                                      <p:cBhvr>
                                        <p:cTn id="46" dur="500"/>
                                        <p:tgtEl>
                                          <p:spTgt spid="67"/>
                                        </p:tgtEl>
                                      </p:cBhvr>
                                    </p:animEffect>
                                    <p:set>
                                      <p:cBhvr>
                                        <p:cTn id="47" dur="1" fill="hold">
                                          <p:stCondLst>
                                            <p:cond delay="499"/>
                                          </p:stCondLst>
                                        </p:cTn>
                                        <p:tgtEl>
                                          <p:spTgt spid="67"/>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10" presetClass="exit" presetSubtype="0" fill="hold" grpId="0" nodeType="clickEffect">
                                  <p:stCondLst>
                                    <p:cond delay="0"/>
                                  </p:stCondLst>
                                  <p:childTnLst>
                                    <p:animEffect transition="out" filter="fade">
                                      <p:cBhvr>
                                        <p:cTn id="51" dur="500"/>
                                        <p:tgtEl>
                                          <p:spTgt spid="68"/>
                                        </p:tgtEl>
                                      </p:cBhvr>
                                    </p:animEffect>
                                    <p:set>
                                      <p:cBhvr>
                                        <p:cTn id="52" dur="1" fill="hold">
                                          <p:stCondLst>
                                            <p:cond delay="499"/>
                                          </p:stCondLst>
                                        </p:cTn>
                                        <p:tgtEl>
                                          <p:spTgt spid="68"/>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45"/>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46"/>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47"/>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48"/>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49"/>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animBg="1"/>
      <p:bldP spid="61" grpId="0" animBg="1"/>
      <p:bldP spid="62" grpId="0" animBg="1"/>
      <p:bldP spid="63" grpId="0" animBg="1"/>
      <p:bldP spid="64" grpId="0" animBg="1"/>
      <p:bldP spid="65" grpId="0" animBg="1"/>
      <p:bldP spid="66" grpId="0" animBg="1"/>
      <p:bldP spid="67" grpId="0" animBg="1"/>
      <p:bldP spid="68" grpId="0" animBg="1"/>
      <p:bldP spid="69" grpId="0" animBg="1"/>
      <p:bldP spid="45" grpId="0" animBg="1"/>
      <p:bldP spid="46" grpId="0" animBg="1"/>
      <p:bldP spid="47" grpId="0" animBg="1"/>
      <p:bldP spid="48" grpId="0" animBg="1"/>
      <p:bldP spid="49" grpId="0" animBg="1"/>
      <p:bldP spid="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Learn Go?</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Great talking point at your next geek party</a:t>
            </a:r>
          </a:p>
          <a:p>
            <a:r>
              <a:rPr lang="en-US" dirty="0" smtClean="0"/>
              <a:t>One of the new coolest things to do</a:t>
            </a:r>
          </a:p>
          <a:p>
            <a:r>
              <a:rPr lang="en-US" i="1" dirty="0" smtClean="0"/>
              <a:t>Job security</a:t>
            </a:r>
          </a:p>
          <a:p>
            <a:pPr lvl="1"/>
            <a:r>
              <a:rPr lang="en-US" dirty="0" smtClean="0"/>
              <a:t>In existing job</a:t>
            </a:r>
          </a:p>
          <a:p>
            <a:pPr lvl="1"/>
            <a:r>
              <a:rPr lang="en-US" dirty="0" smtClean="0"/>
              <a:t>In looking for new opportunities</a:t>
            </a:r>
          </a:p>
          <a:p>
            <a:r>
              <a:rPr lang="en-US" i="1" dirty="0" smtClean="0"/>
              <a:t>Fun</a:t>
            </a:r>
          </a:p>
          <a:p>
            <a:r>
              <a:rPr lang="en-US" i="1" dirty="0" smtClean="0"/>
              <a:t>A different way of thinking about software</a:t>
            </a:r>
          </a:p>
          <a:p>
            <a:r>
              <a:rPr lang="en-US" i="1" dirty="0" smtClean="0"/>
              <a:t>Makes a lot of hard stuff, easier</a:t>
            </a:r>
            <a:endParaRPr lang="en-US" i="1" dirty="0"/>
          </a:p>
        </p:txBody>
      </p:sp>
    </p:spTree>
    <p:extLst>
      <p:ext uri="{BB962C8B-B14F-4D97-AF65-F5344CB8AC3E}">
        <p14:creationId xmlns:p14="http://schemas.microsoft.com/office/powerpoint/2010/main" val="1142255214"/>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Slice Illustrated</a:t>
            </a:r>
            <a:endParaRPr lang="en-US" dirty="0"/>
          </a:p>
        </p:txBody>
      </p:sp>
      <p:sp>
        <p:nvSpPr>
          <p:cNvPr id="55" name="TextBox 54"/>
          <p:cNvSpPr txBox="1"/>
          <p:nvPr/>
        </p:nvSpPr>
        <p:spPr>
          <a:xfrm>
            <a:off x="1183978" y="3714512"/>
            <a:ext cx="1007223"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err="1" smtClean="0"/>
              <a:t>nums</a:t>
            </a:r>
            <a:r>
              <a:rPr lang="en-US" dirty="0" smtClean="0"/>
              <a:t> =&gt;</a:t>
            </a:r>
            <a:endParaRPr lang="en-US" dirty="0"/>
          </a:p>
        </p:txBody>
      </p:sp>
      <p:sp>
        <p:nvSpPr>
          <p:cNvPr id="60" name="Rectangle 59"/>
          <p:cNvSpPr/>
          <p:nvPr/>
        </p:nvSpPr>
        <p:spPr>
          <a:xfrm>
            <a:off x="2867316" y="3990019"/>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1" name="Rectangle 60"/>
          <p:cNvSpPr/>
          <p:nvPr/>
        </p:nvSpPr>
        <p:spPr>
          <a:xfrm>
            <a:off x="3357516" y="3990019"/>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2" name="Rectangle 61"/>
          <p:cNvSpPr/>
          <p:nvPr/>
        </p:nvSpPr>
        <p:spPr>
          <a:xfrm>
            <a:off x="3847716" y="3990019"/>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63" name="Rectangle 62"/>
          <p:cNvSpPr/>
          <p:nvPr/>
        </p:nvSpPr>
        <p:spPr>
          <a:xfrm>
            <a:off x="4337916" y="3990019"/>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4</a:t>
            </a:r>
            <a:endParaRPr lang="en-US" sz="1200" dirty="0"/>
          </a:p>
        </p:txBody>
      </p:sp>
      <p:sp>
        <p:nvSpPr>
          <p:cNvPr id="64" name="Rectangle 63"/>
          <p:cNvSpPr/>
          <p:nvPr/>
        </p:nvSpPr>
        <p:spPr>
          <a:xfrm>
            <a:off x="4828116" y="3990019"/>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5</a:t>
            </a:r>
            <a:endParaRPr lang="en-US" sz="1200" dirty="0"/>
          </a:p>
        </p:txBody>
      </p:sp>
      <p:sp>
        <p:nvSpPr>
          <p:cNvPr id="65" name="Rectangle 64"/>
          <p:cNvSpPr/>
          <p:nvPr/>
        </p:nvSpPr>
        <p:spPr>
          <a:xfrm>
            <a:off x="5318316" y="3990019"/>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6</a:t>
            </a:r>
            <a:endParaRPr lang="en-US" sz="1200" dirty="0"/>
          </a:p>
        </p:txBody>
      </p:sp>
      <p:sp>
        <p:nvSpPr>
          <p:cNvPr id="66" name="Rectangle 65"/>
          <p:cNvSpPr/>
          <p:nvPr/>
        </p:nvSpPr>
        <p:spPr>
          <a:xfrm>
            <a:off x="5808516" y="3990019"/>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7</a:t>
            </a:r>
            <a:endParaRPr lang="en-US" sz="1200" dirty="0"/>
          </a:p>
        </p:txBody>
      </p:sp>
      <p:sp>
        <p:nvSpPr>
          <p:cNvPr id="67" name="Rectangle 66"/>
          <p:cNvSpPr/>
          <p:nvPr/>
        </p:nvSpPr>
        <p:spPr>
          <a:xfrm>
            <a:off x="6298716" y="3990019"/>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8</a:t>
            </a:r>
            <a:endParaRPr lang="en-US" sz="1200" dirty="0"/>
          </a:p>
        </p:txBody>
      </p:sp>
      <p:sp>
        <p:nvSpPr>
          <p:cNvPr id="68" name="Rectangle 67"/>
          <p:cNvSpPr/>
          <p:nvPr/>
        </p:nvSpPr>
        <p:spPr>
          <a:xfrm>
            <a:off x="6788917" y="3990019"/>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9</a:t>
            </a:r>
            <a:endParaRPr lang="en-US" sz="1200" dirty="0"/>
          </a:p>
        </p:txBody>
      </p:sp>
      <p:sp>
        <p:nvSpPr>
          <p:cNvPr id="69" name="Rectangle 68"/>
          <p:cNvSpPr/>
          <p:nvPr/>
        </p:nvSpPr>
        <p:spPr>
          <a:xfrm>
            <a:off x="2377116" y="3990019"/>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19" name="Group 18"/>
          <p:cNvGrpSpPr/>
          <p:nvPr/>
        </p:nvGrpSpPr>
        <p:grpSpPr>
          <a:xfrm>
            <a:off x="4299839" y="2500149"/>
            <a:ext cx="1018477" cy="774485"/>
            <a:chOff x="3271914" y="3486470"/>
            <a:chExt cx="1018477" cy="1032646"/>
          </a:xfrm>
        </p:grpSpPr>
        <p:sp>
          <p:nvSpPr>
            <p:cNvPr id="18" name="Rectangle 17"/>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38" name="Rectangle 37"/>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s3 </a:t>
              </a:r>
              <a:endParaRPr lang="en-US" sz="1100" b="1" dirty="0"/>
            </a:p>
          </p:txBody>
        </p:sp>
        <p:sp>
          <p:nvSpPr>
            <p:cNvPr id="42" name="Rectangle 41"/>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3</a:t>
              </a:r>
            </a:p>
            <a:p>
              <a:r>
                <a:rPr lang="en-US" sz="1100" b="1" dirty="0" smtClean="0"/>
                <a:t>Length: 4</a:t>
              </a:r>
            </a:p>
            <a:p>
              <a:r>
                <a:rPr lang="en-US" sz="1100" b="1" dirty="0" smtClean="0"/>
                <a:t>Capacity: 7</a:t>
              </a:r>
            </a:p>
            <a:p>
              <a:endParaRPr lang="en-US" sz="1100" b="1" dirty="0"/>
            </a:p>
          </p:txBody>
        </p:sp>
      </p:grpSp>
      <p:sp>
        <p:nvSpPr>
          <p:cNvPr id="44" name="Left Brace 43"/>
          <p:cNvSpPr/>
          <p:nvPr/>
        </p:nvSpPr>
        <p:spPr>
          <a:xfrm rot="5400000">
            <a:off x="4723828" y="2606810"/>
            <a:ext cx="161747" cy="1900650"/>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31" name="Group 30"/>
          <p:cNvGrpSpPr/>
          <p:nvPr/>
        </p:nvGrpSpPr>
        <p:grpSpPr>
          <a:xfrm>
            <a:off x="2377115" y="3709215"/>
            <a:ext cx="4848515" cy="221467"/>
            <a:chOff x="1368307" y="2695026"/>
            <a:chExt cx="6532100" cy="295289"/>
          </a:xfrm>
        </p:grpSpPr>
        <p:sp>
          <p:nvSpPr>
            <p:cNvPr id="32" name="Rectangle 31"/>
            <p:cNvSpPr/>
            <p:nvPr/>
          </p:nvSpPr>
          <p:spPr>
            <a:xfrm>
              <a:off x="136830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33" name="Rectangle 32"/>
            <p:cNvSpPr/>
            <p:nvPr/>
          </p:nvSpPr>
          <p:spPr>
            <a:xfrm>
              <a:off x="2031716"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53</a:t>
              </a:r>
              <a:endParaRPr lang="en-US" dirty="0"/>
            </a:p>
          </p:txBody>
        </p:sp>
        <p:sp>
          <p:nvSpPr>
            <p:cNvPr id="34" name="Rectangle 33"/>
            <p:cNvSpPr/>
            <p:nvPr/>
          </p:nvSpPr>
          <p:spPr>
            <a:xfrm>
              <a:off x="269512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86</a:t>
              </a:r>
              <a:endParaRPr lang="en-US" dirty="0"/>
            </a:p>
          </p:txBody>
        </p:sp>
        <p:sp>
          <p:nvSpPr>
            <p:cNvPr id="35" name="Rectangle 34"/>
            <p:cNvSpPr/>
            <p:nvPr/>
          </p:nvSpPr>
          <p:spPr>
            <a:xfrm>
              <a:off x="335853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94</a:t>
              </a:r>
              <a:endParaRPr lang="en-US" dirty="0"/>
            </a:p>
          </p:txBody>
        </p:sp>
        <p:sp>
          <p:nvSpPr>
            <p:cNvPr id="36" name="Rectangle 35"/>
            <p:cNvSpPr/>
            <p:nvPr/>
          </p:nvSpPr>
          <p:spPr>
            <a:xfrm>
              <a:off x="402193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75</a:t>
              </a:r>
              <a:endParaRPr lang="en-US" dirty="0"/>
            </a:p>
          </p:txBody>
        </p:sp>
        <p:sp>
          <p:nvSpPr>
            <p:cNvPr id="37" name="Rectangle 36"/>
            <p:cNvSpPr/>
            <p:nvPr/>
          </p:nvSpPr>
          <p:spPr>
            <a:xfrm>
              <a:off x="468534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39" name="Rectangle 38"/>
            <p:cNvSpPr/>
            <p:nvPr/>
          </p:nvSpPr>
          <p:spPr>
            <a:xfrm>
              <a:off x="5348754"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40" name="Rectangle 39"/>
            <p:cNvSpPr/>
            <p:nvPr/>
          </p:nvSpPr>
          <p:spPr>
            <a:xfrm>
              <a:off x="601216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41" name="Rectangle 40"/>
            <p:cNvSpPr/>
            <p:nvPr/>
          </p:nvSpPr>
          <p:spPr>
            <a:xfrm>
              <a:off x="667557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37</a:t>
              </a:r>
              <a:endParaRPr lang="en-US" dirty="0"/>
            </a:p>
          </p:txBody>
        </p:sp>
        <p:sp>
          <p:nvSpPr>
            <p:cNvPr id="43" name="Rectangle 42"/>
            <p:cNvSpPr/>
            <p:nvPr/>
          </p:nvSpPr>
          <p:spPr>
            <a:xfrm>
              <a:off x="733897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40</a:t>
              </a:r>
              <a:endParaRPr lang="en-US" dirty="0"/>
            </a:p>
          </p:txBody>
        </p:sp>
      </p:grpSp>
      <p:pic>
        <p:nvPicPr>
          <p:cNvPr id="3" name="Picture 2"/>
          <p:cNvPicPr>
            <a:picLocks noChangeAspect="1"/>
          </p:cNvPicPr>
          <p:nvPr/>
        </p:nvPicPr>
        <p:blipFill>
          <a:blip r:embed="rId2"/>
          <a:stretch>
            <a:fillRect/>
          </a:stretch>
        </p:blipFill>
        <p:spPr>
          <a:xfrm>
            <a:off x="892866" y="1351901"/>
            <a:ext cx="7378700" cy="1085850"/>
          </a:xfrm>
          <a:prstGeom prst="rect">
            <a:avLst/>
          </a:prstGeom>
        </p:spPr>
      </p:pic>
      <p:sp>
        <p:nvSpPr>
          <p:cNvPr id="15" name="Rectangle 14"/>
          <p:cNvSpPr/>
          <p:nvPr/>
        </p:nvSpPr>
        <p:spPr>
          <a:xfrm>
            <a:off x="3854377" y="3900158"/>
            <a:ext cx="1900652" cy="86967"/>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45" name="Left Brace 44"/>
          <p:cNvSpPr/>
          <p:nvPr/>
        </p:nvSpPr>
        <p:spPr>
          <a:xfrm rot="16200000">
            <a:off x="5459130" y="2638175"/>
            <a:ext cx="161747" cy="3371252"/>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6" name="TextBox 45"/>
          <p:cNvSpPr txBox="1"/>
          <p:nvPr/>
        </p:nvSpPr>
        <p:spPr>
          <a:xfrm>
            <a:off x="5061075" y="4445806"/>
            <a:ext cx="957075" cy="369332"/>
          </a:xfrm>
          <a:prstGeom prst="rect">
            <a:avLst/>
          </a:prstGeom>
          <a:noFill/>
        </p:spPr>
        <p:txBody>
          <a:bodyPr wrap="none" rtlCol="0">
            <a:spAutoFit/>
          </a:bodyPr>
          <a:lstStyle/>
          <a:p>
            <a:r>
              <a:rPr lang="en-US" dirty="0" smtClean="0"/>
              <a:t>capacity</a:t>
            </a:r>
            <a:endParaRPr lang="en-US" dirty="0"/>
          </a:p>
        </p:txBody>
      </p:sp>
      <p:sp>
        <p:nvSpPr>
          <p:cNvPr id="47" name="Rectangle 46"/>
          <p:cNvSpPr/>
          <p:nvPr/>
        </p:nvSpPr>
        <p:spPr>
          <a:xfrm>
            <a:off x="3854377" y="3900158"/>
            <a:ext cx="3377914" cy="86967"/>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36076910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6" grpId="0"/>
      <p:bldP spid="47" grpId="0" animBg="1"/>
    </p:bld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Slice Illustrated</a:t>
            </a:r>
            <a:endParaRPr lang="en-US" dirty="0"/>
          </a:p>
        </p:txBody>
      </p:sp>
      <p:sp>
        <p:nvSpPr>
          <p:cNvPr id="55" name="TextBox 54"/>
          <p:cNvSpPr txBox="1"/>
          <p:nvPr/>
        </p:nvSpPr>
        <p:spPr>
          <a:xfrm>
            <a:off x="815846" y="3214547"/>
            <a:ext cx="1007223"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err="1" smtClean="0"/>
              <a:t>nums</a:t>
            </a:r>
            <a:r>
              <a:rPr lang="en-US" dirty="0" smtClean="0"/>
              <a:t> =&gt;</a:t>
            </a:r>
            <a:endParaRPr lang="en-US" dirty="0"/>
          </a:p>
        </p:txBody>
      </p:sp>
      <p:sp>
        <p:nvSpPr>
          <p:cNvPr id="60" name="Rectangle 59"/>
          <p:cNvSpPr/>
          <p:nvPr/>
        </p:nvSpPr>
        <p:spPr>
          <a:xfrm>
            <a:off x="2499184" y="3490053"/>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1" name="Rectangle 60"/>
          <p:cNvSpPr/>
          <p:nvPr/>
        </p:nvSpPr>
        <p:spPr>
          <a:xfrm>
            <a:off x="2989384" y="3490053"/>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2" name="Rectangle 61"/>
          <p:cNvSpPr/>
          <p:nvPr/>
        </p:nvSpPr>
        <p:spPr>
          <a:xfrm>
            <a:off x="3479584" y="3490053"/>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63" name="Rectangle 62"/>
          <p:cNvSpPr/>
          <p:nvPr/>
        </p:nvSpPr>
        <p:spPr>
          <a:xfrm>
            <a:off x="3969784" y="3490053"/>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4</a:t>
            </a:r>
            <a:endParaRPr lang="en-US" sz="1200" dirty="0"/>
          </a:p>
        </p:txBody>
      </p:sp>
      <p:sp>
        <p:nvSpPr>
          <p:cNvPr id="64" name="Rectangle 63"/>
          <p:cNvSpPr/>
          <p:nvPr/>
        </p:nvSpPr>
        <p:spPr>
          <a:xfrm>
            <a:off x="4459984" y="3490053"/>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5</a:t>
            </a:r>
            <a:endParaRPr lang="en-US" sz="1200" dirty="0"/>
          </a:p>
        </p:txBody>
      </p:sp>
      <p:sp>
        <p:nvSpPr>
          <p:cNvPr id="65" name="Rectangle 64"/>
          <p:cNvSpPr/>
          <p:nvPr/>
        </p:nvSpPr>
        <p:spPr>
          <a:xfrm>
            <a:off x="4950184" y="3490053"/>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6</a:t>
            </a:r>
            <a:endParaRPr lang="en-US" sz="1200" dirty="0"/>
          </a:p>
        </p:txBody>
      </p:sp>
      <p:sp>
        <p:nvSpPr>
          <p:cNvPr id="66" name="Rectangle 65"/>
          <p:cNvSpPr/>
          <p:nvPr/>
        </p:nvSpPr>
        <p:spPr>
          <a:xfrm>
            <a:off x="5440384" y="3490053"/>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7</a:t>
            </a:r>
            <a:endParaRPr lang="en-US" sz="1200" dirty="0"/>
          </a:p>
        </p:txBody>
      </p:sp>
      <p:sp>
        <p:nvSpPr>
          <p:cNvPr id="67" name="Rectangle 66"/>
          <p:cNvSpPr/>
          <p:nvPr/>
        </p:nvSpPr>
        <p:spPr>
          <a:xfrm>
            <a:off x="5930584" y="3490053"/>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8</a:t>
            </a:r>
            <a:endParaRPr lang="en-US" sz="1200" dirty="0"/>
          </a:p>
        </p:txBody>
      </p:sp>
      <p:sp>
        <p:nvSpPr>
          <p:cNvPr id="68" name="Rectangle 67"/>
          <p:cNvSpPr/>
          <p:nvPr/>
        </p:nvSpPr>
        <p:spPr>
          <a:xfrm>
            <a:off x="6420785" y="3490053"/>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9</a:t>
            </a:r>
            <a:endParaRPr lang="en-US" sz="1200" dirty="0"/>
          </a:p>
        </p:txBody>
      </p:sp>
      <p:sp>
        <p:nvSpPr>
          <p:cNvPr id="69" name="Rectangle 68"/>
          <p:cNvSpPr/>
          <p:nvPr/>
        </p:nvSpPr>
        <p:spPr>
          <a:xfrm>
            <a:off x="2008984" y="3490053"/>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41" name="Group 40"/>
          <p:cNvGrpSpPr/>
          <p:nvPr/>
        </p:nvGrpSpPr>
        <p:grpSpPr>
          <a:xfrm>
            <a:off x="2008983" y="3214547"/>
            <a:ext cx="4848515" cy="221467"/>
            <a:chOff x="1368307" y="2695026"/>
            <a:chExt cx="6532100" cy="295289"/>
          </a:xfrm>
        </p:grpSpPr>
        <p:sp>
          <p:nvSpPr>
            <p:cNvPr id="43" name="Rectangle 42"/>
            <p:cNvSpPr/>
            <p:nvPr/>
          </p:nvSpPr>
          <p:spPr>
            <a:xfrm>
              <a:off x="136830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54" name="Rectangle 53"/>
            <p:cNvSpPr/>
            <p:nvPr/>
          </p:nvSpPr>
          <p:spPr>
            <a:xfrm>
              <a:off x="2031716"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53</a:t>
              </a:r>
              <a:endParaRPr lang="en-US" dirty="0"/>
            </a:p>
          </p:txBody>
        </p:sp>
        <p:sp>
          <p:nvSpPr>
            <p:cNvPr id="57" name="Rectangle 56"/>
            <p:cNvSpPr/>
            <p:nvPr/>
          </p:nvSpPr>
          <p:spPr>
            <a:xfrm>
              <a:off x="269512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86</a:t>
              </a:r>
              <a:endParaRPr lang="en-US" dirty="0"/>
            </a:p>
          </p:txBody>
        </p:sp>
        <p:sp>
          <p:nvSpPr>
            <p:cNvPr id="58" name="Rectangle 57"/>
            <p:cNvSpPr/>
            <p:nvPr/>
          </p:nvSpPr>
          <p:spPr>
            <a:xfrm>
              <a:off x="335853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94</a:t>
              </a:r>
              <a:endParaRPr lang="en-US" dirty="0"/>
            </a:p>
          </p:txBody>
        </p:sp>
        <p:sp>
          <p:nvSpPr>
            <p:cNvPr id="59" name="Rectangle 58"/>
            <p:cNvSpPr/>
            <p:nvPr/>
          </p:nvSpPr>
          <p:spPr>
            <a:xfrm>
              <a:off x="402193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75</a:t>
              </a:r>
              <a:endParaRPr lang="en-US" dirty="0"/>
            </a:p>
          </p:txBody>
        </p:sp>
        <p:sp>
          <p:nvSpPr>
            <p:cNvPr id="70" name="Rectangle 69"/>
            <p:cNvSpPr/>
            <p:nvPr/>
          </p:nvSpPr>
          <p:spPr>
            <a:xfrm>
              <a:off x="468534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71" name="Rectangle 70"/>
            <p:cNvSpPr/>
            <p:nvPr/>
          </p:nvSpPr>
          <p:spPr>
            <a:xfrm>
              <a:off x="5348754"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72" name="Rectangle 71"/>
            <p:cNvSpPr/>
            <p:nvPr/>
          </p:nvSpPr>
          <p:spPr>
            <a:xfrm>
              <a:off x="601216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73" name="Rectangle 72"/>
            <p:cNvSpPr/>
            <p:nvPr/>
          </p:nvSpPr>
          <p:spPr>
            <a:xfrm>
              <a:off x="667557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37</a:t>
              </a:r>
              <a:endParaRPr lang="en-US" dirty="0"/>
            </a:p>
          </p:txBody>
        </p:sp>
        <p:sp>
          <p:nvSpPr>
            <p:cNvPr id="74" name="Rectangle 73"/>
            <p:cNvSpPr/>
            <p:nvPr/>
          </p:nvSpPr>
          <p:spPr>
            <a:xfrm>
              <a:off x="733897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40</a:t>
              </a:r>
              <a:endParaRPr lang="en-US" dirty="0"/>
            </a:p>
          </p:txBody>
        </p:sp>
      </p:grpSp>
      <p:pic>
        <p:nvPicPr>
          <p:cNvPr id="3" name="Picture 2"/>
          <p:cNvPicPr>
            <a:picLocks noChangeAspect="1"/>
          </p:cNvPicPr>
          <p:nvPr/>
        </p:nvPicPr>
        <p:blipFill>
          <a:blip r:embed="rId2"/>
          <a:stretch>
            <a:fillRect/>
          </a:stretch>
        </p:blipFill>
        <p:spPr>
          <a:xfrm>
            <a:off x="0" y="924479"/>
            <a:ext cx="9144000" cy="1228298"/>
          </a:xfrm>
          <a:prstGeom prst="rect">
            <a:avLst/>
          </a:prstGeom>
        </p:spPr>
      </p:pic>
      <p:grpSp>
        <p:nvGrpSpPr>
          <p:cNvPr id="7" name="Group 6"/>
          <p:cNvGrpSpPr/>
          <p:nvPr/>
        </p:nvGrpSpPr>
        <p:grpSpPr>
          <a:xfrm>
            <a:off x="2008983" y="2152777"/>
            <a:ext cx="4848515" cy="1061770"/>
            <a:chOff x="2008982" y="2870369"/>
            <a:chExt cx="4848515" cy="1415693"/>
          </a:xfrm>
        </p:grpSpPr>
        <p:grpSp>
          <p:nvGrpSpPr>
            <p:cNvPr id="19" name="Group 18"/>
            <p:cNvGrpSpPr/>
            <p:nvPr/>
          </p:nvGrpSpPr>
          <p:grpSpPr>
            <a:xfrm>
              <a:off x="3881917" y="2870369"/>
              <a:ext cx="1018477" cy="1032646"/>
              <a:chOff x="3271914" y="3486470"/>
              <a:chExt cx="1018477" cy="1032646"/>
            </a:xfrm>
          </p:grpSpPr>
          <p:sp>
            <p:nvSpPr>
              <p:cNvPr id="18" name="Rectangle 17"/>
              <p:cNvSpPr/>
              <p:nvPr/>
            </p:nvSpPr>
            <p:spPr>
              <a:xfrm>
                <a:off x="3271914" y="3781759"/>
                <a:ext cx="1018477" cy="72950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Rectangle 37"/>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s0 </a:t>
                </a:r>
                <a:endParaRPr lang="en-US" sz="1100" b="1" dirty="0"/>
              </a:p>
            </p:txBody>
          </p:sp>
          <p:sp>
            <p:nvSpPr>
              <p:cNvPr id="42" name="Rectangle 41"/>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0</a:t>
                </a:r>
              </a:p>
              <a:p>
                <a:r>
                  <a:rPr lang="en-US" sz="1100" b="1" dirty="0" smtClean="0"/>
                  <a:t>Length: 10</a:t>
                </a:r>
              </a:p>
              <a:p>
                <a:r>
                  <a:rPr lang="en-US" sz="1100" b="1" dirty="0" smtClean="0"/>
                  <a:t>Capacity: 10</a:t>
                </a:r>
              </a:p>
              <a:p>
                <a:endParaRPr lang="en-US" sz="1100" b="1" dirty="0"/>
              </a:p>
            </p:txBody>
          </p:sp>
        </p:grpSp>
        <p:sp>
          <p:nvSpPr>
            <p:cNvPr id="44" name="Left Brace 43"/>
            <p:cNvSpPr/>
            <p:nvPr/>
          </p:nvSpPr>
          <p:spPr>
            <a:xfrm rot="5400000">
              <a:off x="4325409" y="1654543"/>
              <a:ext cx="215662" cy="4848514"/>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5" name="Rectangle 74"/>
            <p:cNvSpPr/>
            <p:nvPr/>
          </p:nvSpPr>
          <p:spPr>
            <a:xfrm>
              <a:off x="2008982" y="4151848"/>
              <a:ext cx="4848513" cy="13421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9" name="Group 8"/>
          <p:cNvGrpSpPr/>
          <p:nvPr/>
        </p:nvGrpSpPr>
        <p:grpSpPr>
          <a:xfrm>
            <a:off x="2008983" y="3715622"/>
            <a:ext cx="4848513" cy="962552"/>
            <a:chOff x="2008982" y="4954162"/>
            <a:chExt cx="4848513" cy="1283403"/>
          </a:xfrm>
        </p:grpSpPr>
        <p:grpSp>
          <p:nvGrpSpPr>
            <p:cNvPr id="45" name="Group 44"/>
            <p:cNvGrpSpPr/>
            <p:nvPr/>
          </p:nvGrpSpPr>
          <p:grpSpPr>
            <a:xfrm>
              <a:off x="2702706" y="5212773"/>
              <a:ext cx="1021877" cy="1024792"/>
              <a:chOff x="3268514" y="3486470"/>
              <a:chExt cx="1021877" cy="1024792"/>
            </a:xfrm>
          </p:grpSpPr>
          <p:sp>
            <p:nvSpPr>
              <p:cNvPr id="46" name="Rectangle 45"/>
              <p:cNvSpPr/>
              <p:nvPr/>
            </p:nvSpPr>
            <p:spPr>
              <a:xfrm>
                <a:off x="3271914" y="3781759"/>
                <a:ext cx="1018477" cy="729502"/>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47" name="Rectangle 46"/>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s1 </a:t>
                </a:r>
                <a:endParaRPr lang="en-US" sz="1100" b="1" dirty="0"/>
              </a:p>
            </p:txBody>
          </p:sp>
          <p:sp>
            <p:nvSpPr>
              <p:cNvPr id="48" name="Rectangle 47"/>
              <p:cNvSpPr/>
              <p:nvPr/>
            </p:nvSpPr>
            <p:spPr>
              <a:xfrm>
                <a:off x="3268514" y="3859696"/>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0</a:t>
                </a:r>
              </a:p>
              <a:p>
                <a:r>
                  <a:rPr lang="en-US" sz="1100" b="1" dirty="0" smtClean="0"/>
                  <a:t>Length: 5</a:t>
                </a:r>
              </a:p>
              <a:p>
                <a:r>
                  <a:rPr lang="en-US" sz="1100" b="1" dirty="0" smtClean="0"/>
                  <a:t>Capacity: 10</a:t>
                </a:r>
              </a:p>
              <a:p>
                <a:endParaRPr lang="en-US" sz="1100" b="1" dirty="0"/>
              </a:p>
            </p:txBody>
          </p:sp>
        </p:grpSp>
        <p:sp>
          <p:nvSpPr>
            <p:cNvPr id="49" name="Left Brace 48"/>
            <p:cNvSpPr/>
            <p:nvPr/>
          </p:nvSpPr>
          <p:spPr>
            <a:xfrm rot="16200000">
              <a:off x="3099909" y="4014016"/>
              <a:ext cx="215662" cy="2397513"/>
            </a:xfrm>
            <a:prstGeom prst="leftBrace">
              <a:avLst/>
            </a:prstGeom>
            <a:ln w="38100" cmpd="sng">
              <a:solidFill>
                <a:schemeClr val="accent4">
                  <a:lumMod val="60000"/>
                  <a:lumOff val="40000"/>
                </a:schemeClr>
              </a:solidFill>
            </a:ln>
          </p:spPr>
          <p:style>
            <a:lnRef idx="1">
              <a:schemeClr val="accent4"/>
            </a:lnRef>
            <a:fillRef idx="0">
              <a:schemeClr val="accent4"/>
            </a:fillRef>
            <a:effectRef idx="0">
              <a:schemeClr val="accent4"/>
            </a:effectRef>
            <a:fontRef idx="minor">
              <a:schemeClr val="tx1"/>
            </a:fontRef>
          </p:style>
          <p:txBody>
            <a:bodyPr rtlCol="0" anchor="ctr"/>
            <a:lstStyle/>
            <a:p>
              <a:pPr algn="ctr"/>
              <a:endParaRPr lang="en-US"/>
            </a:p>
          </p:txBody>
        </p:sp>
        <p:sp>
          <p:nvSpPr>
            <p:cNvPr id="76" name="Rectangle 75"/>
            <p:cNvSpPr/>
            <p:nvPr/>
          </p:nvSpPr>
          <p:spPr>
            <a:xfrm>
              <a:off x="2008982" y="4954162"/>
              <a:ext cx="4848513" cy="110486"/>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grpSp>
      <p:grpSp>
        <p:nvGrpSpPr>
          <p:cNvPr id="8" name="Group 7"/>
          <p:cNvGrpSpPr/>
          <p:nvPr/>
        </p:nvGrpSpPr>
        <p:grpSpPr>
          <a:xfrm>
            <a:off x="4447375" y="3715622"/>
            <a:ext cx="2410123" cy="995682"/>
            <a:chOff x="4447374" y="4954162"/>
            <a:chExt cx="2410123" cy="1327576"/>
          </a:xfrm>
        </p:grpSpPr>
        <p:grpSp>
          <p:nvGrpSpPr>
            <p:cNvPr id="50" name="Group 49"/>
            <p:cNvGrpSpPr/>
            <p:nvPr/>
          </p:nvGrpSpPr>
          <p:grpSpPr>
            <a:xfrm>
              <a:off x="5158678" y="5247904"/>
              <a:ext cx="1018477" cy="1033834"/>
              <a:chOff x="3271914" y="3486470"/>
              <a:chExt cx="1018477" cy="1033834"/>
            </a:xfrm>
          </p:grpSpPr>
          <p:sp>
            <p:nvSpPr>
              <p:cNvPr id="51" name="Rectangle 50"/>
              <p:cNvSpPr/>
              <p:nvPr/>
            </p:nvSpPr>
            <p:spPr>
              <a:xfrm>
                <a:off x="3271914" y="3781759"/>
                <a:ext cx="1018477" cy="729502"/>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52" name="Rectangle 51"/>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s2 </a:t>
                </a:r>
                <a:endParaRPr lang="en-US" sz="1100" b="1" dirty="0"/>
              </a:p>
            </p:txBody>
          </p:sp>
          <p:sp>
            <p:nvSpPr>
              <p:cNvPr id="53" name="Rectangle 52"/>
              <p:cNvSpPr/>
              <p:nvPr/>
            </p:nvSpPr>
            <p:spPr>
              <a:xfrm>
                <a:off x="3271914" y="3868738"/>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5</a:t>
                </a:r>
              </a:p>
              <a:p>
                <a:r>
                  <a:rPr lang="en-US" sz="1100" b="1" dirty="0" smtClean="0"/>
                  <a:t>Length: 5</a:t>
                </a:r>
              </a:p>
              <a:p>
                <a:r>
                  <a:rPr lang="en-US" sz="1100" b="1" dirty="0" smtClean="0"/>
                  <a:t>Capacity: 5</a:t>
                </a:r>
              </a:p>
              <a:p>
                <a:endParaRPr lang="en-US" sz="1100" b="1" dirty="0"/>
              </a:p>
            </p:txBody>
          </p:sp>
        </p:grpSp>
        <p:sp>
          <p:nvSpPr>
            <p:cNvPr id="56" name="Left Brace 55"/>
            <p:cNvSpPr/>
            <p:nvPr/>
          </p:nvSpPr>
          <p:spPr>
            <a:xfrm rot="16200000">
              <a:off x="5550909" y="4014016"/>
              <a:ext cx="215662" cy="2397514"/>
            </a:xfrm>
            <a:prstGeom prst="leftBrace">
              <a:avLst/>
            </a:prstGeom>
            <a:ln>
              <a:solidFill>
                <a:schemeClr val="accent3">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7" name="Rectangle 76"/>
            <p:cNvSpPr/>
            <p:nvPr/>
          </p:nvSpPr>
          <p:spPr>
            <a:xfrm>
              <a:off x="4447374" y="4954162"/>
              <a:ext cx="2410121" cy="115956"/>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grpSp>
    </p:spTree>
    <p:extLst>
      <p:ext uri="{BB962C8B-B14F-4D97-AF65-F5344CB8AC3E}">
        <p14:creationId xmlns:p14="http://schemas.microsoft.com/office/powerpoint/2010/main" val="370476581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xit" presetSubtype="0" fill="hold" nodeType="clickEffect">
                                  <p:stCondLst>
                                    <p:cond delay="0"/>
                                  </p:stCondLst>
                                  <p:childTnLst>
                                    <p:animEffect transition="out" filter="fade">
                                      <p:cBhvr>
                                        <p:cTn id="10" dur="500"/>
                                        <p:tgtEl>
                                          <p:spTgt spid="7"/>
                                        </p:tgtEl>
                                      </p:cBhvr>
                                    </p:animEffect>
                                    <p:set>
                                      <p:cBhvr>
                                        <p:cTn id="11" dur="1" fill="hold">
                                          <p:stCondLst>
                                            <p:cond delay="499"/>
                                          </p:stCondLst>
                                        </p:cTn>
                                        <p:tgtEl>
                                          <p:spTgt spid="7"/>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9"/>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nodeType="clickEffect">
                                  <p:stCondLst>
                                    <p:cond delay="0"/>
                                  </p:stCondLst>
                                  <p:childTnLst>
                                    <p:animEffect transition="out" filter="fade">
                                      <p:cBhvr>
                                        <p:cTn id="19" dur="500"/>
                                        <p:tgtEl>
                                          <p:spTgt spid="9"/>
                                        </p:tgtEl>
                                      </p:cBhvr>
                                    </p:animEffect>
                                    <p:set>
                                      <p:cBhvr>
                                        <p:cTn id="20" dur="1" fill="hold">
                                          <p:stCondLst>
                                            <p:cond delay="499"/>
                                          </p:stCondLst>
                                        </p:cTn>
                                        <p:tgtEl>
                                          <p:spTgt spid="9"/>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0" presetClass="exit" presetSubtype="0" fill="hold" nodeType="clickEffect">
                                  <p:stCondLst>
                                    <p:cond delay="0"/>
                                  </p:stCondLst>
                                  <p:childTnLst>
                                    <p:animEffect transition="out" filter="fade">
                                      <p:cBhvr>
                                        <p:cTn id="28" dur="500"/>
                                        <p:tgtEl>
                                          <p:spTgt spid="8"/>
                                        </p:tgtEl>
                                      </p:cBhvr>
                                    </p:animEffect>
                                    <p:set>
                                      <p:cBhvr>
                                        <p:cTn id="29"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Slice Illustrated</a:t>
            </a:r>
            <a:endParaRPr lang="en-US" dirty="0"/>
          </a:p>
        </p:txBody>
      </p:sp>
      <p:sp>
        <p:nvSpPr>
          <p:cNvPr id="55" name="TextBox 54"/>
          <p:cNvSpPr txBox="1"/>
          <p:nvPr/>
        </p:nvSpPr>
        <p:spPr>
          <a:xfrm>
            <a:off x="1183978" y="3391491"/>
            <a:ext cx="1007223"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err="1" smtClean="0"/>
              <a:t>nums</a:t>
            </a:r>
            <a:r>
              <a:rPr lang="en-US" dirty="0" smtClean="0"/>
              <a:t> =&gt;</a:t>
            </a:r>
            <a:endParaRPr lang="en-US" dirty="0"/>
          </a:p>
        </p:txBody>
      </p:sp>
      <p:sp>
        <p:nvSpPr>
          <p:cNvPr id="60" name="Rectangle 59"/>
          <p:cNvSpPr/>
          <p:nvPr/>
        </p:nvSpPr>
        <p:spPr>
          <a:xfrm>
            <a:off x="2867316" y="366699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1" name="Rectangle 60"/>
          <p:cNvSpPr/>
          <p:nvPr/>
        </p:nvSpPr>
        <p:spPr>
          <a:xfrm>
            <a:off x="3357516" y="366699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2" name="Rectangle 61"/>
          <p:cNvSpPr/>
          <p:nvPr/>
        </p:nvSpPr>
        <p:spPr>
          <a:xfrm>
            <a:off x="3847716" y="366699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63" name="Rectangle 62"/>
          <p:cNvSpPr/>
          <p:nvPr/>
        </p:nvSpPr>
        <p:spPr>
          <a:xfrm>
            <a:off x="4337916" y="366699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4</a:t>
            </a:r>
            <a:endParaRPr lang="en-US" sz="1200" dirty="0"/>
          </a:p>
        </p:txBody>
      </p:sp>
      <p:sp>
        <p:nvSpPr>
          <p:cNvPr id="64" name="Rectangle 63"/>
          <p:cNvSpPr/>
          <p:nvPr/>
        </p:nvSpPr>
        <p:spPr>
          <a:xfrm>
            <a:off x="4828116" y="366699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5</a:t>
            </a:r>
            <a:endParaRPr lang="en-US" sz="1200" dirty="0"/>
          </a:p>
        </p:txBody>
      </p:sp>
      <p:sp>
        <p:nvSpPr>
          <p:cNvPr id="65" name="Rectangle 64"/>
          <p:cNvSpPr/>
          <p:nvPr/>
        </p:nvSpPr>
        <p:spPr>
          <a:xfrm>
            <a:off x="5318316" y="366699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6</a:t>
            </a:r>
            <a:endParaRPr lang="en-US" sz="1200" dirty="0"/>
          </a:p>
        </p:txBody>
      </p:sp>
      <p:sp>
        <p:nvSpPr>
          <p:cNvPr id="66" name="Rectangle 65"/>
          <p:cNvSpPr/>
          <p:nvPr/>
        </p:nvSpPr>
        <p:spPr>
          <a:xfrm>
            <a:off x="5808516" y="366699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7</a:t>
            </a:r>
            <a:endParaRPr lang="en-US" sz="1200" dirty="0"/>
          </a:p>
        </p:txBody>
      </p:sp>
      <p:sp>
        <p:nvSpPr>
          <p:cNvPr id="67" name="Rectangle 66"/>
          <p:cNvSpPr/>
          <p:nvPr/>
        </p:nvSpPr>
        <p:spPr>
          <a:xfrm>
            <a:off x="6298716" y="366699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8</a:t>
            </a:r>
            <a:endParaRPr lang="en-US" sz="1200" dirty="0"/>
          </a:p>
        </p:txBody>
      </p:sp>
      <p:sp>
        <p:nvSpPr>
          <p:cNvPr id="68" name="Rectangle 67"/>
          <p:cNvSpPr/>
          <p:nvPr/>
        </p:nvSpPr>
        <p:spPr>
          <a:xfrm>
            <a:off x="6788917" y="366699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9</a:t>
            </a:r>
            <a:endParaRPr lang="en-US" sz="1200" dirty="0"/>
          </a:p>
        </p:txBody>
      </p:sp>
      <p:sp>
        <p:nvSpPr>
          <p:cNvPr id="69" name="Rectangle 68"/>
          <p:cNvSpPr/>
          <p:nvPr/>
        </p:nvSpPr>
        <p:spPr>
          <a:xfrm>
            <a:off x="2377116" y="366699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19" name="Group 18"/>
          <p:cNvGrpSpPr/>
          <p:nvPr/>
        </p:nvGrpSpPr>
        <p:grpSpPr>
          <a:xfrm>
            <a:off x="5028710" y="4174450"/>
            <a:ext cx="1018477" cy="774485"/>
            <a:chOff x="3271914" y="3486470"/>
            <a:chExt cx="1018477" cy="1032646"/>
          </a:xfrm>
        </p:grpSpPr>
        <p:sp>
          <p:nvSpPr>
            <p:cNvPr id="18" name="Rectangle 17"/>
            <p:cNvSpPr/>
            <p:nvPr/>
          </p:nvSpPr>
          <p:spPr>
            <a:xfrm>
              <a:off x="3271914" y="3781759"/>
              <a:ext cx="1018477" cy="72950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38" name="Rectangle 37"/>
            <p:cNvSpPr/>
            <p:nvPr/>
          </p:nvSpPr>
          <p:spPr>
            <a:xfrm>
              <a:off x="3271914" y="3486470"/>
              <a:ext cx="397365" cy="295289"/>
            </a:xfrm>
            <a:prstGeom prst="rect">
              <a:avLst/>
            </a:prstGeom>
            <a:noFill/>
            <a:ln>
              <a:noFill/>
            </a:ln>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s4 </a:t>
              </a:r>
              <a:endParaRPr lang="en-US" sz="1100" b="1" dirty="0"/>
            </a:p>
          </p:txBody>
        </p:sp>
        <p:sp>
          <p:nvSpPr>
            <p:cNvPr id="42" name="Rectangle 41"/>
            <p:cNvSpPr/>
            <p:nvPr/>
          </p:nvSpPr>
          <p:spPr>
            <a:xfrm>
              <a:off x="3271914" y="3867550"/>
              <a:ext cx="1004589" cy="651566"/>
            </a:xfrm>
            <a:prstGeom prst="rect">
              <a:avLst/>
            </a:prstGeom>
            <a:ln>
              <a:noFill/>
            </a:ln>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3</a:t>
              </a:r>
            </a:p>
            <a:p>
              <a:r>
                <a:rPr lang="en-US" sz="1100" b="1" dirty="0" smtClean="0"/>
                <a:t>Length: 7</a:t>
              </a:r>
            </a:p>
            <a:p>
              <a:r>
                <a:rPr lang="en-US" sz="1100" b="1" dirty="0" smtClean="0"/>
                <a:t>Capacity: 7</a:t>
              </a:r>
            </a:p>
            <a:p>
              <a:endParaRPr lang="en-US" sz="1100" b="1" dirty="0"/>
            </a:p>
          </p:txBody>
        </p:sp>
      </p:grpSp>
      <p:sp>
        <p:nvSpPr>
          <p:cNvPr id="44" name="Left Brace 43"/>
          <p:cNvSpPr/>
          <p:nvPr/>
        </p:nvSpPr>
        <p:spPr>
          <a:xfrm rot="16200000">
            <a:off x="5452469" y="2407951"/>
            <a:ext cx="161747" cy="3371252"/>
          </a:xfrm>
          <a:prstGeom prst="leftBrace">
            <a:avLst/>
          </a:prstGeom>
          <a:noFill/>
          <a:ln w="28575" cmpd="sng">
            <a:solidFill>
              <a:schemeClr val="accent2">
                <a:lumMod val="60000"/>
                <a:lumOff val="40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grpSp>
        <p:nvGrpSpPr>
          <p:cNvPr id="31" name="Group 30"/>
          <p:cNvGrpSpPr/>
          <p:nvPr/>
        </p:nvGrpSpPr>
        <p:grpSpPr>
          <a:xfrm>
            <a:off x="2377115" y="3386194"/>
            <a:ext cx="4848515" cy="221467"/>
            <a:chOff x="1368307" y="2695026"/>
            <a:chExt cx="6532100" cy="295289"/>
          </a:xfrm>
        </p:grpSpPr>
        <p:sp>
          <p:nvSpPr>
            <p:cNvPr id="32" name="Rectangle 31"/>
            <p:cNvSpPr/>
            <p:nvPr/>
          </p:nvSpPr>
          <p:spPr>
            <a:xfrm>
              <a:off x="136830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33" name="Rectangle 32"/>
            <p:cNvSpPr/>
            <p:nvPr/>
          </p:nvSpPr>
          <p:spPr>
            <a:xfrm>
              <a:off x="2031716"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53</a:t>
              </a:r>
              <a:endParaRPr lang="en-US" dirty="0"/>
            </a:p>
          </p:txBody>
        </p:sp>
        <p:sp>
          <p:nvSpPr>
            <p:cNvPr id="34" name="Rectangle 33"/>
            <p:cNvSpPr/>
            <p:nvPr/>
          </p:nvSpPr>
          <p:spPr>
            <a:xfrm>
              <a:off x="269512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86</a:t>
              </a:r>
              <a:endParaRPr lang="en-US" dirty="0"/>
            </a:p>
          </p:txBody>
        </p:sp>
        <p:sp>
          <p:nvSpPr>
            <p:cNvPr id="35" name="Rectangle 34"/>
            <p:cNvSpPr/>
            <p:nvPr/>
          </p:nvSpPr>
          <p:spPr>
            <a:xfrm>
              <a:off x="335853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94</a:t>
              </a:r>
              <a:endParaRPr lang="en-US" dirty="0"/>
            </a:p>
          </p:txBody>
        </p:sp>
        <p:sp>
          <p:nvSpPr>
            <p:cNvPr id="36" name="Rectangle 35"/>
            <p:cNvSpPr/>
            <p:nvPr/>
          </p:nvSpPr>
          <p:spPr>
            <a:xfrm>
              <a:off x="402193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75</a:t>
              </a:r>
              <a:endParaRPr lang="en-US" dirty="0"/>
            </a:p>
          </p:txBody>
        </p:sp>
        <p:sp>
          <p:nvSpPr>
            <p:cNvPr id="37" name="Rectangle 36"/>
            <p:cNvSpPr/>
            <p:nvPr/>
          </p:nvSpPr>
          <p:spPr>
            <a:xfrm>
              <a:off x="468534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39" name="Rectangle 38"/>
            <p:cNvSpPr/>
            <p:nvPr/>
          </p:nvSpPr>
          <p:spPr>
            <a:xfrm>
              <a:off x="5348754"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40" name="Rectangle 39"/>
            <p:cNvSpPr/>
            <p:nvPr/>
          </p:nvSpPr>
          <p:spPr>
            <a:xfrm>
              <a:off x="601216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41" name="Rectangle 40"/>
            <p:cNvSpPr/>
            <p:nvPr/>
          </p:nvSpPr>
          <p:spPr>
            <a:xfrm>
              <a:off x="667557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37</a:t>
              </a:r>
              <a:endParaRPr lang="en-US" dirty="0"/>
            </a:p>
          </p:txBody>
        </p:sp>
        <p:sp>
          <p:nvSpPr>
            <p:cNvPr id="43" name="Rectangle 42"/>
            <p:cNvSpPr/>
            <p:nvPr/>
          </p:nvSpPr>
          <p:spPr>
            <a:xfrm>
              <a:off x="733897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40</a:t>
              </a:r>
              <a:endParaRPr lang="en-US" dirty="0"/>
            </a:p>
          </p:txBody>
        </p:sp>
      </p:grpSp>
      <p:sp>
        <p:nvSpPr>
          <p:cNvPr id="15" name="Rectangle 14"/>
          <p:cNvSpPr/>
          <p:nvPr/>
        </p:nvSpPr>
        <p:spPr>
          <a:xfrm>
            <a:off x="3847716" y="3888464"/>
            <a:ext cx="3371253" cy="86967"/>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pic>
        <p:nvPicPr>
          <p:cNvPr id="4" name="Picture 3"/>
          <p:cNvPicPr>
            <a:picLocks noChangeAspect="1"/>
          </p:cNvPicPr>
          <p:nvPr/>
        </p:nvPicPr>
        <p:blipFill>
          <a:blip r:embed="rId2"/>
          <a:stretch>
            <a:fillRect/>
          </a:stretch>
        </p:blipFill>
        <p:spPr>
          <a:xfrm>
            <a:off x="0" y="1063643"/>
            <a:ext cx="9144000" cy="995516"/>
          </a:xfrm>
          <a:prstGeom prst="rect">
            <a:avLst/>
          </a:prstGeom>
        </p:spPr>
      </p:pic>
      <p:grpSp>
        <p:nvGrpSpPr>
          <p:cNvPr id="47" name="Group 46"/>
          <p:cNvGrpSpPr/>
          <p:nvPr/>
        </p:nvGrpSpPr>
        <p:grpSpPr>
          <a:xfrm>
            <a:off x="4299839" y="2189083"/>
            <a:ext cx="1018477" cy="774485"/>
            <a:chOff x="3271914" y="3486470"/>
            <a:chExt cx="1018477" cy="1032646"/>
          </a:xfrm>
        </p:grpSpPr>
        <p:sp>
          <p:nvSpPr>
            <p:cNvPr id="48" name="Rectangle 47"/>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49" name="Rectangle 48"/>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s3 </a:t>
              </a:r>
              <a:endParaRPr lang="en-US" sz="1100" b="1" dirty="0"/>
            </a:p>
          </p:txBody>
        </p:sp>
        <p:sp>
          <p:nvSpPr>
            <p:cNvPr id="50" name="Rectangle 49"/>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3</a:t>
              </a:r>
            </a:p>
            <a:p>
              <a:r>
                <a:rPr lang="en-US" sz="1100" b="1" dirty="0" smtClean="0"/>
                <a:t>Length: 4</a:t>
              </a:r>
            </a:p>
            <a:p>
              <a:r>
                <a:rPr lang="en-US" sz="1100" b="1" dirty="0" smtClean="0"/>
                <a:t>Capacity: 7</a:t>
              </a:r>
            </a:p>
            <a:p>
              <a:endParaRPr lang="en-US" sz="1100" b="1" dirty="0"/>
            </a:p>
          </p:txBody>
        </p:sp>
      </p:grpSp>
      <p:sp>
        <p:nvSpPr>
          <p:cNvPr id="51" name="Left Brace 50"/>
          <p:cNvSpPr/>
          <p:nvPr/>
        </p:nvSpPr>
        <p:spPr>
          <a:xfrm rot="5400000">
            <a:off x="4717167" y="2214871"/>
            <a:ext cx="161747" cy="1900650"/>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2" name="Rectangle 51"/>
          <p:cNvSpPr/>
          <p:nvPr/>
        </p:nvSpPr>
        <p:spPr>
          <a:xfrm>
            <a:off x="3847716" y="3299227"/>
            <a:ext cx="3371252" cy="86967"/>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253835962"/>
      </p:ext>
    </p:extLst>
  </p:cSld>
  <p:clrMapOvr>
    <a:masterClrMapping/>
  </p:clrMapOvr>
  <p:timing>
    <p:tnLst>
      <p:par>
        <p:cTn xmlns:p14="http://schemas.microsoft.com/office/powerpoint/2010/mai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normAutofit/>
          </a:bodyPr>
          <a:lstStyle/>
          <a:p>
            <a:r>
              <a:rPr lang="en-US" dirty="0" smtClean="0"/>
              <a:t>A </a:t>
            </a:r>
            <a:r>
              <a:rPr lang="en-US" b="1" i="1" dirty="0" smtClean="0">
                <a:solidFill>
                  <a:srgbClr val="FF0000"/>
                </a:solidFill>
              </a:rPr>
              <a:t>Slice’s</a:t>
            </a:r>
            <a:r>
              <a:rPr lang="en-US" dirty="0" smtClean="0"/>
              <a:t> </a:t>
            </a:r>
            <a:r>
              <a:rPr lang="en-US" i="1" dirty="0" smtClean="0"/>
              <a:t>capacity</a:t>
            </a:r>
            <a:r>
              <a:rPr lang="en-US" dirty="0" smtClean="0"/>
              <a:t> tell you how much more of the underlying </a:t>
            </a:r>
            <a:r>
              <a:rPr lang="en-US" b="1" i="1" dirty="0" smtClean="0">
                <a:solidFill>
                  <a:srgbClr val="008000"/>
                </a:solidFill>
              </a:rPr>
              <a:t>Array</a:t>
            </a:r>
            <a:r>
              <a:rPr lang="en-US" dirty="0" smtClean="0"/>
              <a:t> is </a:t>
            </a:r>
            <a:r>
              <a:rPr lang="en-US" i="1" dirty="0" smtClean="0"/>
              <a:t>reserved</a:t>
            </a:r>
            <a:r>
              <a:rPr lang="en-US" dirty="0" smtClean="0"/>
              <a:t>.</a:t>
            </a:r>
            <a:endParaRPr lang="en-US" b="1" i="1" dirty="0" smtClean="0">
              <a:solidFill>
                <a:srgbClr val="FF0000"/>
              </a:solidFill>
            </a:endParaRPr>
          </a:p>
        </p:txBody>
      </p:sp>
    </p:spTree>
    <p:extLst>
      <p:ext uri="{BB962C8B-B14F-4D97-AF65-F5344CB8AC3E}">
        <p14:creationId xmlns:p14="http://schemas.microsoft.com/office/powerpoint/2010/main" val="2182291957"/>
      </p:ext>
    </p:extLst>
  </p:cSld>
  <p:clrMapOvr>
    <a:masterClrMapping/>
  </p:clrMapOvr>
  <p:timing>
    <p:tnLst>
      <p:par>
        <p:cTn xmlns:p14="http://schemas.microsoft.com/office/powerpoint/2010/mai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2"/>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4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Creating Slices with make()</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Ch.4 : Slices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2986180467"/>
      </p:ext>
    </p:extLst>
  </p:cSld>
  <p:clrMapOvr>
    <a:masterClrMapping/>
  </p:clrMapOvr>
  <p:timing>
    <p:tnLst>
      <p:par>
        <p:cTn xmlns:p14="http://schemas.microsoft.com/office/powerpoint/2010/mai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Creating </a:t>
            </a:r>
            <a:r>
              <a:rPr lang="en-US" dirty="0"/>
              <a:t>S</a:t>
            </a:r>
            <a:r>
              <a:rPr lang="en-US" dirty="0" smtClean="0"/>
              <a:t>lices at runtime</a:t>
            </a:r>
          </a:p>
          <a:p>
            <a:pPr lvl="1"/>
            <a:r>
              <a:rPr lang="en-US" dirty="0" smtClean="0"/>
              <a:t>Using the ‘make’ built-in function</a:t>
            </a:r>
          </a:p>
        </p:txBody>
      </p:sp>
      <p:sp>
        <p:nvSpPr>
          <p:cNvPr id="4" name="TextBox 3"/>
          <p:cNvSpPr txBox="1"/>
          <p:nvPr/>
        </p:nvSpPr>
        <p:spPr>
          <a:xfrm>
            <a:off x="-7033" y="4687186"/>
            <a:ext cx="8018786" cy="369332"/>
          </a:xfrm>
          <a:prstGeom prst="rect">
            <a:avLst/>
          </a:prstGeom>
          <a:noFill/>
        </p:spPr>
        <p:txBody>
          <a:bodyPr wrap="square" rtlCol="0">
            <a:spAutoFit/>
          </a:bodyPr>
          <a:lstStyle/>
          <a:p>
            <a:r>
              <a:rPr lang="en-US" dirty="0" smtClean="0"/>
              <a:t>Go Slices: Usage and Internals</a:t>
            </a:r>
            <a:r>
              <a:rPr lang="en-US" dirty="0"/>
              <a:t>: </a:t>
            </a:r>
            <a:r>
              <a:rPr lang="en-US" dirty="0">
                <a:hlinkClick r:id="rId2"/>
              </a:rPr>
              <a:t>https://</a:t>
            </a:r>
            <a:r>
              <a:rPr lang="en-US" dirty="0" err="1">
                <a:hlinkClick r:id="rId2"/>
              </a:rPr>
              <a:t>blog.golang.org</a:t>
            </a:r>
            <a:r>
              <a:rPr lang="en-US" dirty="0">
                <a:hlinkClick r:id="rId2"/>
              </a:rPr>
              <a:t>/go-slices-usage-and-internals</a:t>
            </a:r>
            <a:endParaRPr lang="en-US" dirty="0"/>
          </a:p>
        </p:txBody>
      </p:sp>
      <p:sp>
        <p:nvSpPr>
          <p:cNvPr id="5" name="TextBox 4"/>
          <p:cNvSpPr txBox="1"/>
          <p:nvPr/>
        </p:nvSpPr>
        <p:spPr>
          <a:xfrm>
            <a:off x="1" y="4460071"/>
            <a:ext cx="5751453" cy="369332"/>
          </a:xfrm>
          <a:prstGeom prst="rect">
            <a:avLst/>
          </a:prstGeom>
          <a:noFill/>
        </p:spPr>
        <p:txBody>
          <a:bodyPr wrap="square" rtlCol="0">
            <a:spAutoFit/>
          </a:bodyPr>
          <a:lstStyle/>
          <a:p>
            <a:r>
              <a:rPr lang="en-US" dirty="0" smtClean="0"/>
              <a:t>Lang Specification: </a:t>
            </a:r>
            <a:r>
              <a:rPr lang="en-US" dirty="0">
                <a:hlinkClick r:id="rId3"/>
              </a:rPr>
              <a:t>https://</a:t>
            </a:r>
            <a:r>
              <a:rPr lang="en-US" dirty="0" err="1">
                <a:hlinkClick r:id="rId3"/>
              </a:rPr>
              <a:t>golang.org</a:t>
            </a:r>
            <a:r>
              <a:rPr lang="en-US" dirty="0">
                <a:hlinkClick r:id="rId3"/>
              </a:rPr>
              <a:t>/ref/</a:t>
            </a:r>
            <a:r>
              <a:rPr lang="en-US" dirty="0" err="1">
                <a:hlinkClick r:id="rId3"/>
              </a:rPr>
              <a:t>spec#Slice_types</a:t>
            </a:r>
            <a:endParaRPr lang="en-US" dirty="0"/>
          </a:p>
        </p:txBody>
      </p:sp>
    </p:spTree>
    <p:extLst>
      <p:ext uri="{BB962C8B-B14F-4D97-AF65-F5344CB8AC3E}">
        <p14:creationId xmlns:p14="http://schemas.microsoft.com/office/powerpoint/2010/main" val="1771651724"/>
      </p:ext>
    </p:extLst>
  </p:cSld>
  <p:clrMapOvr>
    <a:masterClrMapping/>
  </p:clrMapOvr>
  <p:timing>
    <p:tnLst>
      <p:par>
        <p:cTn xmlns:p14="http://schemas.microsoft.com/office/powerpoint/2010/mai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3"/>
            <a:ext cx="9143999" cy="1754327"/>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5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Growing Slices with append()</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Ch.4 : Slices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1293329678"/>
      </p:ext>
    </p:extLst>
  </p:cSld>
  <p:clrMapOvr>
    <a:masterClrMapping/>
  </p:clrMapOvr>
  <p:timing>
    <p:tnLst>
      <p:par>
        <p:cTn xmlns:p14="http://schemas.microsoft.com/office/powerpoint/2010/mai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Understanding and using ‘append()’ built-in function</a:t>
            </a:r>
          </a:p>
          <a:p>
            <a:pPr lvl="1"/>
            <a:r>
              <a:rPr lang="en-US" dirty="0" smtClean="0"/>
              <a:t>Using the ‘append’ built-in function to grow Slices</a:t>
            </a:r>
          </a:p>
        </p:txBody>
      </p:sp>
      <p:sp>
        <p:nvSpPr>
          <p:cNvPr id="4" name="TextBox 3"/>
          <p:cNvSpPr txBox="1"/>
          <p:nvPr/>
        </p:nvSpPr>
        <p:spPr>
          <a:xfrm>
            <a:off x="-7033" y="4687186"/>
            <a:ext cx="8018786" cy="369332"/>
          </a:xfrm>
          <a:prstGeom prst="rect">
            <a:avLst/>
          </a:prstGeom>
          <a:noFill/>
        </p:spPr>
        <p:txBody>
          <a:bodyPr wrap="square" rtlCol="0">
            <a:spAutoFit/>
          </a:bodyPr>
          <a:lstStyle/>
          <a:p>
            <a:r>
              <a:rPr lang="en-US" dirty="0" smtClean="0"/>
              <a:t>Go Slices: Usage and Internals</a:t>
            </a:r>
            <a:r>
              <a:rPr lang="en-US" dirty="0"/>
              <a:t>: </a:t>
            </a:r>
            <a:r>
              <a:rPr lang="en-US" dirty="0">
                <a:hlinkClick r:id="rId2"/>
              </a:rPr>
              <a:t>https://</a:t>
            </a:r>
            <a:r>
              <a:rPr lang="en-US" dirty="0" err="1">
                <a:hlinkClick r:id="rId2"/>
              </a:rPr>
              <a:t>blog.golang.org</a:t>
            </a:r>
            <a:r>
              <a:rPr lang="en-US" dirty="0">
                <a:hlinkClick r:id="rId2"/>
              </a:rPr>
              <a:t>/go-slices-usage-and-internals</a:t>
            </a:r>
            <a:endParaRPr lang="en-US" dirty="0"/>
          </a:p>
        </p:txBody>
      </p:sp>
      <p:sp>
        <p:nvSpPr>
          <p:cNvPr id="5" name="TextBox 4"/>
          <p:cNvSpPr txBox="1"/>
          <p:nvPr/>
        </p:nvSpPr>
        <p:spPr>
          <a:xfrm>
            <a:off x="1" y="4460071"/>
            <a:ext cx="5751453" cy="369332"/>
          </a:xfrm>
          <a:prstGeom prst="rect">
            <a:avLst/>
          </a:prstGeom>
          <a:noFill/>
        </p:spPr>
        <p:txBody>
          <a:bodyPr wrap="square" rtlCol="0">
            <a:spAutoFit/>
          </a:bodyPr>
          <a:lstStyle/>
          <a:p>
            <a:r>
              <a:rPr lang="en-US" dirty="0" smtClean="0"/>
              <a:t>Lang Specification: </a:t>
            </a:r>
            <a:r>
              <a:rPr lang="en-US" dirty="0">
                <a:hlinkClick r:id="rId3"/>
              </a:rPr>
              <a:t>https://</a:t>
            </a:r>
            <a:r>
              <a:rPr lang="en-US" dirty="0" err="1">
                <a:hlinkClick r:id="rId3"/>
              </a:rPr>
              <a:t>golang.org</a:t>
            </a:r>
            <a:r>
              <a:rPr lang="en-US" dirty="0">
                <a:hlinkClick r:id="rId3"/>
              </a:rPr>
              <a:t>/ref/</a:t>
            </a:r>
            <a:r>
              <a:rPr lang="en-US" dirty="0" err="1">
                <a:hlinkClick r:id="rId3"/>
              </a:rPr>
              <a:t>spec#Slice_types</a:t>
            </a:r>
            <a:endParaRPr lang="en-US" dirty="0"/>
          </a:p>
        </p:txBody>
      </p:sp>
    </p:spTree>
    <p:extLst>
      <p:ext uri="{BB962C8B-B14F-4D97-AF65-F5344CB8AC3E}">
        <p14:creationId xmlns:p14="http://schemas.microsoft.com/office/powerpoint/2010/main" val="3212917526"/>
      </p:ext>
    </p:extLst>
  </p:cSld>
  <p:clrMapOvr>
    <a:masterClrMapping/>
  </p:clrMapOvr>
  <p:timing>
    <p:tnLst>
      <p:par>
        <p:cTn xmlns:p14="http://schemas.microsoft.com/office/powerpoint/2010/mai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Slice Created with make()</a:t>
            </a:r>
            <a:endParaRPr lang="en-US" dirty="0"/>
          </a:p>
        </p:txBody>
      </p:sp>
      <p:sp>
        <p:nvSpPr>
          <p:cNvPr id="60" name="Rectangle 59"/>
          <p:cNvSpPr/>
          <p:nvPr/>
        </p:nvSpPr>
        <p:spPr>
          <a:xfrm>
            <a:off x="4648786" y="398412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1" name="Rectangle 60"/>
          <p:cNvSpPr/>
          <p:nvPr/>
        </p:nvSpPr>
        <p:spPr>
          <a:xfrm>
            <a:off x="5138986" y="398412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9" name="Rectangle 68"/>
          <p:cNvSpPr/>
          <p:nvPr/>
        </p:nvSpPr>
        <p:spPr>
          <a:xfrm>
            <a:off x="4158587" y="398412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19" name="Group 18"/>
          <p:cNvGrpSpPr/>
          <p:nvPr/>
        </p:nvGrpSpPr>
        <p:grpSpPr>
          <a:xfrm>
            <a:off x="4104963" y="2564379"/>
            <a:ext cx="1455191" cy="774485"/>
            <a:chOff x="3271914" y="3486470"/>
            <a:chExt cx="1018477" cy="1032646"/>
          </a:xfrm>
        </p:grpSpPr>
        <p:sp>
          <p:nvSpPr>
            <p:cNvPr id="18" name="Rectangle 17"/>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38" name="Rectangle 37"/>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s0 </a:t>
              </a:r>
              <a:endParaRPr lang="en-US" sz="1100" b="1" dirty="0"/>
            </a:p>
          </p:txBody>
        </p:sp>
        <p:sp>
          <p:nvSpPr>
            <p:cNvPr id="42" name="Rectangle 41"/>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&lt;anonymous&gt;</a:t>
              </a:r>
            </a:p>
            <a:p>
              <a:r>
                <a:rPr lang="en-US" sz="1100" b="1" dirty="0" smtClean="0"/>
                <a:t>Offset: 0</a:t>
              </a:r>
            </a:p>
            <a:p>
              <a:r>
                <a:rPr lang="en-US" sz="1100" b="1" dirty="0" smtClean="0"/>
                <a:t>Length: 2</a:t>
              </a:r>
            </a:p>
            <a:p>
              <a:r>
                <a:rPr lang="en-US" sz="1100" b="1" dirty="0" smtClean="0"/>
                <a:t>Capacity: 3</a:t>
              </a:r>
            </a:p>
            <a:p>
              <a:endParaRPr lang="en-US" sz="1100" b="1" dirty="0"/>
            </a:p>
          </p:txBody>
        </p:sp>
      </p:grpSp>
      <p:sp>
        <p:nvSpPr>
          <p:cNvPr id="44" name="Left Brace 43"/>
          <p:cNvSpPr/>
          <p:nvPr/>
        </p:nvSpPr>
        <p:spPr>
          <a:xfrm rot="5400000">
            <a:off x="4534508" y="3122257"/>
            <a:ext cx="161747" cy="940237"/>
          </a:xfrm>
          <a:prstGeom prst="leftBrace">
            <a:avLst>
              <a:gd name="adj1" fmla="val 13453"/>
              <a:gd name="adj2" fmla="val 50000"/>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2" name="Rectangle 31"/>
          <p:cNvSpPr/>
          <p:nvPr/>
        </p:nvSpPr>
        <p:spPr>
          <a:xfrm>
            <a:off x="4158585" y="3703324"/>
            <a:ext cx="416726"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33" name="Rectangle 32"/>
          <p:cNvSpPr/>
          <p:nvPr/>
        </p:nvSpPr>
        <p:spPr>
          <a:xfrm>
            <a:off x="4651007" y="3703324"/>
            <a:ext cx="416726"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34" name="Rectangle 33"/>
          <p:cNvSpPr/>
          <p:nvPr/>
        </p:nvSpPr>
        <p:spPr>
          <a:xfrm>
            <a:off x="5143427" y="3703324"/>
            <a:ext cx="416726" cy="221467"/>
          </a:xfrm>
          <a:prstGeom prst="rect">
            <a:avLst/>
          </a:prstGeom>
          <a:ln w="19050" cmpd="sng">
            <a:solidFill>
              <a:srgbClr val="FF0000"/>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15" name="Rectangle 14"/>
          <p:cNvSpPr/>
          <p:nvPr/>
        </p:nvSpPr>
        <p:spPr>
          <a:xfrm>
            <a:off x="4151922" y="3924791"/>
            <a:ext cx="933578" cy="88867"/>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45" name="Left Brace 44"/>
          <p:cNvSpPr/>
          <p:nvPr/>
        </p:nvSpPr>
        <p:spPr>
          <a:xfrm rot="16200000">
            <a:off x="4789601" y="3653816"/>
            <a:ext cx="161747" cy="1410451"/>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6" name="TextBox 45"/>
          <p:cNvSpPr txBox="1"/>
          <p:nvPr/>
        </p:nvSpPr>
        <p:spPr>
          <a:xfrm>
            <a:off x="4427732" y="4449915"/>
            <a:ext cx="957075" cy="369332"/>
          </a:xfrm>
          <a:prstGeom prst="rect">
            <a:avLst/>
          </a:prstGeom>
          <a:noFill/>
        </p:spPr>
        <p:txBody>
          <a:bodyPr wrap="none" rtlCol="0">
            <a:spAutoFit/>
          </a:bodyPr>
          <a:lstStyle/>
          <a:p>
            <a:r>
              <a:rPr lang="en-US" dirty="0" smtClean="0"/>
              <a:t>capacity</a:t>
            </a:r>
            <a:endParaRPr lang="en-US" dirty="0"/>
          </a:p>
        </p:txBody>
      </p:sp>
      <p:pic>
        <p:nvPicPr>
          <p:cNvPr id="4" name="Picture 3"/>
          <p:cNvPicPr>
            <a:picLocks noChangeAspect="1"/>
          </p:cNvPicPr>
          <p:nvPr/>
        </p:nvPicPr>
        <p:blipFill>
          <a:blip r:embed="rId2"/>
          <a:stretch>
            <a:fillRect/>
          </a:stretch>
        </p:blipFill>
        <p:spPr>
          <a:xfrm>
            <a:off x="1104900" y="1244462"/>
            <a:ext cx="6921500" cy="476250"/>
          </a:xfrm>
          <a:prstGeom prst="rect">
            <a:avLst/>
          </a:prstGeom>
        </p:spPr>
      </p:pic>
    </p:spTree>
    <p:extLst>
      <p:ext uri="{BB962C8B-B14F-4D97-AF65-F5344CB8AC3E}">
        <p14:creationId xmlns:p14="http://schemas.microsoft.com/office/powerpoint/2010/main" val="143174411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6" grpId="0"/>
    </p:bld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Appending Element(s) to Slice’s Capacity</a:t>
            </a:r>
            <a:endParaRPr lang="en-US" dirty="0"/>
          </a:p>
        </p:txBody>
      </p:sp>
      <p:sp>
        <p:nvSpPr>
          <p:cNvPr id="60" name="Rectangle 59"/>
          <p:cNvSpPr/>
          <p:nvPr/>
        </p:nvSpPr>
        <p:spPr>
          <a:xfrm>
            <a:off x="2876309" y="383122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1" name="Rectangle 60"/>
          <p:cNvSpPr/>
          <p:nvPr/>
        </p:nvSpPr>
        <p:spPr>
          <a:xfrm>
            <a:off x="3366509" y="383122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9" name="Rectangle 68"/>
          <p:cNvSpPr/>
          <p:nvPr/>
        </p:nvSpPr>
        <p:spPr>
          <a:xfrm>
            <a:off x="2386109" y="383122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19" name="Group 18"/>
          <p:cNvGrpSpPr/>
          <p:nvPr/>
        </p:nvGrpSpPr>
        <p:grpSpPr>
          <a:xfrm>
            <a:off x="2332485" y="2411471"/>
            <a:ext cx="1455191" cy="774485"/>
            <a:chOff x="3271914" y="3486470"/>
            <a:chExt cx="1018477" cy="1032646"/>
          </a:xfrm>
        </p:grpSpPr>
        <p:sp>
          <p:nvSpPr>
            <p:cNvPr id="18" name="Rectangle 17"/>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38" name="Rectangle 37"/>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s0 </a:t>
              </a:r>
              <a:endParaRPr lang="en-US" sz="1100" b="1" dirty="0"/>
            </a:p>
          </p:txBody>
        </p:sp>
        <p:sp>
          <p:nvSpPr>
            <p:cNvPr id="42" name="Rectangle 41"/>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&lt;anonymous&gt;</a:t>
              </a:r>
            </a:p>
            <a:p>
              <a:r>
                <a:rPr lang="en-US" sz="1100" b="1" dirty="0" smtClean="0"/>
                <a:t>Offset: 0</a:t>
              </a:r>
            </a:p>
            <a:p>
              <a:r>
                <a:rPr lang="en-US" sz="1100" b="1" dirty="0" smtClean="0"/>
                <a:t>Length: 2</a:t>
              </a:r>
            </a:p>
            <a:p>
              <a:r>
                <a:rPr lang="en-US" sz="1100" b="1" dirty="0" smtClean="0"/>
                <a:t>Capacity: 3</a:t>
              </a:r>
            </a:p>
            <a:p>
              <a:endParaRPr lang="en-US" sz="1100" b="1" dirty="0"/>
            </a:p>
          </p:txBody>
        </p:sp>
      </p:grpSp>
      <p:sp>
        <p:nvSpPr>
          <p:cNvPr id="44" name="Left Brace 43"/>
          <p:cNvSpPr/>
          <p:nvPr/>
        </p:nvSpPr>
        <p:spPr>
          <a:xfrm rot="5400000">
            <a:off x="2762030" y="2969349"/>
            <a:ext cx="161747" cy="940237"/>
          </a:xfrm>
          <a:prstGeom prst="leftBrace">
            <a:avLst>
              <a:gd name="adj1" fmla="val 13453"/>
              <a:gd name="adj2" fmla="val 50000"/>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2" name="Rectangle 31"/>
          <p:cNvSpPr/>
          <p:nvPr/>
        </p:nvSpPr>
        <p:spPr>
          <a:xfrm>
            <a:off x="2386107" y="3550416"/>
            <a:ext cx="416726"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17</a:t>
            </a:r>
            <a:endParaRPr lang="en-US" dirty="0"/>
          </a:p>
        </p:txBody>
      </p:sp>
      <p:sp>
        <p:nvSpPr>
          <p:cNvPr id="33" name="Rectangle 32"/>
          <p:cNvSpPr/>
          <p:nvPr/>
        </p:nvSpPr>
        <p:spPr>
          <a:xfrm>
            <a:off x="2878529" y="3550416"/>
            <a:ext cx="416726"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34" name="Rectangle 33"/>
          <p:cNvSpPr/>
          <p:nvPr/>
        </p:nvSpPr>
        <p:spPr>
          <a:xfrm>
            <a:off x="3370949" y="3550416"/>
            <a:ext cx="416726" cy="221467"/>
          </a:xfrm>
          <a:prstGeom prst="rect">
            <a:avLst/>
          </a:prstGeom>
          <a:ln w="19050" cmpd="sng">
            <a:solidFill>
              <a:srgbClr val="FF0000"/>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15" name="Rectangle 14"/>
          <p:cNvSpPr/>
          <p:nvPr/>
        </p:nvSpPr>
        <p:spPr>
          <a:xfrm>
            <a:off x="2379445" y="3771883"/>
            <a:ext cx="915811" cy="88867"/>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45" name="Left Brace 44"/>
          <p:cNvSpPr/>
          <p:nvPr/>
        </p:nvSpPr>
        <p:spPr>
          <a:xfrm rot="16200000">
            <a:off x="3017123" y="3500908"/>
            <a:ext cx="161747" cy="1410451"/>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6" name="TextBox 45"/>
          <p:cNvSpPr txBox="1"/>
          <p:nvPr/>
        </p:nvSpPr>
        <p:spPr>
          <a:xfrm>
            <a:off x="2655254" y="4297007"/>
            <a:ext cx="957075" cy="369332"/>
          </a:xfrm>
          <a:prstGeom prst="rect">
            <a:avLst/>
          </a:prstGeom>
          <a:noFill/>
        </p:spPr>
        <p:txBody>
          <a:bodyPr wrap="none" rtlCol="0">
            <a:spAutoFit/>
          </a:bodyPr>
          <a:lstStyle/>
          <a:p>
            <a:r>
              <a:rPr lang="en-US" dirty="0" smtClean="0"/>
              <a:t>capacity</a:t>
            </a:r>
            <a:endParaRPr lang="en-US" dirty="0"/>
          </a:p>
        </p:txBody>
      </p:sp>
      <p:sp>
        <p:nvSpPr>
          <p:cNvPr id="20" name="Rectangle 19"/>
          <p:cNvSpPr/>
          <p:nvPr/>
        </p:nvSpPr>
        <p:spPr>
          <a:xfrm>
            <a:off x="6084390" y="383122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21" name="Rectangle 20"/>
          <p:cNvSpPr/>
          <p:nvPr/>
        </p:nvSpPr>
        <p:spPr>
          <a:xfrm>
            <a:off x="6574590" y="383122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22" name="Rectangle 21"/>
          <p:cNvSpPr/>
          <p:nvPr/>
        </p:nvSpPr>
        <p:spPr>
          <a:xfrm>
            <a:off x="5594190" y="383122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23" name="Group 22"/>
          <p:cNvGrpSpPr/>
          <p:nvPr/>
        </p:nvGrpSpPr>
        <p:grpSpPr>
          <a:xfrm>
            <a:off x="5540566" y="2411471"/>
            <a:ext cx="1455191" cy="774485"/>
            <a:chOff x="3271914" y="3486470"/>
            <a:chExt cx="1018477" cy="1032646"/>
          </a:xfrm>
        </p:grpSpPr>
        <p:sp>
          <p:nvSpPr>
            <p:cNvPr id="24" name="Rectangle 23"/>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25" name="Rectangle 24"/>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s0 </a:t>
              </a:r>
              <a:endParaRPr lang="en-US" sz="1100" b="1" dirty="0"/>
            </a:p>
          </p:txBody>
        </p:sp>
        <p:sp>
          <p:nvSpPr>
            <p:cNvPr id="26" name="Rectangle 25"/>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&lt;anonymous&gt;</a:t>
              </a:r>
            </a:p>
            <a:p>
              <a:r>
                <a:rPr lang="en-US" sz="1100" b="1" dirty="0" smtClean="0"/>
                <a:t>Offset: 0</a:t>
              </a:r>
            </a:p>
            <a:p>
              <a:r>
                <a:rPr lang="en-US" sz="1100" b="1" dirty="0" smtClean="0"/>
                <a:t>Length: 3</a:t>
              </a:r>
            </a:p>
            <a:p>
              <a:r>
                <a:rPr lang="en-US" sz="1100" b="1" dirty="0" smtClean="0"/>
                <a:t>Capacity: 3</a:t>
              </a:r>
            </a:p>
            <a:p>
              <a:endParaRPr lang="en-US" sz="1100" b="1" dirty="0"/>
            </a:p>
          </p:txBody>
        </p:sp>
      </p:grpSp>
      <p:sp>
        <p:nvSpPr>
          <p:cNvPr id="27" name="Left Brace 26"/>
          <p:cNvSpPr/>
          <p:nvPr/>
        </p:nvSpPr>
        <p:spPr>
          <a:xfrm rot="5400000">
            <a:off x="6197516" y="2741944"/>
            <a:ext cx="161747" cy="1395047"/>
          </a:xfrm>
          <a:prstGeom prst="leftBrace">
            <a:avLst>
              <a:gd name="adj1" fmla="val 13453"/>
              <a:gd name="adj2" fmla="val 50000"/>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8" name="Rectangle 27"/>
          <p:cNvSpPr/>
          <p:nvPr/>
        </p:nvSpPr>
        <p:spPr>
          <a:xfrm>
            <a:off x="5594188" y="3550416"/>
            <a:ext cx="416726"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17</a:t>
            </a:r>
            <a:endParaRPr lang="en-US" dirty="0"/>
          </a:p>
        </p:txBody>
      </p:sp>
      <p:sp>
        <p:nvSpPr>
          <p:cNvPr id="29" name="Rectangle 28"/>
          <p:cNvSpPr/>
          <p:nvPr/>
        </p:nvSpPr>
        <p:spPr>
          <a:xfrm>
            <a:off x="6086610" y="3550416"/>
            <a:ext cx="416726"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30" name="Rectangle 29"/>
          <p:cNvSpPr/>
          <p:nvPr/>
        </p:nvSpPr>
        <p:spPr>
          <a:xfrm>
            <a:off x="6579030" y="3550416"/>
            <a:ext cx="416726" cy="221467"/>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45</a:t>
            </a:r>
            <a:endParaRPr lang="en-US" dirty="0"/>
          </a:p>
        </p:txBody>
      </p:sp>
      <p:sp>
        <p:nvSpPr>
          <p:cNvPr id="31" name="Rectangle 30"/>
          <p:cNvSpPr/>
          <p:nvPr/>
        </p:nvSpPr>
        <p:spPr>
          <a:xfrm>
            <a:off x="5587526" y="3771883"/>
            <a:ext cx="1408231" cy="88867"/>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35" name="Left Brace 34"/>
          <p:cNvSpPr/>
          <p:nvPr/>
        </p:nvSpPr>
        <p:spPr>
          <a:xfrm rot="16200000">
            <a:off x="6225204" y="3500908"/>
            <a:ext cx="161747" cy="1410451"/>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6" name="TextBox 35"/>
          <p:cNvSpPr txBox="1"/>
          <p:nvPr/>
        </p:nvSpPr>
        <p:spPr>
          <a:xfrm>
            <a:off x="5863335" y="4297007"/>
            <a:ext cx="957075" cy="369332"/>
          </a:xfrm>
          <a:prstGeom prst="rect">
            <a:avLst/>
          </a:prstGeom>
          <a:noFill/>
        </p:spPr>
        <p:txBody>
          <a:bodyPr wrap="none" rtlCol="0">
            <a:spAutoFit/>
          </a:bodyPr>
          <a:lstStyle/>
          <a:p>
            <a:r>
              <a:rPr lang="en-US" dirty="0" smtClean="0"/>
              <a:t>capacity</a:t>
            </a:r>
            <a:endParaRPr lang="en-US" dirty="0"/>
          </a:p>
        </p:txBody>
      </p:sp>
      <p:pic>
        <p:nvPicPr>
          <p:cNvPr id="6" name="Picture 5"/>
          <p:cNvPicPr>
            <a:picLocks noChangeAspect="1"/>
          </p:cNvPicPr>
          <p:nvPr/>
        </p:nvPicPr>
        <p:blipFill>
          <a:blip r:embed="rId2"/>
          <a:stretch>
            <a:fillRect/>
          </a:stretch>
        </p:blipFill>
        <p:spPr>
          <a:xfrm>
            <a:off x="1619526" y="1113596"/>
            <a:ext cx="5803900" cy="1076325"/>
          </a:xfrm>
          <a:prstGeom prst="rect">
            <a:avLst/>
          </a:prstGeom>
        </p:spPr>
      </p:pic>
      <p:sp>
        <p:nvSpPr>
          <p:cNvPr id="7" name="Striped Right Arrow 6"/>
          <p:cNvSpPr/>
          <p:nvPr/>
        </p:nvSpPr>
        <p:spPr>
          <a:xfrm>
            <a:off x="4284870" y="3275772"/>
            <a:ext cx="750956" cy="306456"/>
          </a:xfrm>
          <a:prstGeom prst="stripedRightArrow">
            <a:avLst>
              <a:gd name="adj1" fmla="val 47298"/>
              <a:gd name="adj2" fmla="val 50000"/>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63117865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6" grpId="0"/>
      <p:bldP spid="35" grpId="0" animBg="1"/>
      <p:bldP spid="3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Chapter 2 – The Basics</a:t>
            </a:r>
            <a:endParaRPr lang="en-US" dirty="0"/>
          </a:p>
        </p:txBody>
      </p:sp>
      <p:sp>
        <p:nvSpPr>
          <p:cNvPr id="3" name="Subtitle 2"/>
          <p:cNvSpPr>
            <a:spLocks noGrp="1"/>
          </p:cNvSpPr>
          <p:nvPr>
            <p:ph type="subTitle" idx="1"/>
          </p:nvPr>
        </p:nvSpPr>
        <p:spPr/>
        <p:txBody>
          <a:bodyPr>
            <a:normAutofit fontScale="92500" lnSpcReduction="20000"/>
          </a:bodyPr>
          <a:lstStyle/>
          <a:p>
            <a:r>
              <a:rPr lang="en-US" dirty="0" smtClean="0"/>
              <a:t>Section 2</a:t>
            </a:r>
          </a:p>
          <a:p>
            <a:r>
              <a:rPr lang="en-US" dirty="0" smtClean="0"/>
              <a:t>Writing, Compiling, and Running Go Code</a:t>
            </a:r>
            <a:endParaRPr lang="en-US" dirty="0"/>
          </a:p>
        </p:txBody>
      </p:sp>
    </p:spTree>
    <p:extLst>
      <p:ext uri="{BB962C8B-B14F-4D97-AF65-F5344CB8AC3E}">
        <p14:creationId xmlns:p14="http://schemas.microsoft.com/office/powerpoint/2010/main" val="392867197"/>
      </p:ext>
    </p:extLst>
  </p:cSld>
  <p:clrMapOvr>
    <a:masterClrMapping/>
  </p:clrMapOvr>
  <p:timing>
    <p:tnLst>
      <p:par>
        <p:cTn xmlns:p14="http://schemas.microsoft.com/office/powerpoint/2010/mai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Rectangle 62"/>
          <p:cNvSpPr/>
          <p:nvPr/>
        </p:nvSpPr>
        <p:spPr>
          <a:xfrm>
            <a:off x="4392492" y="3548634"/>
            <a:ext cx="416726" cy="221467"/>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dirty="0"/>
          </a:p>
        </p:txBody>
      </p:sp>
      <p:sp>
        <p:nvSpPr>
          <p:cNvPr id="64" name="Rectangle 63"/>
          <p:cNvSpPr/>
          <p:nvPr/>
        </p:nvSpPr>
        <p:spPr>
          <a:xfrm>
            <a:off x="4880767" y="3548634"/>
            <a:ext cx="416726" cy="221467"/>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dirty="0"/>
          </a:p>
        </p:txBody>
      </p:sp>
      <p:sp>
        <p:nvSpPr>
          <p:cNvPr id="58" name="Rectangle 57"/>
          <p:cNvSpPr/>
          <p:nvPr/>
        </p:nvSpPr>
        <p:spPr>
          <a:xfrm>
            <a:off x="4882693" y="3833004"/>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4</a:t>
            </a:r>
            <a:endParaRPr lang="en-US" sz="1200" dirty="0"/>
          </a:p>
        </p:txBody>
      </p:sp>
      <p:sp>
        <p:nvSpPr>
          <p:cNvPr id="62" name="Rectangle 61"/>
          <p:cNvSpPr/>
          <p:nvPr/>
        </p:nvSpPr>
        <p:spPr>
          <a:xfrm>
            <a:off x="4392493" y="3833004"/>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2" name="Title 1"/>
          <p:cNvSpPr>
            <a:spLocks noGrp="1"/>
          </p:cNvSpPr>
          <p:nvPr>
            <p:ph type="title"/>
          </p:nvPr>
        </p:nvSpPr>
        <p:spPr/>
        <p:txBody>
          <a:bodyPr>
            <a:normAutofit fontScale="90000"/>
          </a:bodyPr>
          <a:lstStyle/>
          <a:p>
            <a:r>
              <a:rPr lang="en-US" dirty="0" smtClean="0"/>
              <a:t>Appending Element(s) beyond Slice’s Capacity</a:t>
            </a:r>
            <a:endParaRPr lang="en-US" dirty="0"/>
          </a:p>
        </p:txBody>
      </p:sp>
      <p:sp>
        <p:nvSpPr>
          <p:cNvPr id="60" name="Rectangle 59"/>
          <p:cNvSpPr/>
          <p:nvPr/>
        </p:nvSpPr>
        <p:spPr>
          <a:xfrm>
            <a:off x="1317586" y="381943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1" name="Rectangle 60"/>
          <p:cNvSpPr/>
          <p:nvPr/>
        </p:nvSpPr>
        <p:spPr>
          <a:xfrm>
            <a:off x="1807786" y="381943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9" name="Rectangle 68"/>
          <p:cNvSpPr/>
          <p:nvPr/>
        </p:nvSpPr>
        <p:spPr>
          <a:xfrm>
            <a:off x="827386" y="381943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19" name="Group 18"/>
          <p:cNvGrpSpPr/>
          <p:nvPr/>
        </p:nvGrpSpPr>
        <p:grpSpPr>
          <a:xfrm>
            <a:off x="789309" y="2399689"/>
            <a:ext cx="1455191" cy="774485"/>
            <a:chOff x="3271914" y="3486470"/>
            <a:chExt cx="1018477" cy="1032646"/>
          </a:xfrm>
        </p:grpSpPr>
        <p:sp>
          <p:nvSpPr>
            <p:cNvPr id="18" name="Rectangle 17"/>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38" name="Rectangle 37"/>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s0 </a:t>
              </a:r>
              <a:endParaRPr lang="en-US" sz="1100" b="1" dirty="0"/>
            </a:p>
          </p:txBody>
        </p:sp>
        <p:sp>
          <p:nvSpPr>
            <p:cNvPr id="42" name="Rectangle 41"/>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&lt;anonymous&gt;</a:t>
              </a:r>
            </a:p>
            <a:p>
              <a:r>
                <a:rPr lang="en-US" sz="1100" b="1" dirty="0" smtClean="0"/>
                <a:t>Offset: 0</a:t>
              </a:r>
            </a:p>
            <a:p>
              <a:r>
                <a:rPr lang="en-US" sz="1100" b="1" dirty="0" smtClean="0"/>
                <a:t>Length: 2</a:t>
              </a:r>
            </a:p>
            <a:p>
              <a:r>
                <a:rPr lang="en-US" sz="1100" b="1" dirty="0" smtClean="0"/>
                <a:t>Capacity: 3</a:t>
              </a:r>
            </a:p>
            <a:p>
              <a:endParaRPr lang="en-US" sz="1100" b="1" dirty="0"/>
            </a:p>
          </p:txBody>
        </p:sp>
      </p:grpSp>
      <p:sp>
        <p:nvSpPr>
          <p:cNvPr id="44" name="Left Brace 43"/>
          <p:cNvSpPr/>
          <p:nvPr/>
        </p:nvSpPr>
        <p:spPr>
          <a:xfrm rot="5400000">
            <a:off x="1194424" y="2966450"/>
            <a:ext cx="161747" cy="922470"/>
          </a:xfrm>
          <a:prstGeom prst="leftBrace">
            <a:avLst>
              <a:gd name="adj1" fmla="val 13452"/>
              <a:gd name="adj2" fmla="val 50000"/>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2" name="Rectangle 31"/>
          <p:cNvSpPr/>
          <p:nvPr/>
        </p:nvSpPr>
        <p:spPr>
          <a:xfrm>
            <a:off x="827384" y="3538634"/>
            <a:ext cx="416726"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17</a:t>
            </a:r>
            <a:endParaRPr lang="en-US" dirty="0"/>
          </a:p>
        </p:txBody>
      </p:sp>
      <p:sp>
        <p:nvSpPr>
          <p:cNvPr id="33" name="Rectangle 32"/>
          <p:cNvSpPr/>
          <p:nvPr/>
        </p:nvSpPr>
        <p:spPr>
          <a:xfrm>
            <a:off x="1319806" y="3538634"/>
            <a:ext cx="416726"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34" name="Rectangle 33"/>
          <p:cNvSpPr/>
          <p:nvPr/>
        </p:nvSpPr>
        <p:spPr>
          <a:xfrm>
            <a:off x="1812226" y="3538634"/>
            <a:ext cx="416726" cy="221467"/>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dirty="0"/>
          </a:p>
        </p:txBody>
      </p:sp>
      <p:sp>
        <p:nvSpPr>
          <p:cNvPr id="15" name="Rectangle 14"/>
          <p:cNvSpPr/>
          <p:nvPr/>
        </p:nvSpPr>
        <p:spPr>
          <a:xfrm>
            <a:off x="820722" y="3760101"/>
            <a:ext cx="1408231" cy="88867"/>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45" name="Left Brace 44"/>
          <p:cNvSpPr/>
          <p:nvPr/>
        </p:nvSpPr>
        <p:spPr>
          <a:xfrm rot="16200000">
            <a:off x="1458400" y="3489126"/>
            <a:ext cx="161747" cy="1410451"/>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6" name="TextBox 45"/>
          <p:cNvSpPr txBox="1"/>
          <p:nvPr/>
        </p:nvSpPr>
        <p:spPr>
          <a:xfrm>
            <a:off x="1096531" y="4285225"/>
            <a:ext cx="957075" cy="369332"/>
          </a:xfrm>
          <a:prstGeom prst="rect">
            <a:avLst/>
          </a:prstGeom>
          <a:noFill/>
        </p:spPr>
        <p:txBody>
          <a:bodyPr wrap="none" rtlCol="0">
            <a:spAutoFit/>
          </a:bodyPr>
          <a:lstStyle/>
          <a:p>
            <a:r>
              <a:rPr lang="en-US" dirty="0" smtClean="0"/>
              <a:t>capacity</a:t>
            </a:r>
            <a:endParaRPr lang="en-US" dirty="0"/>
          </a:p>
        </p:txBody>
      </p:sp>
      <p:sp>
        <p:nvSpPr>
          <p:cNvPr id="20" name="Rectangle 19"/>
          <p:cNvSpPr/>
          <p:nvPr/>
        </p:nvSpPr>
        <p:spPr>
          <a:xfrm>
            <a:off x="3409577" y="382943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21" name="Rectangle 20"/>
          <p:cNvSpPr/>
          <p:nvPr/>
        </p:nvSpPr>
        <p:spPr>
          <a:xfrm>
            <a:off x="3899777" y="382943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22" name="Rectangle 21"/>
          <p:cNvSpPr/>
          <p:nvPr/>
        </p:nvSpPr>
        <p:spPr>
          <a:xfrm>
            <a:off x="2919377" y="382943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23" name="Group 22"/>
          <p:cNvGrpSpPr/>
          <p:nvPr/>
        </p:nvGrpSpPr>
        <p:grpSpPr>
          <a:xfrm>
            <a:off x="3397202" y="2409689"/>
            <a:ext cx="1455191" cy="774485"/>
            <a:chOff x="3271914" y="3486470"/>
            <a:chExt cx="1018477" cy="1032646"/>
          </a:xfrm>
        </p:grpSpPr>
        <p:sp>
          <p:nvSpPr>
            <p:cNvPr id="24" name="Rectangle 23"/>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25" name="Rectangle 24"/>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t</a:t>
              </a:r>
              <a:endParaRPr lang="en-US" sz="1100" b="1" dirty="0"/>
            </a:p>
          </p:txBody>
        </p:sp>
        <p:sp>
          <p:nvSpPr>
            <p:cNvPr id="26" name="Rectangle 25"/>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&lt;anonymous&gt;</a:t>
              </a:r>
            </a:p>
            <a:p>
              <a:r>
                <a:rPr lang="en-US" sz="1100" b="1" dirty="0" smtClean="0"/>
                <a:t>Offset: 0</a:t>
              </a:r>
            </a:p>
            <a:p>
              <a:r>
                <a:rPr lang="en-US" sz="1100" b="1" dirty="0" smtClean="0"/>
                <a:t>Length: 2 + 3</a:t>
              </a:r>
            </a:p>
            <a:p>
              <a:r>
                <a:rPr lang="en-US" sz="1100" b="1" dirty="0" smtClean="0"/>
                <a:t>Capacity: 2+3</a:t>
              </a:r>
            </a:p>
            <a:p>
              <a:endParaRPr lang="en-US" sz="1100" b="1" dirty="0"/>
            </a:p>
          </p:txBody>
        </p:sp>
      </p:grpSp>
      <p:sp>
        <p:nvSpPr>
          <p:cNvPr id="27" name="Left Brace 26"/>
          <p:cNvSpPr/>
          <p:nvPr/>
        </p:nvSpPr>
        <p:spPr>
          <a:xfrm rot="5400000">
            <a:off x="4031856" y="2231010"/>
            <a:ext cx="161747" cy="2413352"/>
          </a:xfrm>
          <a:prstGeom prst="leftBrace">
            <a:avLst>
              <a:gd name="adj1" fmla="val 13453"/>
              <a:gd name="adj2" fmla="val 50000"/>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8" name="Rectangle 27"/>
          <p:cNvSpPr/>
          <p:nvPr/>
        </p:nvSpPr>
        <p:spPr>
          <a:xfrm>
            <a:off x="2919375" y="3548634"/>
            <a:ext cx="416726"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dirty="0"/>
          </a:p>
        </p:txBody>
      </p:sp>
      <p:sp>
        <p:nvSpPr>
          <p:cNvPr id="29" name="Rectangle 28"/>
          <p:cNvSpPr/>
          <p:nvPr/>
        </p:nvSpPr>
        <p:spPr>
          <a:xfrm>
            <a:off x="3411797" y="3548634"/>
            <a:ext cx="416726"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dirty="0"/>
          </a:p>
        </p:txBody>
      </p:sp>
      <p:sp>
        <p:nvSpPr>
          <p:cNvPr id="30" name="Rectangle 29"/>
          <p:cNvSpPr/>
          <p:nvPr/>
        </p:nvSpPr>
        <p:spPr>
          <a:xfrm>
            <a:off x="3904217" y="3548634"/>
            <a:ext cx="416726" cy="221467"/>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dirty="0"/>
          </a:p>
        </p:txBody>
      </p:sp>
      <p:sp>
        <p:nvSpPr>
          <p:cNvPr id="31" name="Rectangle 30"/>
          <p:cNvSpPr/>
          <p:nvPr/>
        </p:nvSpPr>
        <p:spPr>
          <a:xfrm>
            <a:off x="2912713" y="3770101"/>
            <a:ext cx="2406693" cy="88867"/>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35" name="Left Brace 34"/>
          <p:cNvSpPr/>
          <p:nvPr/>
        </p:nvSpPr>
        <p:spPr>
          <a:xfrm rot="16200000">
            <a:off x="4041852" y="3007668"/>
            <a:ext cx="161747" cy="2393368"/>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6" name="TextBox 35"/>
          <p:cNvSpPr txBox="1"/>
          <p:nvPr/>
        </p:nvSpPr>
        <p:spPr>
          <a:xfrm>
            <a:off x="3667059" y="4295225"/>
            <a:ext cx="957075" cy="369332"/>
          </a:xfrm>
          <a:prstGeom prst="rect">
            <a:avLst/>
          </a:prstGeom>
          <a:noFill/>
        </p:spPr>
        <p:txBody>
          <a:bodyPr wrap="none" rtlCol="0">
            <a:spAutoFit/>
          </a:bodyPr>
          <a:lstStyle/>
          <a:p>
            <a:r>
              <a:rPr lang="en-US" dirty="0" smtClean="0"/>
              <a:t>capacity</a:t>
            </a:r>
            <a:endParaRPr lang="en-US" dirty="0"/>
          </a:p>
        </p:txBody>
      </p:sp>
      <p:sp>
        <p:nvSpPr>
          <p:cNvPr id="7" name="Striped Right Arrow 6"/>
          <p:cNvSpPr/>
          <p:nvPr/>
        </p:nvSpPr>
        <p:spPr>
          <a:xfrm>
            <a:off x="2344162" y="3239154"/>
            <a:ext cx="465419" cy="225812"/>
          </a:xfrm>
          <a:prstGeom prst="stripedRightArrow">
            <a:avLst>
              <a:gd name="adj1" fmla="val 47298"/>
              <a:gd name="adj2" fmla="val 50000"/>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57" name="Striped Right Arrow 56"/>
          <p:cNvSpPr/>
          <p:nvPr/>
        </p:nvSpPr>
        <p:spPr>
          <a:xfrm>
            <a:off x="5449896" y="3233906"/>
            <a:ext cx="465419" cy="225812"/>
          </a:xfrm>
          <a:prstGeom prst="stripedRightArrow">
            <a:avLst>
              <a:gd name="adj1" fmla="val 47298"/>
              <a:gd name="adj2" fmla="val 50000"/>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65" name="Rectangle 64"/>
          <p:cNvSpPr/>
          <p:nvPr/>
        </p:nvSpPr>
        <p:spPr>
          <a:xfrm>
            <a:off x="7520169" y="3538634"/>
            <a:ext cx="416726" cy="221467"/>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82</a:t>
            </a:r>
            <a:endParaRPr lang="en-US" dirty="0"/>
          </a:p>
        </p:txBody>
      </p:sp>
      <p:sp>
        <p:nvSpPr>
          <p:cNvPr id="66" name="Rectangle 65"/>
          <p:cNvSpPr/>
          <p:nvPr/>
        </p:nvSpPr>
        <p:spPr>
          <a:xfrm>
            <a:off x="8008444" y="3538634"/>
            <a:ext cx="416726" cy="221467"/>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42</a:t>
            </a:r>
            <a:endParaRPr lang="en-US" dirty="0"/>
          </a:p>
        </p:txBody>
      </p:sp>
      <p:sp>
        <p:nvSpPr>
          <p:cNvPr id="67" name="Rectangle 66"/>
          <p:cNvSpPr/>
          <p:nvPr/>
        </p:nvSpPr>
        <p:spPr>
          <a:xfrm>
            <a:off x="8010370" y="3823004"/>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4</a:t>
            </a:r>
            <a:endParaRPr lang="en-US" sz="1200" dirty="0"/>
          </a:p>
        </p:txBody>
      </p:sp>
      <p:sp>
        <p:nvSpPr>
          <p:cNvPr id="68" name="Rectangle 67"/>
          <p:cNvSpPr/>
          <p:nvPr/>
        </p:nvSpPr>
        <p:spPr>
          <a:xfrm>
            <a:off x="7520170" y="3823004"/>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70" name="Rectangle 69"/>
          <p:cNvSpPr/>
          <p:nvPr/>
        </p:nvSpPr>
        <p:spPr>
          <a:xfrm>
            <a:off x="6537254" y="381943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71" name="Rectangle 70"/>
          <p:cNvSpPr/>
          <p:nvPr/>
        </p:nvSpPr>
        <p:spPr>
          <a:xfrm>
            <a:off x="7027454" y="381943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72" name="Rectangle 71"/>
          <p:cNvSpPr/>
          <p:nvPr/>
        </p:nvSpPr>
        <p:spPr>
          <a:xfrm>
            <a:off x="6047054" y="381943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73" name="Group 72"/>
          <p:cNvGrpSpPr/>
          <p:nvPr/>
        </p:nvGrpSpPr>
        <p:grpSpPr>
          <a:xfrm>
            <a:off x="6524875" y="2399689"/>
            <a:ext cx="1455192" cy="774485"/>
            <a:chOff x="3271913" y="3486470"/>
            <a:chExt cx="1018478" cy="1032646"/>
          </a:xfrm>
        </p:grpSpPr>
        <p:sp>
          <p:nvSpPr>
            <p:cNvPr id="74" name="Rectangle 73"/>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75" name="Rectangle 74"/>
            <p:cNvSpPr/>
            <p:nvPr/>
          </p:nvSpPr>
          <p:spPr>
            <a:xfrm>
              <a:off x="3271913" y="3486470"/>
              <a:ext cx="511402"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s0 = t</a:t>
              </a:r>
              <a:endParaRPr lang="en-US" sz="1100" b="1" dirty="0"/>
            </a:p>
          </p:txBody>
        </p:sp>
        <p:sp>
          <p:nvSpPr>
            <p:cNvPr id="76" name="Rectangle 75"/>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&lt;anonymous&gt;</a:t>
              </a:r>
            </a:p>
            <a:p>
              <a:r>
                <a:rPr lang="en-US" sz="1100" b="1" dirty="0" smtClean="0"/>
                <a:t>Offset: 0</a:t>
              </a:r>
            </a:p>
            <a:p>
              <a:r>
                <a:rPr lang="en-US" sz="1100" b="1" dirty="0" smtClean="0"/>
                <a:t>Length: 5</a:t>
              </a:r>
            </a:p>
            <a:p>
              <a:r>
                <a:rPr lang="en-US" sz="1100" b="1" dirty="0" smtClean="0"/>
                <a:t>Capacity: 5</a:t>
              </a:r>
            </a:p>
            <a:p>
              <a:endParaRPr lang="en-US" sz="1100" b="1" dirty="0"/>
            </a:p>
          </p:txBody>
        </p:sp>
      </p:grpSp>
      <p:sp>
        <p:nvSpPr>
          <p:cNvPr id="77" name="Left Brace 76"/>
          <p:cNvSpPr/>
          <p:nvPr/>
        </p:nvSpPr>
        <p:spPr>
          <a:xfrm rot="5400000">
            <a:off x="7159533" y="2221009"/>
            <a:ext cx="161747" cy="2413352"/>
          </a:xfrm>
          <a:prstGeom prst="leftBrace">
            <a:avLst>
              <a:gd name="adj1" fmla="val 13453"/>
              <a:gd name="adj2" fmla="val 50000"/>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8" name="Rectangle 77"/>
          <p:cNvSpPr/>
          <p:nvPr/>
        </p:nvSpPr>
        <p:spPr>
          <a:xfrm>
            <a:off x="6047052" y="3538634"/>
            <a:ext cx="416726"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17</a:t>
            </a:r>
            <a:endParaRPr lang="en-US" dirty="0"/>
          </a:p>
        </p:txBody>
      </p:sp>
      <p:sp>
        <p:nvSpPr>
          <p:cNvPr id="79" name="Rectangle 78"/>
          <p:cNvSpPr/>
          <p:nvPr/>
        </p:nvSpPr>
        <p:spPr>
          <a:xfrm>
            <a:off x="6539474" y="3538634"/>
            <a:ext cx="416726"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80" name="Rectangle 79"/>
          <p:cNvSpPr/>
          <p:nvPr/>
        </p:nvSpPr>
        <p:spPr>
          <a:xfrm>
            <a:off x="7031894" y="3538634"/>
            <a:ext cx="416726" cy="221467"/>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51</a:t>
            </a:r>
            <a:endParaRPr lang="en-US" dirty="0"/>
          </a:p>
        </p:txBody>
      </p:sp>
      <p:sp>
        <p:nvSpPr>
          <p:cNvPr id="81" name="Rectangle 80"/>
          <p:cNvSpPr/>
          <p:nvPr/>
        </p:nvSpPr>
        <p:spPr>
          <a:xfrm>
            <a:off x="6040390" y="3760101"/>
            <a:ext cx="2406693" cy="88867"/>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82" name="Left Brace 81"/>
          <p:cNvSpPr/>
          <p:nvPr/>
        </p:nvSpPr>
        <p:spPr>
          <a:xfrm rot="16200000">
            <a:off x="7169529" y="2997667"/>
            <a:ext cx="161747" cy="2393368"/>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3" name="TextBox 82"/>
          <p:cNvSpPr txBox="1"/>
          <p:nvPr/>
        </p:nvSpPr>
        <p:spPr>
          <a:xfrm>
            <a:off x="6794736" y="4285225"/>
            <a:ext cx="957075" cy="369332"/>
          </a:xfrm>
          <a:prstGeom prst="rect">
            <a:avLst/>
          </a:prstGeom>
          <a:noFill/>
        </p:spPr>
        <p:txBody>
          <a:bodyPr wrap="none" rtlCol="0">
            <a:spAutoFit/>
          </a:bodyPr>
          <a:lstStyle/>
          <a:p>
            <a:r>
              <a:rPr lang="en-US" dirty="0" smtClean="0"/>
              <a:t>capacity</a:t>
            </a:r>
            <a:endParaRPr lang="en-US" dirty="0"/>
          </a:p>
        </p:txBody>
      </p:sp>
    </p:spTree>
    <p:extLst>
      <p:ext uri="{BB962C8B-B14F-4D97-AF65-F5344CB8AC3E}">
        <p14:creationId xmlns:p14="http://schemas.microsoft.com/office/powerpoint/2010/main" val="261435488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6" grpId="0"/>
      <p:bldP spid="35" grpId="0" animBg="1"/>
      <p:bldP spid="36" grpId="0"/>
      <p:bldP spid="82" grpId="0" animBg="1"/>
      <p:bldP spid="83" grpId="0"/>
    </p:bld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Responsibility for the ‘append()’ function</a:t>
            </a:r>
            <a:endParaRPr lang="en-US" dirty="0"/>
          </a:p>
        </p:txBody>
      </p:sp>
      <p:sp>
        <p:nvSpPr>
          <p:cNvPr id="3" name="Content Placeholder 2"/>
          <p:cNvSpPr>
            <a:spLocks noGrp="1"/>
          </p:cNvSpPr>
          <p:nvPr>
            <p:ph idx="1"/>
          </p:nvPr>
        </p:nvSpPr>
        <p:spPr/>
        <p:txBody>
          <a:bodyPr>
            <a:normAutofit fontScale="92500" lnSpcReduction="20000"/>
          </a:bodyPr>
          <a:lstStyle/>
          <a:p>
            <a:pPr marL="514350" indent="-514350">
              <a:buFont typeface="+mj-lt"/>
              <a:buAutoNum type="arabicPeriod"/>
            </a:pPr>
            <a:r>
              <a:rPr lang="en-US" dirty="0" smtClean="0"/>
              <a:t>Determine how many elements are being added to slice</a:t>
            </a:r>
          </a:p>
          <a:p>
            <a:pPr marL="514350" indent="-514350">
              <a:buFont typeface="+mj-lt"/>
              <a:buAutoNum type="arabicPeriod"/>
            </a:pPr>
            <a:r>
              <a:rPr lang="en-US" dirty="0" smtClean="0"/>
              <a:t>Does underlying array has place for new elements?</a:t>
            </a:r>
          </a:p>
          <a:p>
            <a:pPr marL="857250" lvl="1" indent="-457200"/>
            <a:r>
              <a:rPr lang="en-US" dirty="0" smtClean="0"/>
              <a:t>In other words, is the ‘cap() </a:t>
            </a:r>
            <a:r>
              <a:rPr lang="mr-IN" dirty="0" smtClean="0"/>
              <a:t>–</a:t>
            </a:r>
            <a:r>
              <a:rPr lang="en-US" dirty="0" smtClean="0"/>
              <a:t> </a:t>
            </a:r>
            <a:r>
              <a:rPr lang="en-US" dirty="0" err="1" smtClean="0"/>
              <a:t>len</a:t>
            </a:r>
            <a:r>
              <a:rPr lang="en-US" dirty="0" smtClean="0"/>
              <a:t>()’ greater than or equal to number of new elements</a:t>
            </a:r>
          </a:p>
          <a:p>
            <a:pPr marL="514350" indent="-514350">
              <a:buFont typeface="+mj-lt"/>
              <a:buAutoNum type="arabicPeriod"/>
            </a:pPr>
            <a:r>
              <a:rPr lang="en-US" dirty="0" smtClean="0"/>
              <a:t>If the array is not big enough, allocate a new slice with ‘sufficient length and capacity’</a:t>
            </a:r>
          </a:p>
          <a:p>
            <a:pPr marL="857250" lvl="1" indent="-457200">
              <a:buFont typeface="Arial"/>
              <a:buChar char="•"/>
            </a:pPr>
            <a:r>
              <a:rPr lang="en-US" dirty="0" smtClean="0"/>
              <a:t>copy existing slice to new slice</a:t>
            </a:r>
          </a:p>
          <a:p>
            <a:pPr marL="514350" indent="-514350">
              <a:buFont typeface="+mj-lt"/>
              <a:buAutoNum type="arabicPeriod"/>
            </a:pPr>
            <a:r>
              <a:rPr lang="en-US" dirty="0" smtClean="0"/>
              <a:t>Copy new elements to new slice</a:t>
            </a:r>
          </a:p>
          <a:p>
            <a:pPr marL="514350" indent="-514350">
              <a:buFont typeface="+mj-lt"/>
              <a:buAutoNum type="arabicPeriod"/>
            </a:pPr>
            <a:r>
              <a:rPr lang="en-US" dirty="0" smtClean="0"/>
              <a:t>Return ‘updated’ slice</a:t>
            </a:r>
            <a:endParaRPr lang="en-US" dirty="0"/>
          </a:p>
        </p:txBody>
      </p:sp>
    </p:spTree>
    <p:extLst>
      <p:ext uri="{BB962C8B-B14F-4D97-AF65-F5344CB8AC3E}">
        <p14:creationId xmlns:p14="http://schemas.microsoft.com/office/powerpoint/2010/main" val="3690306949"/>
      </p:ext>
    </p:extLst>
  </p:cSld>
  <p:clrMapOvr>
    <a:masterClrMapping/>
  </p:clrMapOvr>
  <p:timing>
    <p:tnLst>
      <p:par>
        <p:cTn xmlns:p14="http://schemas.microsoft.com/office/powerpoint/2010/mai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2"/>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6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Slice Spread Operator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Ch.4 : Slices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2813447415"/>
      </p:ext>
    </p:extLst>
  </p:cSld>
  <p:clrMapOvr>
    <a:masterClrMapping/>
  </p:clrMapOvr>
  <p:timing>
    <p:tnLst>
      <p:par>
        <p:cTn xmlns:p14="http://schemas.microsoft.com/office/powerpoint/2010/mai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Understanding how to use the ‘spread operator’, </a:t>
            </a:r>
            <a:r>
              <a:rPr lang="mr-IN" dirty="0" smtClean="0"/>
              <a:t>…</a:t>
            </a:r>
            <a:endParaRPr lang="en-US" dirty="0" smtClean="0"/>
          </a:p>
          <a:p>
            <a:pPr lvl="1"/>
            <a:r>
              <a:rPr lang="en-US" dirty="0" smtClean="0"/>
              <a:t>Call </a:t>
            </a:r>
            <a:r>
              <a:rPr lang="en-US" dirty="0" err="1"/>
              <a:t>v</a:t>
            </a:r>
            <a:r>
              <a:rPr lang="en-US" dirty="0" err="1" smtClean="0"/>
              <a:t>ariadic</a:t>
            </a:r>
            <a:r>
              <a:rPr lang="en-US" dirty="0" smtClean="0"/>
              <a:t> functions using the elements of a Slice</a:t>
            </a:r>
          </a:p>
        </p:txBody>
      </p:sp>
      <p:sp>
        <p:nvSpPr>
          <p:cNvPr id="4" name="TextBox 3"/>
          <p:cNvSpPr txBox="1"/>
          <p:nvPr/>
        </p:nvSpPr>
        <p:spPr>
          <a:xfrm>
            <a:off x="-7033" y="4687186"/>
            <a:ext cx="8018786" cy="369332"/>
          </a:xfrm>
          <a:prstGeom prst="rect">
            <a:avLst/>
          </a:prstGeom>
          <a:noFill/>
        </p:spPr>
        <p:txBody>
          <a:bodyPr wrap="square" rtlCol="0">
            <a:spAutoFit/>
          </a:bodyPr>
          <a:lstStyle/>
          <a:p>
            <a:r>
              <a:rPr lang="en-US" dirty="0" smtClean="0"/>
              <a:t>Go Slices: Usage and Internals</a:t>
            </a:r>
            <a:r>
              <a:rPr lang="en-US" dirty="0"/>
              <a:t>: </a:t>
            </a:r>
            <a:r>
              <a:rPr lang="en-US" dirty="0">
                <a:hlinkClick r:id="rId2"/>
              </a:rPr>
              <a:t>https://</a:t>
            </a:r>
            <a:r>
              <a:rPr lang="en-US" dirty="0" err="1">
                <a:hlinkClick r:id="rId2"/>
              </a:rPr>
              <a:t>blog.golang.org</a:t>
            </a:r>
            <a:r>
              <a:rPr lang="en-US" dirty="0">
                <a:hlinkClick r:id="rId2"/>
              </a:rPr>
              <a:t>/go-slices-usage-and-internals</a:t>
            </a:r>
            <a:endParaRPr lang="en-US" dirty="0"/>
          </a:p>
        </p:txBody>
      </p:sp>
      <p:sp>
        <p:nvSpPr>
          <p:cNvPr id="5" name="TextBox 4"/>
          <p:cNvSpPr txBox="1"/>
          <p:nvPr/>
        </p:nvSpPr>
        <p:spPr>
          <a:xfrm>
            <a:off x="1" y="4460071"/>
            <a:ext cx="5751453" cy="369332"/>
          </a:xfrm>
          <a:prstGeom prst="rect">
            <a:avLst/>
          </a:prstGeom>
          <a:noFill/>
        </p:spPr>
        <p:txBody>
          <a:bodyPr wrap="square" rtlCol="0">
            <a:spAutoFit/>
          </a:bodyPr>
          <a:lstStyle/>
          <a:p>
            <a:r>
              <a:rPr lang="en-US" dirty="0" smtClean="0"/>
              <a:t>Lang Specification: </a:t>
            </a:r>
            <a:r>
              <a:rPr lang="en-US" dirty="0">
                <a:hlinkClick r:id="rId3"/>
              </a:rPr>
              <a:t>https://</a:t>
            </a:r>
            <a:r>
              <a:rPr lang="en-US" dirty="0" err="1">
                <a:hlinkClick r:id="rId3"/>
              </a:rPr>
              <a:t>golang.org</a:t>
            </a:r>
            <a:r>
              <a:rPr lang="en-US" dirty="0">
                <a:hlinkClick r:id="rId3"/>
              </a:rPr>
              <a:t>/ref/</a:t>
            </a:r>
            <a:r>
              <a:rPr lang="en-US" dirty="0" err="1">
                <a:hlinkClick r:id="rId3"/>
              </a:rPr>
              <a:t>spec#Slice_types</a:t>
            </a:r>
            <a:endParaRPr lang="en-US" dirty="0"/>
          </a:p>
        </p:txBody>
      </p:sp>
    </p:spTree>
    <p:extLst>
      <p:ext uri="{BB962C8B-B14F-4D97-AF65-F5344CB8AC3E}">
        <p14:creationId xmlns:p14="http://schemas.microsoft.com/office/powerpoint/2010/main" val="1461723095"/>
      </p:ext>
    </p:extLst>
  </p:cSld>
  <p:clrMapOvr>
    <a:masterClrMapping/>
  </p:clrMapOvr>
  <p:timing>
    <p:tnLst>
      <p:par>
        <p:cTn xmlns:p14="http://schemas.microsoft.com/office/powerpoint/2010/mai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2"/>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7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Copying Slices with copy()</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Ch.4 : Slices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3357970478"/>
      </p:ext>
    </p:extLst>
  </p:cSld>
  <p:clrMapOvr>
    <a:masterClrMapping/>
  </p:clrMapOvr>
  <p:timing>
    <p:tnLst>
      <p:par>
        <p:cTn xmlns:p14="http://schemas.microsoft.com/office/powerpoint/2010/mai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Using the built-in copy() function for copying Slices</a:t>
            </a:r>
          </a:p>
          <a:p>
            <a:r>
              <a:rPr lang="en-US" dirty="0" smtClean="0"/>
              <a:t>Advantages of built-in copy() function</a:t>
            </a:r>
          </a:p>
        </p:txBody>
      </p:sp>
      <p:sp>
        <p:nvSpPr>
          <p:cNvPr id="4" name="TextBox 3"/>
          <p:cNvSpPr txBox="1"/>
          <p:nvPr/>
        </p:nvSpPr>
        <p:spPr>
          <a:xfrm>
            <a:off x="-7033" y="4687186"/>
            <a:ext cx="8018786" cy="369332"/>
          </a:xfrm>
          <a:prstGeom prst="rect">
            <a:avLst/>
          </a:prstGeom>
          <a:noFill/>
        </p:spPr>
        <p:txBody>
          <a:bodyPr wrap="square" rtlCol="0">
            <a:spAutoFit/>
          </a:bodyPr>
          <a:lstStyle/>
          <a:p>
            <a:r>
              <a:rPr lang="en-US" dirty="0" smtClean="0"/>
              <a:t>Go Slices: Usage and Internals</a:t>
            </a:r>
            <a:r>
              <a:rPr lang="en-US" dirty="0"/>
              <a:t>: </a:t>
            </a:r>
            <a:r>
              <a:rPr lang="en-US" dirty="0">
                <a:hlinkClick r:id="rId2"/>
              </a:rPr>
              <a:t>https://</a:t>
            </a:r>
            <a:r>
              <a:rPr lang="en-US" dirty="0" err="1">
                <a:hlinkClick r:id="rId2"/>
              </a:rPr>
              <a:t>blog.golang.org</a:t>
            </a:r>
            <a:r>
              <a:rPr lang="en-US" dirty="0">
                <a:hlinkClick r:id="rId2"/>
              </a:rPr>
              <a:t>/go-slices-usage-and-internals</a:t>
            </a:r>
            <a:endParaRPr lang="en-US" dirty="0"/>
          </a:p>
        </p:txBody>
      </p:sp>
      <p:sp>
        <p:nvSpPr>
          <p:cNvPr id="5" name="TextBox 4"/>
          <p:cNvSpPr txBox="1"/>
          <p:nvPr/>
        </p:nvSpPr>
        <p:spPr>
          <a:xfrm>
            <a:off x="1" y="4460071"/>
            <a:ext cx="5751453" cy="369332"/>
          </a:xfrm>
          <a:prstGeom prst="rect">
            <a:avLst/>
          </a:prstGeom>
          <a:noFill/>
        </p:spPr>
        <p:txBody>
          <a:bodyPr wrap="square" rtlCol="0">
            <a:spAutoFit/>
          </a:bodyPr>
          <a:lstStyle/>
          <a:p>
            <a:r>
              <a:rPr lang="en-US" dirty="0" smtClean="0"/>
              <a:t>Lang Specification: </a:t>
            </a:r>
            <a:r>
              <a:rPr lang="en-US" dirty="0">
                <a:hlinkClick r:id="rId3"/>
              </a:rPr>
              <a:t>https://</a:t>
            </a:r>
            <a:r>
              <a:rPr lang="en-US" dirty="0" err="1">
                <a:hlinkClick r:id="rId3"/>
              </a:rPr>
              <a:t>golang.org</a:t>
            </a:r>
            <a:r>
              <a:rPr lang="en-US" dirty="0">
                <a:hlinkClick r:id="rId3"/>
              </a:rPr>
              <a:t>/ref/</a:t>
            </a:r>
            <a:r>
              <a:rPr lang="en-US" dirty="0" err="1">
                <a:hlinkClick r:id="rId3"/>
              </a:rPr>
              <a:t>spec#Slice_types</a:t>
            </a:r>
            <a:endParaRPr lang="en-US" dirty="0"/>
          </a:p>
        </p:txBody>
      </p:sp>
    </p:spTree>
    <p:extLst>
      <p:ext uri="{BB962C8B-B14F-4D97-AF65-F5344CB8AC3E}">
        <p14:creationId xmlns:p14="http://schemas.microsoft.com/office/powerpoint/2010/main" val="869544079"/>
      </p:ext>
    </p:extLst>
  </p:cSld>
  <p:clrMapOvr>
    <a:masterClrMapping/>
  </p:clrMapOvr>
  <p:timing>
    <p:tnLst>
      <p:par>
        <p:cTn xmlns:p14="http://schemas.microsoft.com/office/powerpoint/2010/mai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Things to Consider When Copying Collections</a:t>
            </a:r>
            <a:endParaRPr lang="en-US" dirty="0"/>
          </a:p>
        </p:txBody>
      </p:sp>
      <p:sp>
        <p:nvSpPr>
          <p:cNvPr id="3" name="Content Placeholder 2"/>
          <p:cNvSpPr>
            <a:spLocks noGrp="1"/>
          </p:cNvSpPr>
          <p:nvPr>
            <p:ph idx="1"/>
          </p:nvPr>
        </p:nvSpPr>
        <p:spPr/>
        <p:txBody>
          <a:bodyPr/>
          <a:lstStyle/>
          <a:p>
            <a:pPr marL="514350" indent="-514350">
              <a:buFont typeface="+mj-lt"/>
              <a:buAutoNum type="arabicPeriod"/>
            </a:pPr>
            <a:r>
              <a:rPr lang="en-US" dirty="0" smtClean="0"/>
              <a:t>The size of the source and destination collections</a:t>
            </a:r>
          </a:p>
          <a:p>
            <a:pPr marL="914400" lvl="1" indent="-514350"/>
            <a:r>
              <a:rPr lang="en-US" dirty="0" smtClean="0"/>
              <a:t>Source has more objects/elements than destination</a:t>
            </a:r>
            <a:endParaRPr lang="en-US" dirty="0"/>
          </a:p>
          <a:p>
            <a:pPr marL="514350" indent="-514350">
              <a:buFont typeface="+mj-lt"/>
              <a:buAutoNum type="arabicPeriod"/>
            </a:pPr>
            <a:r>
              <a:rPr lang="en-US" dirty="0" smtClean="0"/>
              <a:t>Overlapping collections</a:t>
            </a:r>
          </a:p>
          <a:p>
            <a:pPr marL="914400" lvl="1" indent="-514350"/>
            <a:r>
              <a:rPr lang="en-US" dirty="0" smtClean="0"/>
              <a:t>When source and destination are the same</a:t>
            </a:r>
          </a:p>
          <a:p>
            <a:pPr marL="514350" indent="-514350"/>
            <a:endParaRPr lang="en-US" dirty="0" smtClean="0"/>
          </a:p>
        </p:txBody>
      </p:sp>
    </p:spTree>
    <p:extLst>
      <p:ext uri="{BB962C8B-B14F-4D97-AF65-F5344CB8AC3E}">
        <p14:creationId xmlns:p14="http://schemas.microsoft.com/office/powerpoint/2010/main" val="1431123597"/>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Overlapping Slices Copy Illustration</a:t>
            </a:r>
            <a:endParaRPr lang="en-US" dirty="0"/>
          </a:p>
        </p:txBody>
      </p:sp>
      <p:sp>
        <p:nvSpPr>
          <p:cNvPr id="4" name="Rectangle 3"/>
          <p:cNvSpPr/>
          <p:nvPr/>
        </p:nvSpPr>
        <p:spPr>
          <a:xfrm>
            <a:off x="2899254" y="1950516"/>
            <a:ext cx="416726" cy="221467"/>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59</a:t>
            </a:r>
            <a:endParaRPr lang="en-US" dirty="0"/>
          </a:p>
        </p:txBody>
      </p:sp>
      <p:sp>
        <p:nvSpPr>
          <p:cNvPr id="5" name="Rectangle 4"/>
          <p:cNvSpPr/>
          <p:nvPr/>
        </p:nvSpPr>
        <p:spPr>
          <a:xfrm>
            <a:off x="3387529" y="1950516"/>
            <a:ext cx="416726" cy="221467"/>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72</a:t>
            </a:r>
            <a:endParaRPr lang="en-US" dirty="0"/>
          </a:p>
        </p:txBody>
      </p:sp>
      <p:sp>
        <p:nvSpPr>
          <p:cNvPr id="6" name="Rectangle 5"/>
          <p:cNvSpPr/>
          <p:nvPr/>
        </p:nvSpPr>
        <p:spPr>
          <a:xfrm>
            <a:off x="3389455" y="2234886"/>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7" name="Rectangle 6"/>
          <p:cNvSpPr/>
          <p:nvPr/>
        </p:nvSpPr>
        <p:spPr>
          <a:xfrm>
            <a:off x="2899255" y="2234886"/>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8" name="Rectangle 7"/>
          <p:cNvSpPr/>
          <p:nvPr/>
        </p:nvSpPr>
        <p:spPr>
          <a:xfrm>
            <a:off x="1916339" y="2231319"/>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sp>
        <p:nvSpPr>
          <p:cNvPr id="9" name="Rectangle 8"/>
          <p:cNvSpPr/>
          <p:nvPr/>
        </p:nvSpPr>
        <p:spPr>
          <a:xfrm>
            <a:off x="2406539" y="2231319"/>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10" name="Rectangle 9"/>
          <p:cNvSpPr/>
          <p:nvPr/>
        </p:nvSpPr>
        <p:spPr>
          <a:xfrm>
            <a:off x="1426139" y="2231319"/>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grpSp>
        <p:nvGrpSpPr>
          <p:cNvPr id="11" name="Group 10"/>
          <p:cNvGrpSpPr/>
          <p:nvPr/>
        </p:nvGrpSpPr>
        <p:grpSpPr>
          <a:xfrm>
            <a:off x="1906257" y="1033039"/>
            <a:ext cx="1455191" cy="648713"/>
            <a:chOff x="3271914" y="3486470"/>
            <a:chExt cx="1018477" cy="1024791"/>
          </a:xfrm>
        </p:grpSpPr>
        <p:sp>
          <p:nvSpPr>
            <p:cNvPr id="12" name="Rectangle 11"/>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13" name="Rectangle 12"/>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d1</a:t>
              </a:r>
              <a:endParaRPr lang="en-US" sz="1100" b="1" dirty="0"/>
            </a:p>
          </p:txBody>
        </p:sp>
        <p:sp>
          <p:nvSpPr>
            <p:cNvPr id="14" name="Rectangle 13"/>
            <p:cNvSpPr/>
            <p:nvPr/>
          </p:nvSpPr>
          <p:spPr>
            <a:xfrm>
              <a:off x="3271914" y="3867550"/>
              <a:ext cx="1004589" cy="536525"/>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&lt;anonymous&gt;</a:t>
              </a:r>
            </a:p>
            <a:p>
              <a:r>
                <a:rPr lang="en-US" sz="1100" b="1" dirty="0" smtClean="0"/>
                <a:t>Offset: 1</a:t>
              </a:r>
            </a:p>
            <a:p>
              <a:r>
                <a:rPr lang="en-US" sz="1100" b="1" dirty="0" smtClean="0"/>
                <a:t>Length: 3</a:t>
              </a:r>
            </a:p>
          </p:txBody>
        </p:sp>
      </p:grpSp>
      <p:sp>
        <p:nvSpPr>
          <p:cNvPr id="15" name="Left Brace 14"/>
          <p:cNvSpPr/>
          <p:nvPr/>
        </p:nvSpPr>
        <p:spPr>
          <a:xfrm rot="5400000">
            <a:off x="2535286" y="1139746"/>
            <a:ext cx="161747" cy="1399642"/>
          </a:xfrm>
          <a:prstGeom prst="leftBrace">
            <a:avLst>
              <a:gd name="adj1" fmla="val 13453"/>
              <a:gd name="adj2" fmla="val 50000"/>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 name="Rectangle 15"/>
          <p:cNvSpPr/>
          <p:nvPr/>
        </p:nvSpPr>
        <p:spPr>
          <a:xfrm>
            <a:off x="1426137" y="1950516"/>
            <a:ext cx="416726" cy="221467"/>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17" name="Rectangle 16"/>
          <p:cNvSpPr/>
          <p:nvPr/>
        </p:nvSpPr>
        <p:spPr>
          <a:xfrm>
            <a:off x="1918559" y="1950516"/>
            <a:ext cx="416726"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18" name="Rectangle 17"/>
          <p:cNvSpPr/>
          <p:nvPr/>
        </p:nvSpPr>
        <p:spPr>
          <a:xfrm>
            <a:off x="2410979" y="1950516"/>
            <a:ext cx="416726" cy="221467"/>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22" name="Striped Right Arrow 21"/>
          <p:cNvSpPr/>
          <p:nvPr/>
        </p:nvSpPr>
        <p:spPr>
          <a:xfrm rot="5400000">
            <a:off x="2496266" y="2670660"/>
            <a:ext cx="349064" cy="301082"/>
          </a:xfrm>
          <a:prstGeom prst="stripedRightArrow">
            <a:avLst>
              <a:gd name="adj1" fmla="val 47298"/>
              <a:gd name="adj2" fmla="val 50000"/>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41" name="Rectangle 40"/>
          <p:cNvSpPr/>
          <p:nvPr/>
        </p:nvSpPr>
        <p:spPr>
          <a:xfrm>
            <a:off x="7049639" y="1950516"/>
            <a:ext cx="416726" cy="221467"/>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59</a:t>
            </a:r>
            <a:endParaRPr lang="en-US" dirty="0"/>
          </a:p>
        </p:txBody>
      </p:sp>
      <p:sp>
        <p:nvSpPr>
          <p:cNvPr id="42" name="Rectangle 41"/>
          <p:cNvSpPr/>
          <p:nvPr/>
        </p:nvSpPr>
        <p:spPr>
          <a:xfrm>
            <a:off x="7537914" y="1950516"/>
            <a:ext cx="416726" cy="221467"/>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72</a:t>
            </a:r>
            <a:endParaRPr lang="en-US" dirty="0"/>
          </a:p>
        </p:txBody>
      </p:sp>
      <p:sp>
        <p:nvSpPr>
          <p:cNvPr id="43" name="Rectangle 42"/>
          <p:cNvSpPr/>
          <p:nvPr/>
        </p:nvSpPr>
        <p:spPr>
          <a:xfrm>
            <a:off x="7539840" y="2234886"/>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44" name="Rectangle 43"/>
          <p:cNvSpPr/>
          <p:nvPr/>
        </p:nvSpPr>
        <p:spPr>
          <a:xfrm>
            <a:off x="7049640" y="2234886"/>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45" name="Rectangle 44"/>
          <p:cNvSpPr/>
          <p:nvPr/>
        </p:nvSpPr>
        <p:spPr>
          <a:xfrm>
            <a:off x="6066724" y="2231319"/>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46" name="Rectangle 45"/>
          <p:cNvSpPr/>
          <p:nvPr/>
        </p:nvSpPr>
        <p:spPr>
          <a:xfrm>
            <a:off x="6556924" y="2231319"/>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47" name="Rectangle 46"/>
          <p:cNvSpPr/>
          <p:nvPr/>
        </p:nvSpPr>
        <p:spPr>
          <a:xfrm>
            <a:off x="5576524" y="2231319"/>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48" name="Group 47"/>
          <p:cNvGrpSpPr/>
          <p:nvPr/>
        </p:nvGrpSpPr>
        <p:grpSpPr>
          <a:xfrm>
            <a:off x="6056643" y="1033039"/>
            <a:ext cx="1455191" cy="648713"/>
            <a:chOff x="3271914" y="3486470"/>
            <a:chExt cx="1018477" cy="1024791"/>
          </a:xfrm>
        </p:grpSpPr>
        <p:sp>
          <p:nvSpPr>
            <p:cNvPr id="49" name="Rectangle 48"/>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50" name="Rectangle 49"/>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s1</a:t>
              </a:r>
              <a:endParaRPr lang="en-US" sz="1100" b="1" dirty="0"/>
            </a:p>
          </p:txBody>
        </p:sp>
        <p:sp>
          <p:nvSpPr>
            <p:cNvPr id="51" name="Rectangle 50"/>
            <p:cNvSpPr/>
            <p:nvPr/>
          </p:nvSpPr>
          <p:spPr>
            <a:xfrm>
              <a:off x="3271914" y="3867550"/>
              <a:ext cx="1004589" cy="536525"/>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&lt;anonymous&gt;</a:t>
              </a:r>
            </a:p>
            <a:p>
              <a:r>
                <a:rPr lang="en-US" sz="1100" b="1" dirty="0" smtClean="0"/>
                <a:t>Offset: 0</a:t>
              </a:r>
            </a:p>
            <a:p>
              <a:r>
                <a:rPr lang="en-US" sz="1100" b="1" dirty="0" smtClean="0"/>
                <a:t>Length: 4</a:t>
              </a:r>
            </a:p>
          </p:txBody>
        </p:sp>
      </p:grpSp>
      <p:sp>
        <p:nvSpPr>
          <p:cNvPr id="52" name="Left Brace 51"/>
          <p:cNvSpPr/>
          <p:nvPr/>
        </p:nvSpPr>
        <p:spPr>
          <a:xfrm rot="5400000">
            <a:off x="6440571" y="894646"/>
            <a:ext cx="161747" cy="1889842"/>
          </a:xfrm>
          <a:prstGeom prst="leftBrace">
            <a:avLst>
              <a:gd name="adj1" fmla="val 13453"/>
              <a:gd name="adj2" fmla="val 50000"/>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3" name="Rectangle 52"/>
          <p:cNvSpPr/>
          <p:nvPr/>
        </p:nvSpPr>
        <p:spPr>
          <a:xfrm>
            <a:off x="5576522" y="1950516"/>
            <a:ext cx="416726"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54" name="Rectangle 53"/>
          <p:cNvSpPr/>
          <p:nvPr/>
        </p:nvSpPr>
        <p:spPr>
          <a:xfrm>
            <a:off x="6068944" y="1950516"/>
            <a:ext cx="416726"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55" name="Rectangle 54"/>
          <p:cNvSpPr/>
          <p:nvPr/>
        </p:nvSpPr>
        <p:spPr>
          <a:xfrm>
            <a:off x="6561364" y="1950516"/>
            <a:ext cx="416726" cy="221467"/>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57" name="Rectangle 56"/>
          <p:cNvSpPr/>
          <p:nvPr/>
        </p:nvSpPr>
        <p:spPr>
          <a:xfrm>
            <a:off x="2877342" y="3376917"/>
            <a:ext cx="416726" cy="221467"/>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58" name="Rectangle 57"/>
          <p:cNvSpPr/>
          <p:nvPr/>
        </p:nvSpPr>
        <p:spPr>
          <a:xfrm>
            <a:off x="3365617" y="3376917"/>
            <a:ext cx="416726" cy="221467"/>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72</a:t>
            </a:r>
            <a:endParaRPr lang="en-US" dirty="0"/>
          </a:p>
        </p:txBody>
      </p:sp>
      <p:sp>
        <p:nvSpPr>
          <p:cNvPr id="59" name="Rectangle 58"/>
          <p:cNvSpPr/>
          <p:nvPr/>
        </p:nvSpPr>
        <p:spPr>
          <a:xfrm>
            <a:off x="3367543" y="3661287"/>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60" name="Rectangle 59"/>
          <p:cNvSpPr/>
          <p:nvPr/>
        </p:nvSpPr>
        <p:spPr>
          <a:xfrm>
            <a:off x="2877343" y="3661287"/>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1" name="Rectangle 60"/>
          <p:cNvSpPr/>
          <p:nvPr/>
        </p:nvSpPr>
        <p:spPr>
          <a:xfrm>
            <a:off x="1894427" y="3657721"/>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sp>
        <p:nvSpPr>
          <p:cNvPr id="62" name="Rectangle 61"/>
          <p:cNvSpPr/>
          <p:nvPr/>
        </p:nvSpPr>
        <p:spPr>
          <a:xfrm>
            <a:off x="2384627" y="3657721"/>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3" name="Rectangle 62"/>
          <p:cNvSpPr/>
          <p:nvPr/>
        </p:nvSpPr>
        <p:spPr>
          <a:xfrm>
            <a:off x="1404227" y="3657721"/>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64" name="Rectangle 63"/>
          <p:cNvSpPr/>
          <p:nvPr/>
        </p:nvSpPr>
        <p:spPr>
          <a:xfrm>
            <a:off x="1404225" y="3376917"/>
            <a:ext cx="416726" cy="221467"/>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65" name="Rectangle 64"/>
          <p:cNvSpPr/>
          <p:nvPr/>
        </p:nvSpPr>
        <p:spPr>
          <a:xfrm>
            <a:off x="1896647" y="3376917"/>
            <a:ext cx="416726"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66" name="Rectangle 65"/>
          <p:cNvSpPr/>
          <p:nvPr/>
        </p:nvSpPr>
        <p:spPr>
          <a:xfrm>
            <a:off x="2389067" y="3376917"/>
            <a:ext cx="416726" cy="221467"/>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cxnSp>
        <p:nvCxnSpPr>
          <p:cNvPr id="100" name="Straight Arrow Connector 99"/>
          <p:cNvCxnSpPr>
            <a:stCxn id="53" idx="2"/>
            <a:endCxn id="65" idx="0"/>
          </p:cNvCxnSpPr>
          <p:nvPr/>
        </p:nvCxnSpPr>
        <p:spPr>
          <a:xfrm flipH="1">
            <a:off x="2105011" y="2171982"/>
            <a:ext cx="3679875" cy="120493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1" name="Straight Arrow Connector 100"/>
          <p:cNvCxnSpPr>
            <a:stCxn id="54" idx="2"/>
            <a:endCxn id="66" idx="0"/>
          </p:cNvCxnSpPr>
          <p:nvPr/>
        </p:nvCxnSpPr>
        <p:spPr>
          <a:xfrm flipH="1">
            <a:off x="2597431" y="2171982"/>
            <a:ext cx="3679877" cy="120493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4" name="Straight Arrow Connector 103"/>
          <p:cNvCxnSpPr/>
          <p:nvPr/>
        </p:nvCxnSpPr>
        <p:spPr>
          <a:xfrm flipH="1">
            <a:off x="3089851" y="2171982"/>
            <a:ext cx="3679877" cy="120493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08405419"/>
      </p:ext>
    </p:extLst>
  </p:cSld>
  <p:clrMapOvr>
    <a:masterClrMapping/>
  </p:clrMapOvr>
  <p:timing>
    <p:tnLst>
      <p:par>
        <p:cTn xmlns:p14="http://schemas.microsoft.com/office/powerpoint/2010/mai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Overlapping Slices Copy Illustration</a:t>
            </a:r>
            <a:endParaRPr lang="en-US" dirty="0"/>
          </a:p>
        </p:txBody>
      </p:sp>
      <p:sp>
        <p:nvSpPr>
          <p:cNvPr id="4" name="Rectangle 3"/>
          <p:cNvSpPr/>
          <p:nvPr/>
        </p:nvSpPr>
        <p:spPr>
          <a:xfrm>
            <a:off x="2899254" y="1950516"/>
            <a:ext cx="416726" cy="221467"/>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59</a:t>
            </a:r>
            <a:endParaRPr lang="en-US" dirty="0"/>
          </a:p>
        </p:txBody>
      </p:sp>
      <p:sp>
        <p:nvSpPr>
          <p:cNvPr id="5" name="Rectangle 4"/>
          <p:cNvSpPr/>
          <p:nvPr/>
        </p:nvSpPr>
        <p:spPr>
          <a:xfrm>
            <a:off x="3387529" y="1950516"/>
            <a:ext cx="416726" cy="221467"/>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72</a:t>
            </a:r>
            <a:endParaRPr lang="en-US" dirty="0"/>
          </a:p>
        </p:txBody>
      </p:sp>
      <p:sp>
        <p:nvSpPr>
          <p:cNvPr id="6" name="Rectangle 5"/>
          <p:cNvSpPr/>
          <p:nvPr/>
        </p:nvSpPr>
        <p:spPr>
          <a:xfrm>
            <a:off x="3389455" y="2234886"/>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7" name="Rectangle 6"/>
          <p:cNvSpPr/>
          <p:nvPr/>
        </p:nvSpPr>
        <p:spPr>
          <a:xfrm>
            <a:off x="2899255" y="2234886"/>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8" name="Rectangle 7"/>
          <p:cNvSpPr/>
          <p:nvPr/>
        </p:nvSpPr>
        <p:spPr>
          <a:xfrm>
            <a:off x="1916339" y="2231319"/>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sp>
        <p:nvSpPr>
          <p:cNvPr id="9" name="Rectangle 8"/>
          <p:cNvSpPr/>
          <p:nvPr/>
        </p:nvSpPr>
        <p:spPr>
          <a:xfrm>
            <a:off x="2406539" y="2231319"/>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10" name="Rectangle 9"/>
          <p:cNvSpPr/>
          <p:nvPr/>
        </p:nvSpPr>
        <p:spPr>
          <a:xfrm>
            <a:off x="1426139" y="2231319"/>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grpSp>
        <p:nvGrpSpPr>
          <p:cNvPr id="11" name="Group 10"/>
          <p:cNvGrpSpPr/>
          <p:nvPr/>
        </p:nvGrpSpPr>
        <p:grpSpPr>
          <a:xfrm>
            <a:off x="1906257" y="1033039"/>
            <a:ext cx="1455191" cy="648713"/>
            <a:chOff x="3271914" y="3486470"/>
            <a:chExt cx="1018477" cy="1024791"/>
          </a:xfrm>
        </p:grpSpPr>
        <p:sp>
          <p:nvSpPr>
            <p:cNvPr id="12" name="Rectangle 11"/>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13" name="Rectangle 12"/>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d1</a:t>
              </a:r>
              <a:endParaRPr lang="en-US" sz="1100" b="1" dirty="0"/>
            </a:p>
          </p:txBody>
        </p:sp>
        <p:sp>
          <p:nvSpPr>
            <p:cNvPr id="14" name="Rectangle 13"/>
            <p:cNvSpPr/>
            <p:nvPr/>
          </p:nvSpPr>
          <p:spPr>
            <a:xfrm>
              <a:off x="3271914" y="3867550"/>
              <a:ext cx="1004589" cy="536525"/>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&lt;anonymous&gt;</a:t>
              </a:r>
            </a:p>
            <a:p>
              <a:r>
                <a:rPr lang="en-US" sz="1100" b="1" dirty="0" smtClean="0"/>
                <a:t>Offset: 1</a:t>
              </a:r>
            </a:p>
            <a:p>
              <a:r>
                <a:rPr lang="en-US" sz="1100" b="1" dirty="0" smtClean="0"/>
                <a:t>Length: 3</a:t>
              </a:r>
            </a:p>
          </p:txBody>
        </p:sp>
      </p:grpSp>
      <p:sp>
        <p:nvSpPr>
          <p:cNvPr id="15" name="Left Brace 14"/>
          <p:cNvSpPr/>
          <p:nvPr/>
        </p:nvSpPr>
        <p:spPr>
          <a:xfrm rot="5400000">
            <a:off x="2535286" y="1139746"/>
            <a:ext cx="161747" cy="1399642"/>
          </a:xfrm>
          <a:prstGeom prst="leftBrace">
            <a:avLst>
              <a:gd name="adj1" fmla="val 13453"/>
              <a:gd name="adj2" fmla="val 50000"/>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 name="Rectangle 15"/>
          <p:cNvSpPr/>
          <p:nvPr/>
        </p:nvSpPr>
        <p:spPr>
          <a:xfrm>
            <a:off x="1426137" y="1950516"/>
            <a:ext cx="416726" cy="221467"/>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17" name="Rectangle 16"/>
          <p:cNvSpPr/>
          <p:nvPr/>
        </p:nvSpPr>
        <p:spPr>
          <a:xfrm>
            <a:off x="1918559" y="1950516"/>
            <a:ext cx="416726"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18" name="Rectangle 17"/>
          <p:cNvSpPr/>
          <p:nvPr/>
        </p:nvSpPr>
        <p:spPr>
          <a:xfrm>
            <a:off x="2410979" y="1950516"/>
            <a:ext cx="416726" cy="221467"/>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22" name="Striped Right Arrow 21"/>
          <p:cNvSpPr/>
          <p:nvPr/>
        </p:nvSpPr>
        <p:spPr>
          <a:xfrm rot="5400000">
            <a:off x="2496266" y="2670660"/>
            <a:ext cx="349064" cy="301082"/>
          </a:xfrm>
          <a:prstGeom prst="stripedRightArrow">
            <a:avLst>
              <a:gd name="adj1" fmla="val 47298"/>
              <a:gd name="adj2" fmla="val 50000"/>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41" name="Rectangle 40"/>
          <p:cNvSpPr/>
          <p:nvPr/>
        </p:nvSpPr>
        <p:spPr>
          <a:xfrm>
            <a:off x="7049639" y="1950516"/>
            <a:ext cx="416726" cy="221467"/>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59</a:t>
            </a:r>
            <a:endParaRPr lang="en-US" dirty="0"/>
          </a:p>
        </p:txBody>
      </p:sp>
      <p:sp>
        <p:nvSpPr>
          <p:cNvPr id="42" name="Rectangle 41"/>
          <p:cNvSpPr/>
          <p:nvPr/>
        </p:nvSpPr>
        <p:spPr>
          <a:xfrm>
            <a:off x="7537914" y="1950516"/>
            <a:ext cx="416726" cy="221467"/>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72</a:t>
            </a:r>
            <a:endParaRPr lang="en-US" dirty="0"/>
          </a:p>
        </p:txBody>
      </p:sp>
      <p:sp>
        <p:nvSpPr>
          <p:cNvPr id="43" name="Rectangle 42"/>
          <p:cNvSpPr/>
          <p:nvPr/>
        </p:nvSpPr>
        <p:spPr>
          <a:xfrm>
            <a:off x="7539840" y="2234886"/>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44" name="Rectangle 43"/>
          <p:cNvSpPr/>
          <p:nvPr/>
        </p:nvSpPr>
        <p:spPr>
          <a:xfrm>
            <a:off x="7049640" y="2234886"/>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45" name="Rectangle 44"/>
          <p:cNvSpPr/>
          <p:nvPr/>
        </p:nvSpPr>
        <p:spPr>
          <a:xfrm>
            <a:off x="6066724" y="2231319"/>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46" name="Rectangle 45"/>
          <p:cNvSpPr/>
          <p:nvPr/>
        </p:nvSpPr>
        <p:spPr>
          <a:xfrm>
            <a:off x="6556924" y="2231319"/>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47" name="Rectangle 46"/>
          <p:cNvSpPr/>
          <p:nvPr/>
        </p:nvSpPr>
        <p:spPr>
          <a:xfrm>
            <a:off x="5576524" y="2231319"/>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48" name="Group 47"/>
          <p:cNvGrpSpPr/>
          <p:nvPr/>
        </p:nvGrpSpPr>
        <p:grpSpPr>
          <a:xfrm>
            <a:off x="6056643" y="1033039"/>
            <a:ext cx="1455191" cy="648713"/>
            <a:chOff x="3271914" y="3486470"/>
            <a:chExt cx="1018477" cy="1024791"/>
          </a:xfrm>
        </p:grpSpPr>
        <p:sp>
          <p:nvSpPr>
            <p:cNvPr id="49" name="Rectangle 48"/>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50" name="Rectangle 49"/>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s1</a:t>
              </a:r>
              <a:endParaRPr lang="en-US" sz="1100" b="1" dirty="0"/>
            </a:p>
          </p:txBody>
        </p:sp>
        <p:sp>
          <p:nvSpPr>
            <p:cNvPr id="51" name="Rectangle 50"/>
            <p:cNvSpPr/>
            <p:nvPr/>
          </p:nvSpPr>
          <p:spPr>
            <a:xfrm>
              <a:off x="3271914" y="3867550"/>
              <a:ext cx="1004589" cy="536525"/>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&lt;anonymous&gt;</a:t>
              </a:r>
            </a:p>
            <a:p>
              <a:r>
                <a:rPr lang="en-US" sz="1100" b="1" dirty="0" smtClean="0"/>
                <a:t>Offset: 0</a:t>
              </a:r>
            </a:p>
            <a:p>
              <a:r>
                <a:rPr lang="en-US" sz="1100" b="1" dirty="0" smtClean="0"/>
                <a:t>Length: 4</a:t>
              </a:r>
            </a:p>
          </p:txBody>
        </p:sp>
      </p:grpSp>
      <p:sp>
        <p:nvSpPr>
          <p:cNvPr id="52" name="Left Brace 51"/>
          <p:cNvSpPr/>
          <p:nvPr/>
        </p:nvSpPr>
        <p:spPr>
          <a:xfrm rot="5400000">
            <a:off x="6440571" y="894646"/>
            <a:ext cx="161747" cy="1889842"/>
          </a:xfrm>
          <a:prstGeom prst="leftBrace">
            <a:avLst>
              <a:gd name="adj1" fmla="val 13453"/>
              <a:gd name="adj2" fmla="val 50000"/>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3" name="Rectangle 52"/>
          <p:cNvSpPr/>
          <p:nvPr/>
        </p:nvSpPr>
        <p:spPr>
          <a:xfrm>
            <a:off x="5576522" y="1950516"/>
            <a:ext cx="416726"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54" name="Rectangle 53"/>
          <p:cNvSpPr/>
          <p:nvPr/>
        </p:nvSpPr>
        <p:spPr>
          <a:xfrm>
            <a:off x="6068944" y="1950516"/>
            <a:ext cx="416726"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55" name="Rectangle 54"/>
          <p:cNvSpPr/>
          <p:nvPr/>
        </p:nvSpPr>
        <p:spPr>
          <a:xfrm>
            <a:off x="6561364" y="1950516"/>
            <a:ext cx="416726" cy="221467"/>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57" name="Rectangle 56"/>
          <p:cNvSpPr/>
          <p:nvPr/>
        </p:nvSpPr>
        <p:spPr>
          <a:xfrm>
            <a:off x="2877343" y="3162332"/>
            <a:ext cx="416726" cy="221467"/>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58" name="Rectangle 57"/>
          <p:cNvSpPr/>
          <p:nvPr/>
        </p:nvSpPr>
        <p:spPr>
          <a:xfrm>
            <a:off x="3365618" y="3162332"/>
            <a:ext cx="416726" cy="221467"/>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72</a:t>
            </a:r>
            <a:endParaRPr lang="en-US" dirty="0"/>
          </a:p>
        </p:txBody>
      </p:sp>
      <p:sp>
        <p:nvSpPr>
          <p:cNvPr id="59" name="Rectangle 58"/>
          <p:cNvSpPr/>
          <p:nvPr/>
        </p:nvSpPr>
        <p:spPr>
          <a:xfrm>
            <a:off x="3367544" y="3446702"/>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60" name="Rectangle 59"/>
          <p:cNvSpPr/>
          <p:nvPr/>
        </p:nvSpPr>
        <p:spPr>
          <a:xfrm>
            <a:off x="2877344" y="3446702"/>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1" name="Rectangle 60"/>
          <p:cNvSpPr/>
          <p:nvPr/>
        </p:nvSpPr>
        <p:spPr>
          <a:xfrm>
            <a:off x="1894428" y="3443136"/>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sp>
        <p:nvSpPr>
          <p:cNvPr id="62" name="Rectangle 61"/>
          <p:cNvSpPr/>
          <p:nvPr/>
        </p:nvSpPr>
        <p:spPr>
          <a:xfrm>
            <a:off x="2384628" y="3443136"/>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3" name="Rectangle 62"/>
          <p:cNvSpPr/>
          <p:nvPr/>
        </p:nvSpPr>
        <p:spPr>
          <a:xfrm>
            <a:off x="1404228" y="3443136"/>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64" name="Rectangle 63"/>
          <p:cNvSpPr/>
          <p:nvPr/>
        </p:nvSpPr>
        <p:spPr>
          <a:xfrm>
            <a:off x="1404226" y="3162332"/>
            <a:ext cx="416726" cy="221467"/>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65" name="Rectangle 64"/>
          <p:cNvSpPr/>
          <p:nvPr/>
        </p:nvSpPr>
        <p:spPr>
          <a:xfrm>
            <a:off x="1896648" y="3162332"/>
            <a:ext cx="416726"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66" name="Rectangle 65"/>
          <p:cNvSpPr/>
          <p:nvPr/>
        </p:nvSpPr>
        <p:spPr>
          <a:xfrm>
            <a:off x="2389068" y="3162332"/>
            <a:ext cx="416726" cy="221467"/>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56" name="Rectangle 55"/>
          <p:cNvSpPr/>
          <p:nvPr/>
        </p:nvSpPr>
        <p:spPr>
          <a:xfrm>
            <a:off x="2877344" y="3857203"/>
            <a:ext cx="416726" cy="221467"/>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67" name="Rectangle 66"/>
          <p:cNvSpPr/>
          <p:nvPr/>
        </p:nvSpPr>
        <p:spPr>
          <a:xfrm>
            <a:off x="3365619" y="3857203"/>
            <a:ext cx="416726" cy="221467"/>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72</a:t>
            </a:r>
            <a:endParaRPr lang="en-US" dirty="0"/>
          </a:p>
        </p:txBody>
      </p:sp>
      <p:sp>
        <p:nvSpPr>
          <p:cNvPr id="68" name="Rectangle 67"/>
          <p:cNvSpPr/>
          <p:nvPr/>
        </p:nvSpPr>
        <p:spPr>
          <a:xfrm>
            <a:off x="3367545" y="4141573"/>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69" name="Rectangle 68"/>
          <p:cNvSpPr/>
          <p:nvPr/>
        </p:nvSpPr>
        <p:spPr>
          <a:xfrm>
            <a:off x="2877345" y="4141573"/>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70" name="Rectangle 69"/>
          <p:cNvSpPr/>
          <p:nvPr/>
        </p:nvSpPr>
        <p:spPr>
          <a:xfrm>
            <a:off x="1894429" y="4138007"/>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sp>
        <p:nvSpPr>
          <p:cNvPr id="71" name="Rectangle 70"/>
          <p:cNvSpPr/>
          <p:nvPr/>
        </p:nvSpPr>
        <p:spPr>
          <a:xfrm>
            <a:off x="2384629" y="4138007"/>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72" name="Rectangle 71"/>
          <p:cNvSpPr/>
          <p:nvPr/>
        </p:nvSpPr>
        <p:spPr>
          <a:xfrm>
            <a:off x="1404228" y="4138007"/>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73" name="Rectangle 72"/>
          <p:cNvSpPr/>
          <p:nvPr/>
        </p:nvSpPr>
        <p:spPr>
          <a:xfrm>
            <a:off x="1404227" y="3857203"/>
            <a:ext cx="416726" cy="221467"/>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74" name="Rectangle 73"/>
          <p:cNvSpPr/>
          <p:nvPr/>
        </p:nvSpPr>
        <p:spPr>
          <a:xfrm>
            <a:off x="1896649" y="3857203"/>
            <a:ext cx="416726"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75" name="Rectangle 74"/>
          <p:cNvSpPr/>
          <p:nvPr/>
        </p:nvSpPr>
        <p:spPr>
          <a:xfrm>
            <a:off x="2389069" y="3857203"/>
            <a:ext cx="416726" cy="221467"/>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76" name="Rectangle 75"/>
          <p:cNvSpPr/>
          <p:nvPr/>
        </p:nvSpPr>
        <p:spPr>
          <a:xfrm>
            <a:off x="2850107" y="4511253"/>
            <a:ext cx="416726" cy="221467"/>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77" name="Rectangle 76"/>
          <p:cNvSpPr/>
          <p:nvPr/>
        </p:nvSpPr>
        <p:spPr>
          <a:xfrm>
            <a:off x="3338382" y="4511253"/>
            <a:ext cx="416726" cy="221467"/>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72</a:t>
            </a:r>
            <a:endParaRPr lang="en-US" dirty="0"/>
          </a:p>
        </p:txBody>
      </p:sp>
      <p:sp>
        <p:nvSpPr>
          <p:cNvPr id="78" name="Rectangle 77"/>
          <p:cNvSpPr/>
          <p:nvPr/>
        </p:nvSpPr>
        <p:spPr>
          <a:xfrm>
            <a:off x="3340308" y="4795623"/>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79" name="Rectangle 78"/>
          <p:cNvSpPr/>
          <p:nvPr/>
        </p:nvSpPr>
        <p:spPr>
          <a:xfrm>
            <a:off x="2850108" y="4795623"/>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80" name="Rectangle 79"/>
          <p:cNvSpPr/>
          <p:nvPr/>
        </p:nvSpPr>
        <p:spPr>
          <a:xfrm>
            <a:off x="1867192" y="4792057"/>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sp>
        <p:nvSpPr>
          <p:cNvPr id="81" name="Rectangle 80"/>
          <p:cNvSpPr/>
          <p:nvPr/>
        </p:nvSpPr>
        <p:spPr>
          <a:xfrm>
            <a:off x="2357391" y="4792057"/>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82" name="Rectangle 81"/>
          <p:cNvSpPr/>
          <p:nvPr/>
        </p:nvSpPr>
        <p:spPr>
          <a:xfrm>
            <a:off x="1376992" y="4792057"/>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83" name="Rectangle 82"/>
          <p:cNvSpPr/>
          <p:nvPr/>
        </p:nvSpPr>
        <p:spPr>
          <a:xfrm>
            <a:off x="1376990" y="4511253"/>
            <a:ext cx="416726" cy="221467"/>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84" name="Rectangle 83"/>
          <p:cNvSpPr/>
          <p:nvPr/>
        </p:nvSpPr>
        <p:spPr>
          <a:xfrm>
            <a:off x="1869412" y="4511253"/>
            <a:ext cx="416726"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85" name="Rectangle 84"/>
          <p:cNvSpPr/>
          <p:nvPr/>
        </p:nvSpPr>
        <p:spPr>
          <a:xfrm>
            <a:off x="2361832" y="4511253"/>
            <a:ext cx="416726" cy="221467"/>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27" name="Curved Down Arrow 26"/>
          <p:cNvSpPr/>
          <p:nvPr/>
        </p:nvSpPr>
        <p:spPr>
          <a:xfrm>
            <a:off x="2618620" y="2957286"/>
            <a:ext cx="532191" cy="205046"/>
          </a:xfrm>
          <a:prstGeom prst="curved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86" name="Curved Down Arrow 85"/>
          <p:cNvSpPr/>
          <p:nvPr/>
        </p:nvSpPr>
        <p:spPr>
          <a:xfrm>
            <a:off x="2118531" y="3652157"/>
            <a:ext cx="532191" cy="205046"/>
          </a:xfrm>
          <a:prstGeom prst="curved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87" name="Curved Down Arrow 86"/>
          <p:cNvSpPr/>
          <p:nvPr/>
        </p:nvSpPr>
        <p:spPr>
          <a:xfrm>
            <a:off x="1628332" y="4347028"/>
            <a:ext cx="532191" cy="205046"/>
          </a:xfrm>
          <a:prstGeom prst="curved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431175039"/>
      </p:ext>
    </p:extLst>
  </p:cSld>
  <p:clrMapOvr>
    <a:masterClrMapping/>
  </p:clrMapOvr>
  <p:timing>
    <p:tnLst>
      <p:par>
        <p:cTn xmlns:p14="http://schemas.microsoft.com/office/powerpoint/2010/mai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2"/>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8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Review</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Ch.4 : Slices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2122259954"/>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fontScale="70000" lnSpcReduction="20000"/>
          </a:bodyPr>
          <a:lstStyle/>
          <a:p>
            <a:r>
              <a:rPr lang="en-US" dirty="0" smtClean="0"/>
              <a:t>General Structure of a Go Program</a:t>
            </a:r>
          </a:p>
          <a:p>
            <a:pPr lvl="1"/>
            <a:r>
              <a:rPr lang="en-US" dirty="0" smtClean="0"/>
              <a:t>Package</a:t>
            </a:r>
          </a:p>
          <a:p>
            <a:pPr lvl="2"/>
            <a:r>
              <a:rPr lang="en-US" dirty="0" smtClean="0"/>
              <a:t>Importance of the “main” package</a:t>
            </a:r>
          </a:p>
          <a:p>
            <a:pPr lvl="1"/>
            <a:r>
              <a:rPr lang="en-US" dirty="0" smtClean="0"/>
              <a:t>imports</a:t>
            </a:r>
          </a:p>
          <a:p>
            <a:pPr lvl="1"/>
            <a:r>
              <a:rPr lang="en-US" dirty="0" smtClean="0"/>
              <a:t>Program entry point</a:t>
            </a:r>
          </a:p>
          <a:p>
            <a:pPr lvl="2"/>
            <a:r>
              <a:rPr lang="en-US" dirty="0" smtClean="0"/>
              <a:t>The “main” function</a:t>
            </a:r>
          </a:p>
          <a:p>
            <a:r>
              <a:rPr lang="en-US" dirty="0" smtClean="0"/>
              <a:t>Using the ‘go’ tool chain</a:t>
            </a:r>
          </a:p>
          <a:p>
            <a:pPr lvl="1"/>
            <a:r>
              <a:rPr lang="en-US" dirty="0" smtClean="0"/>
              <a:t>Compiling your program</a:t>
            </a:r>
          </a:p>
          <a:p>
            <a:pPr lvl="2"/>
            <a:r>
              <a:rPr lang="en-US" dirty="0" smtClean="0"/>
              <a:t>Building an executable</a:t>
            </a:r>
          </a:p>
          <a:p>
            <a:pPr lvl="2"/>
            <a:r>
              <a:rPr lang="en-US" dirty="0" smtClean="0"/>
              <a:t>Installing an executable</a:t>
            </a:r>
          </a:p>
          <a:p>
            <a:pPr lvl="1"/>
            <a:r>
              <a:rPr lang="en-US" dirty="0" smtClean="0"/>
              <a:t>Running your programming</a:t>
            </a:r>
          </a:p>
        </p:txBody>
      </p:sp>
    </p:spTree>
    <p:extLst>
      <p:ext uri="{BB962C8B-B14F-4D97-AF65-F5344CB8AC3E}">
        <p14:creationId xmlns:p14="http://schemas.microsoft.com/office/powerpoint/2010/main" val="4166209195"/>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Chapter Review</a:t>
            </a:r>
          </a:p>
          <a:p>
            <a:pPr lvl="1"/>
            <a:r>
              <a:rPr lang="en-US" dirty="0" smtClean="0"/>
              <a:t>Display numbers visually with a chart</a:t>
            </a:r>
          </a:p>
          <a:p>
            <a:pPr lvl="2"/>
            <a:r>
              <a:rPr lang="en-US" dirty="0" smtClean="0"/>
              <a:t>Simple histogram chart</a:t>
            </a:r>
          </a:p>
        </p:txBody>
      </p:sp>
      <p:sp>
        <p:nvSpPr>
          <p:cNvPr id="4" name="TextBox 3"/>
          <p:cNvSpPr txBox="1"/>
          <p:nvPr/>
        </p:nvSpPr>
        <p:spPr>
          <a:xfrm>
            <a:off x="-7033" y="4687186"/>
            <a:ext cx="8018786" cy="369332"/>
          </a:xfrm>
          <a:prstGeom prst="rect">
            <a:avLst/>
          </a:prstGeom>
          <a:noFill/>
        </p:spPr>
        <p:txBody>
          <a:bodyPr wrap="square" rtlCol="0">
            <a:spAutoFit/>
          </a:bodyPr>
          <a:lstStyle/>
          <a:p>
            <a:r>
              <a:rPr lang="en-US" dirty="0" smtClean="0"/>
              <a:t>Go Slices: Usage and Internals</a:t>
            </a:r>
            <a:r>
              <a:rPr lang="en-US" dirty="0"/>
              <a:t>: </a:t>
            </a:r>
            <a:r>
              <a:rPr lang="en-US" dirty="0">
                <a:hlinkClick r:id="rId2"/>
              </a:rPr>
              <a:t>https://</a:t>
            </a:r>
            <a:r>
              <a:rPr lang="en-US" dirty="0" err="1">
                <a:hlinkClick r:id="rId2"/>
              </a:rPr>
              <a:t>blog.golang.org</a:t>
            </a:r>
            <a:r>
              <a:rPr lang="en-US" dirty="0">
                <a:hlinkClick r:id="rId2"/>
              </a:rPr>
              <a:t>/go-slices-usage-and-internals</a:t>
            </a:r>
            <a:endParaRPr lang="en-US" dirty="0"/>
          </a:p>
        </p:txBody>
      </p:sp>
      <p:sp>
        <p:nvSpPr>
          <p:cNvPr id="5" name="TextBox 4"/>
          <p:cNvSpPr txBox="1"/>
          <p:nvPr/>
        </p:nvSpPr>
        <p:spPr>
          <a:xfrm>
            <a:off x="1" y="4460071"/>
            <a:ext cx="5751453" cy="369332"/>
          </a:xfrm>
          <a:prstGeom prst="rect">
            <a:avLst/>
          </a:prstGeom>
          <a:noFill/>
        </p:spPr>
        <p:txBody>
          <a:bodyPr wrap="square" rtlCol="0">
            <a:spAutoFit/>
          </a:bodyPr>
          <a:lstStyle/>
          <a:p>
            <a:r>
              <a:rPr lang="en-US" dirty="0" smtClean="0"/>
              <a:t>Lang Specification: </a:t>
            </a:r>
            <a:r>
              <a:rPr lang="en-US" dirty="0">
                <a:hlinkClick r:id="rId3"/>
              </a:rPr>
              <a:t>https://</a:t>
            </a:r>
            <a:r>
              <a:rPr lang="en-US" dirty="0" err="1">
                <a:hlinkClick r:id="rId3"/>
              </a:rPr>
              <a:t>golang.org</a:t>
            </a:r>
            <a:r>
              <a:rPr lang="en-US" dirty="0">
                <a:hlinkClick r:id="rId3"/>
              </a:rPr>
              <a:t>/ref/</a:t>
            </a:r>
            <a:r>
              <a:rPr lang="en-US" dirty="0" err="1">
                <a:hlinkClick r:id="rId3"/>
              </a:rPr>
              <a:t>spec#Slice_types</a:t>
            </a:r>
            <a:endParaRPr lang="en-US" dirty="0"/>
          </a:p>
        </p:txBody>
      </p:sp>
    </p:spTree>
    <p:extLst>
      <p:ext uri="{BB962C8B-B14F-4D97-AF65-F5344CB8AC3E}">
        <p14:creationId xmlns:p14="http://schemas.microsoft.com/office/powerpoint/2010/main" val="2408384222"/>
      </p:ext>
    </p:extLst>
  </p:cSld>
  <p:clrMapOvr>
    <a:masterClrMapping/>
  </p:clrMapOvr>
  <p:timing>
    <p:tnLst>
      <p:par>
        <p:cTn xmlns:p14="http://schemas.microsoft.com/office/powerpoint/2010/mai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Histogram</a:t>
            </a:r>
            <a:endParaRPr lang="en-US" dirty="0"/>
          </a:p>
        </p:txBody>
      </p:sp>
      <p:pic>
        <p:nvPicPr>
          <p:cNvPr id="4" name="Content Placeholder 3" descr="numpy-random-random_integers-1.png"/>
          <p:cNvPicPr>
            <a:picLocks noGrp="1" noChangeAspect="1"/>
          </p:cNvPicPr>
          <p:nvPr>
            <p:ph idx="1"/>
          </p:nvPr>
        </p:nvPicPr>
        <p:blipFill>
          <a:blip r:embed="rId2">
            <a:extLst>
              <a:ext uri="{28A0092B-C50C-407E-A947-70E740481C1C}">
                <a14:useLocalDpi xmlns:a14="http://schemas.microsoft.com/office/drawing/2010/main" val="0"/>
              </a:ext>
            </a:extLst>
          </a:blip>
          <a:srcRect t="5545" b="5545"/>
          <a:stretch>
            <a:fillRect/>
          </a:stretch>
        </p:blipFill>
        <p:spPr/>
      </p:pic>
    </p:spTree>
    <p:extLst>
      <p:ext uri="{BB962C8B-B14F-4D97-AF65-F5344CB8AC3E}">
        <p14:creationId xmlns:p14="http://schemas.microsoft.com/office/powerpoint/2010/main" val="3926589960"/>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Histogram (horizontal)</a:t>
            </a:r>
            <a:endParaRPr lang="en-US" dirty="0"/>
          </a:p>
        </p:txBody>
      </p:sp>
      <p:pic>
        <p:nvPicPr>
          <p:cNvPr id="4" name="Content Placeholder 3" descr="horizbargraph.gif"/>
          <p:cNvPicPr>
            <a:picLocks noGrp="1" noChangeAspect="1"/>
          </p:cNvPicPr>
          <p:nvPr>
            <p:ph idx="1"/>
          </p:nvPr>
        </p:nvPicPr>
        <p:blipFill>
          <a:blip r:embed="rId2">
            <a:extLst>
              <a:ext uri="{28A0092B-C50C-407E-A947-70E740481C1C}">
                <a14:useLocalDpi xmlns:a14="http://schemas.microsoft.com/office/drawing/2010/main" val="0"/>
              </a:ext>
            </a:extLst>
          </a:blip>
          <a:srcRect t="7703" b="7703"/>
          <a:stretch>
            <a:fillRect/>
          </a:stretch>
        </p:blipFill>
        <p:spPr/>
      </p:pic>
    </p:spTree>
    <p:extLst>
      <p:ext uri="{BB962C8B-B14F-4D97-AF65-F5344CB8AC3E}">
        <p14:creationId xmlns:p14="http://schemas.microsoft.com/office/powerpoint/2010/main" val="2083596196"/>
      </p:ext>
    </p:extLst>
  </p:cSld>
  <p:clrMapOvr>
    <a:masterClrMapping/>
  </p:clrMapOvr>
  <p:timing>
    <p:tnLst>
      <p:par>
        <p:cTn xmlns:p14="http://schemas.microsoft.com/office/powerpoint/2010/mai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2"/>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Introduction to Maps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Ch.5 : Maps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1803771346"/>
      </p:ext>
    </p:extLst>
  </p:cSld>
  <p:clrMapOvr>
    <a:masterClrMapping/>
  </p:clrMapOvr>
  <p:timing>
    <p:tnLst>
      <p:par>
        <p:cTn xmlns:p14="http://schemas.microsoft.com/office/powerpoint/2010/mai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a ‘map’ in Go Lang?</a:t>
            </a:r>
          </a:p>
          <a:p>
            <a:pPr lvl="1"/>
            <a:r>
              <a:rPr lang="en-US" dirty="0" smtClean="0"/>
              <a:t>Formal definition</a:t>
            </a:r>
          </a:p>
          <a:p>
            <a:r>
              <a:rPr lang="en-US" dirty="0" smtClean="0"/>
              <a:t>Declaring and using a ‘map’</a:t>
            </a:r>
          </a:p>
        </p:txBody>
      </p:sp>
      <p:sp>
        <p:nvSpPr>
          <p:cNvPr id="6" name="TextBox 5"/>
          <p:cNvSpPr txBox="1"/>
          <p:nvPr/>
        </p:nvSpPr>
        <p:spPr>
          <a:xfrm>
            <a:off x="-7033" y="4687186"/>
            <a:ext cx="8018786" cy="369332"/>
          </a:xfrm>
          <a:prstGeom prst="rect">
            <a:avLst/>
          </a:prstGeom>
          <a:noFill/>
        </p:spPr>
        <p:txBody>
          <a:bodyPr wrap="square" rtlCol="0">
            <a:spAutoFit/>
          </a:bodyPr>
          <a:lstStyle/>
          <a:p>
            <a:r>
              <a:rPr lang="en-US" dirty="0" smtClean="0"/>
              <a:t>Go Maps in Action: </a:t>
            </a:r>
            <a:r>
              <a:rPr lang="en-US" dirty="0">
                <a:hlinkClick r:id="rId2"/>
              </a:rPr>
              <a:t>https://blog.golang.org/go-maps-in-action</a:t>
            </a:r>
            <a:endParaRPr lang="en-US" dirty="0"/>
          </a:p>
        </p:txBody>
      </p:sp>
      <p:sp>
        <p:nvSpPr>
          <p:cNvPr id="7" name="TextBox 6"/>
          <p:cNvSpPr txBox="1"/>
          <p:nvPr/>
        </p:nvSpPr>
        <p:spPr>
          <a:xfrm>
            <a:off x="1" y="4460071"/>
            <a:ext cx="5751453" cy="369332"/>
          </a:xfrm>
          <a:prstGeom prst="rect">
            <a:avLst/>
          </a:prstGeom>
          <a:noFill/>
        </p:spPr>
        <p:txBody>
          <a:bodyPr wrap="square" rtlCol="0">
            <a:spAutoFit/>
          </a:bodyPr>
          <a:lstStyle/>
          <a:p>
            <a:r>
              <a:rPr lang="en-US" dirty="0" smtClean="0"/>
              <a:t>Lang Specification: </a:t>
            </a:r>
            <a:r>
              <a:rPr lang="en-US" dirty="0">
                <a:hlinkClick r:id="rId3"/>
              </a:rPr>
              <a:t>https://golang.org/ref/spec#Map_types</a:t>
            </a:r>
            <a:endParaRPr lang="en-US" dirty="0"/>
          </a:p>
        </p:txBody>
      </p:sp>
    </p:spTree>
    <p:extLst>
      <p:ext uri="{BB962C8B-B14F-4D97-AF65-F5344CB8AC3E}">
        <p14:creationId xmlns:p14="http://schemas.microsoft.com/office/powerpoint/2010/main" val="586213990"/>
      </p:ext>
    </p:extLst>
  </p:cSld>
  <p:clrMapOvr>
    <a:masterClrMapping/>
  </p:clrMapOvr>
  <p:timing>
    <p:tnLst>
      <p:par>
        <p:cTn xmlns:p14="http://schemas.microsoft.com/office/powerpoint/2010/mai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 Map?</a:t>
            </a:r>
            <a:endParaRPr lang="en-US" dirty="0"/>
          </a:p>
        </p:txBody>
      </p:sp>
      <p:sp>
        <p:nvSpPr>
          <p:cNvPr id="3" name="Content Placeholder 2"/>
          <p:cNvSpPr>
            <a:spLocks noGrp="1"/>
          </p:cNvSpPr>
          <p:nvPr>
            <p:ph idx="1"/>
          </p:nvPr>
        </p:nvSpPr>
        <p:spPr/>
        <p:txBody>
          <a:bodyPr/>
          <a:lstStyle/>
          <a:p>
            <a:r>
              <a:rPr lang="en-US" dirty="0" smtClean="0"/>
              <a:t>Formal definition:</a:t>
            </a:r>
          </a:p>
          <a:p>
            <a:pPr lvl="1"/>
            <a:r>
              <a:rPr lang="en-US" dirty="0"/>
              <a:t>A </a:t>
            </a:r>
            <a:r>
              <a:rPr lang="en-US" b="1" i="1" dirty="0">
                <a:solidFill>
                  <a:schemeClr val="accent6"/>
                </a:solidFill>
              </a:rPr>
              <a:t>map</a:t>
            </a:r>
            <a:r>
              <a:rPr lang="en-US" dirty="0">
                <a:solidFill>
                  <a:schemeClr val="accent6"/>
                </a:solidFill>
              </a:rPr>
              <a:t> </a:t>
            </a:r>
            <a:r>
              <a:rPr lang="en-US" dirty="0"/>
              <a:t>is an </a:t>
            </a:r>
            <a:r>
              <a:rPr lang="en-US" i="1" u="sng" dirty="0"/>
              <a:t>unordered</a:t>
            </a:r>
            <a:r>
              <a:rPr lang="en-US" dirty="0"/>
              <a:t> group of </a:t>
            </a:r>
            <a:r>
              <a:rPr lang="en-US" i="1" dirty="0"/>
              <a:t>elements</a:t>
            </a:r>
            <a:r>
              <a:rPr lang="en-US" dirty="0"/>
              <a:t> of </a:t>
            </a:r>
            <a:r>
              <a:rPr lang="en-US" b="1" i="1" dirty="0">
                <a:solidFill>
                  <a:srgbClr val="0000FF"/>
                </a:solidFill>
              </a:rPr>
              <a:t>one</a:t>
            </a:r>
            <a:r>
              <a:rPr lang="en-US" i="1" dirty="0">
                <a:solidFill>
                  <a:srgbClr val="0000FF"/>
                </a:solidFill>
              </a:rPr>
              <a:t> </a:t>
            </a:r>
            <a:r>
              <a:rPr lang="en-US" b="1" i="1" dirty="0">
                <a:solidFill>
                  <a:srgbClr val="0000FF"/>
                </a:solidFill>
              </a:rPr>
              <a:t>type</a:t>
            </a:r>
            <a:r>
              <a:rPr lang="en-US" dirty="0"/>
              <a:t>, called the </a:t>
            </a:r>
            <a:r>
              <a:rPr lang="en-US" b="1" i="1" dirty="0">
                <a:solidFill>
                  <a:srgbClr val="008000"/>
                </a:solidFill>
              </a:rPr>
              <a:t>element type</a:t>
            </a:r>
            <a:r>
              <a:rPr lang="en-US" dirty="0"/>
              <a:t>, </a:t>
            </a:r>
            <a:r>
              <a:rPr lang="en-US" b="1" dirty="0"/>
              <a:t>indexed</a:t>
            </a:r>
            <a:r>
              <a:rPr lang="en-US" dirty="0"/>
              <a:t> by a set of </a:t>
            </a:r>
            <a:r>
              <a:rPr lang="en-US" b="1" dirty="0"/>
              <a:t>unique</a:t>
            </a:r>
            <a:r>
              <a:rPr lang="en-US" dirty="0"/>
              <a:t> </a:t>
            </a:r>
            <a:r>
              <a:rPr lang="en-US" b="1" i="1" dirty="0" smtClean="0">
                <a:solidFill>
                  <a:schemeClr val="accent2"/>
                </a:solidFill>
              </a:rPr>
              <a:t>keys</a:t>
            </a:r>
            <a:r>
              <a:rPr lang="en-US" i="1" dirty="0" smtClean="0">
                <a:solidFill>
                  <a:schemeClr val="accent2"/>
                </a:solidFill>
              </a:rPr>
              <a:t> </a:t>
            </a:r>
            <a:r>
              <a:rPr lang="en-US" dirty="0" smtClean="0"/>
              <a:t>of </a:t>
            </a:r>
            <a:r>
              <a:rPr lang="en-US" b="1" i="1" dirty="0">
                <a:solidFill>
                  <a:schemeClr val="accent1"/>
                </a:solidFill>
              </a:rPr>
              <a:t>another type</a:t>
            </a:r>
            <a:r>
              <a:rPr lang="en-US" dirty="0"/>
              <a:t>, called the </a:t>
            </a:r>
            <a:r>
              <a:rPr lang="en-US" b="1" i="1" dirty="0">
                <a:solidFill>
                  <a:srgbClr val="800000"/>
                </a:solidFill>
              </a:rPr>
              <a:t>key type</a:t>
            </a:r>
            <a:r>
              <a:rPr lang="en-US" smtClean="0"/>
              <a:t>.*</a:t>
            </a:r>
            <a:endParaRPr lang="en-US" dirty="0" smtClean="0"/>
          </a:p>
        </p:txBody>
      </p:sp>
    </p:spTree>
    <p:extLst>
      <p:ext uri="{BB962C8B-B14F-4D97-AF65-F5344CB8AC3E}">
        <p14:creationId xmlns:p14="http://schemas.microsoft.com/office/powerpoint/2010/main" val="3670489212"/>
      </p:ext>
    </p:extLst>
  </p:cSld>
  <p:clrMapOvr>
    <a:masterClrMapping/>
  </p:clrMapOvr>
  <p:timing>
    <p:tnLst>
      <p:par>
        <p:cTn xmlns:p14="http://schemas.microsoft.com/office/powerpoint/2010/mai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Map at a Glance</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667087161"/>
              </p:ext>
            </p:extLst>
          </p:nvPr>
        </p:nvGraphicFramePr>
        <p:xfrm>
          <a:off x="457200" y="1200150"/>
          <a:ext cx="8229600" cy="1973579"/>
        </p:xfrm>
        <a:graphic>
          <a:graphicData uri="http://schemas.openxmlformats.org/drawingml/2006/table">
            <a:tbl>
              <a:tblPr firstRow="1" bandRow="1">
                <a:tableStyleId>{5C22544A-7EE6-4342-B048-85BDC9FD1C3A}</a:tableStyleId>
              </a:tblPr>
              <a:tblGrid>
                <a:gridCol w="4114800"/>
                <a:gridCol w="4114800"/>
              </a:tblGrid>
              <a:tr h="278130">
                <a:tc>
                  <a:txBody>
                    <a:bodyPr/>
                    <a:lstStyle/>
                    <a:p>
                      <a:r>
                        <a:rPr lang="en-US" sz="1400" dirty="0" smtClean="0"/>
                        <a:t>Intent</a:t>
                      </a:r>
                      <a:endParaRPr lang="en-US" sz="1400" dirty="0"/>
                    </a:p>
                  </a:txBody>
                  <a:tcPr marT="34290" marB="34290"/>
                </a:tc>
                <a:tc>
                  <a:txBody>
                    <a:bodyPr/>
                    <a:lstStyle/>
                    <a:p>
                      <a:endParaRPr lang="en-US" sz="1400" dirty="0"/>
                    </a:p>
                  </a:txBody>
                  <a:tcPr marT="34290" marB="34290"/>
                </a:tc>
              </a:tr>
              <a:tr h="278130">
                <a:tc>
                  <a:txBody>
                    <a:bodyPr/>
                    <a:lstStyle/>
                    <a:p>
                      <a:r>
                        <a:rPr lang="en-US" sz="1400" dirty="0" smtClean="0"/>
                        <a:t>Construct</a:t>
                      </a:r>
                      <a:endParaRPr lang="en-US" sz="1400" dirty="0"/>
                    </a:p>
                  </a:txBody>
                  <a:tcPr marT="34290" marB="34290"/>
                </a:tc>
                <a:tc>
                  <a:txBody>
                    <a:bodyPr/>
                    <a:lstStyle/>
                    <a:p>
                      <a:r>
                        <a:rPr lang="en-US" sz="1400" dirty="0" smtClean="0"/>
                        <a:t>m</a:t>
                      </a:r>
                      <a:r>
                        <a:rPr lang="en-US" sz="1400" baseline="0" dirty="0" smtClean="0"/>
                        <a:t> := map[key]value{}</a:t>
                      </a:r>
                      <a:endParaRPr lang="en-US" sz="1400" dirty="0"/>
                    </a:p>
                  </a:txBody>
                  <a:tcPr marT="34290" marB="34290"/>
                </a:tc>
              </a:tr>
              <a:tr h="278130">
                <a:tc>
                  <a:txBody>
                    <a:bodyPr/>
                    <a:lstStyle/>
                    <a:p>
                      <a:r>
                        <a:rPr lang="en-US" sz="1400" dirty="0" smtClean="0"/>
                        <a:t>Insert</a:t>
                      </a:r>
                      <a:endParaRPr lang="en-US" sz="1400" dirty="0"/>
                    </a:p>
                  </a:txBody>
                  <a:tcPr marT="34290" marB="34290"/>
                </a:tc>
                <a:tc>
                  <a:txBody>
                    <a:bodyPr/>
                    <a:lstStyle/>
                    <a:p>
                      <a:r>
                        <a:rPr lang="en-US" sz="1400" dirty="0" smtClean="0"/>
                        <a:t>m[k] = v</a:t>
                      </a:r>
                      <a:endParaRPr lang="en-US" sz="1400" dirty="0"/>
                    </a:p>
                  </a:txBody>
                  <a:tcPr marT="34290" marB="34290"/>
                </a:tc>
              </a:tr>
              <a:tr h="278130">
                <a:tc>
                  <a:txBody>
                    <a:bodyPr/>
                    <a:lstStyle/>
                    <a:p>
                      <a:r>
                        <a:rPr lang="en-US" sz="1400" dirty="0" smtClean="0"/>
                        <a:t>Lookup</a:t>
                      </a:r>
                      <a:endParaRPr lang="en-US" sz="1400" dirty="0"/>
                    </a:p>
                  </a:txBody>
                  <a:tcPr marT="34290" marB="34290"/>
                </a:tc>
                <a:tc>
                  <a:txBody>
                    <a:bodyPr/>
                    <a:lstStyle/>
                    <a:p>
                      <a:r>
                        <a:rPr lang="en-US" sz="1400" dirty="0" smtClean="0"/>
                        <a:t>v</a:t>
                      </a:r>
                      <a:r>
                        <a:rPr lang="en-US" sz="1400" baseline="0" dirty="0" smtClean="0"/>
                        <a:t> = m</a:t>
                      </a:r>
                      <a:r>
                        <a:rPr lang="en-US" sz="1400" dirty="0" smtClean="0"/>
                        <a:t>[k]</a:t>
                      </a:r>
                      <a:endParaRPr lang="en-US" sz="1400" dirty="0"/>
                    </a:p>
                  </a:txBody>
                  <a:tcPr marT="34290" marB="34290"/>
                </a:tc>
              </a:tr>
              <a:tr h="278130">
                <a:tc>
                  <a:txBody>
                    <a:bodyPr/>
                    <a:lstStyle/>
                    <a:p>
                      <a:r>
                        <a:rPr lang="en-US" sz="1400" dirty="0" smtClean="0"/>
                        <a:t>Delete</a:t>
                      </a:r>
                      <a:endParaRPr lang="en-US" sz="1400" dirty="0"/>
                    </a:p>
                  </a:txBody>
                  <a:tcPr marT="34290" marB="34290"/>
                </a:tc>
                <a:tc>
                  <a:txBody>
                    <a:bodyPr/>
                    <a:lstStyle/>
                    <a:p>
                      <a:r>
                        <a:rPr lang="en-US" sz="1400" dirty="0" smtClean="0"/>
                        <a:t>delete(m,</a:t>
                      </a:r>
                      <a:r>
                        <a:rPr lang="en-US" sz="1400" baseline="0" dirty="0" smtClean="0"/>
                        <a:t> k)</a:t>
                      </a:r>
                      <a:endParaRPr lang="en-US" sz="1400" dirty="0"/>
                    </a:p>
                  </a:txBody>
                  <a:tcPr marT="34290" marB="34290"/>
                </a:tc>
              </a:tr>
              <a:tr h="278130">
                <a:tc>
                  <a:txBody>
                    <a:bodyPr/>
                    <a:lstStyle/>
                    <a:p>
                      <a:r>
                        <a:rPr lang="en-US" sz="1400" dirty="0" smtClean="0"/>
                        <a:t>Iterate</a:t>
                      </a:r>
                      <a:endParaRPr lang="en-US" sz="1400" dirty="0"/>
                    </a:p>
                  </a:txBody>
                  <a:tcPr marT="34290" marB="34290"/>
                </a:tc>
                <a:tc>
                  <a:txBody>
                    <a:bodyPr/>
                    <a:lstStyle/>
                    <a:p>
                      <a:r>
                        <a:rPr lang="en-US" sz="1400" smtClean="0"/>
                        <a:t>for </a:t>
                      </a:r>
                      <a:r>
                        <a:rPr lang="en-US" sz="1400" dirty="0" smtClean="0"/>
                        <a:t>k, v := range m</a:t>
                      </a:r>
                      <a:endParaRPr lang="en-US" sz="1400" dirty="0"/>
                    </a:p>
                  </a:txBody>
                  <a:tcPr marT="34290" marB="34290"/>
                </a:tc>
              </a:tr>
              <a:tr h="278130">
                <a:tc>
                  <a:txBody>
                    <a:bodyPr/>
                    <a:lstStyle/>
                    <a:p>
                      <a:r>
                        <a:rPr lang="en-US" sz="1400" dirty="0" smtClean="0"/>
                        <a:t>Size</a:t>
                      </a:r>
                      <a:endParaRPr lang="en-US" sz="1400" dirty="0"/>
                    </a:p>
                  </a:txBody>
                  <a:tcPr marT="34290" marB="34290"/>
                </a:tc>
                <a:tc>
                  <a:txBody>
                    <a:bodyPr/>
                    <a:lstStyle/>
                    <a:p>
                      <a:r>
                        <a:rPr lang="en-US" sz="1400" dirty="0" err="1" smtClean="0"/>
                        <a:t>len</a:t>
                      </a:r>
                      <a:r>
                        <a:rPr lang="en-US" sz="1400" dirty="0" smtClean="0"/>
                        <a:t> m</a:t>
                      </a:r>
                      <a:endParaRPr lang="en-US" sz="1400" dirty="0"/>
                    </a:p>
                  </a:txBody>
                  <a:tcPr marT="34290" marB="34290"/>
                </a:tc>
              </a:tr>
            </a:tbl>
          </a:graphicData>
        </a:graphic>
      </p:graphicFrame>
      <p:sp>
        <p:nvSpPr>
          <p:cNvPr id="3" name="TextBox 2"/>
          <p:cNvSpPr txBox="1"/>
          <p:nvPr/>
        </p:nvSpPr>
        <p:spPr>
          <a:xfrm>
            <a:off x="1511874" y="3991208"/>
            <a:ext cx="5664907" cy="369332"/>
          </a:xfrm>
          <a:prstGeom prst="rect">
            <a:avLst/>
          </a:prstGeom>
          <a:noFill/>
        </p:spPr>
        <p:txBody>
          <a:bodyPr wrap="none" rtlCol="0">
            <a:spAutoFit/>
          </a:bodyPr>
          <a:lstStyle/>
          <a:p>
            <a:r>
              <a:rPr lang="en-US" dirty="0" smtClean="0"/>
              <a:t>* Key-type </a:t>
            </a:r>
            <a:r>
              <a:rPr lang="en-US" b="1" i="1" dirty="0" smtClean="0"/>
              <a:t>must</a:t>
            </a:r>
            <a:r>
              <a:rPr lang="en-US" dirty="0" smtClean="0"/>
              <a:t> have == operation (no map, slice, or </a:t>
            </a:r>
            <a:r>
              <a:rPr lang="en-US" dirty="0" err="1" smtClean="0"/>
              <a:t>func</a:t>
            </a:r>
            <a:r>
              <a:rPr lang="en-US" dirty="0" smtClean="0"/>
              <a:t>)</a:t>
            </a:r>
            <a:endParaRPr lang="en-US" dirty="0"/>
          </a:p>
        </p:txBody>
      </p:sp>
    </p:spTree>
    <p:extLst>
      <p:ext uri="{BB962C8B-B14F-4D97-AF65-F5344CB8AC3E}">
        <p14:creationId xmlns:p14="http://schemas.microsoft.com/office/powerpoint/2010/main" val="2441149216"/>
      </p:ext>
    </p:extLst>
  </p:cSld>
  <p:clrMapOvr>
    <a:masterClrMapping/>
  </p:clrMapOvr>
  <p:timing>
    <p:tnLst>
      <p:par>
        <p:cTn xmlns:p14="http://schemas.microsoft.com/office/powerpoint/2010/mai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2"/>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2</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Creating and Using Maps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Ch.5 : Maps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1082948921"/>
      </p:ext>
    </p:extLst>
  </p:cSld>
  <p:clrMapOvr>
    <a:masterClrMapping/>
  </p:clrMapOvr>
  <p:timing>
    <p:tnLst>
      <p:par>
        <p:cTn xmlns:p14="http://schemas.microsoft.com/office/powerpoint/2010/mai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a:xfrm>
            <a:off x="457200" y="1200150"/>
            <a:ext cx="8229600" cy="3259921"/>
          </a:xfrm>
        </p:spPr>
        <p:txBody>
          <a:bodyPr>
            <a:normAutofit lnSpcReduction="10000"/>
          </a:bodyPr>
          <a:lstStyle/>
          <a:p>
            <a:r>
              <a:rPr lang="en-US" dirty="0" smtClean="0"/>
              <a:t>Creating Maps at runtime</a:t>
            </a:r>
          </a:p>
          <a:p>
            <a:pPr lvl="1"/>
            <a:r>
              <a:rPr lang="en-US" dirty="0" smtClean="0"/>
              <a:t>Using the ‘make’ built-in function</a:t>
            </a:r>
          </a:p>
          <a:p>
            <a:r>
              <a:rPr lang="en-US" dirty="0" smtClean="0"/>
              <a:t>Inserting elements into a Map</a:t>
            </a:r>
          </a:p>
          <a:p>
            <a:r>
              <a:rPr lang="en-US" dirty="0" smtClean="0"/>
              <a:t>Retrieving elements from a Map</a:t>
            </a:r>
          </a:p>
          <a:p>
            <a:r>
              <a:rPr lang="en-US" dirty="0" smtClean="0"/>
              <a:t>Deleting elements in a Map</a:t>
            </a:r>
          </a:p>
          <a:p>
            <a:pPr lvl="1"/>
            <a:r>
              <a:rPr lang="en-US" dirty="0" smtClean="0"/>
              <a:t>Using the ‘delete’ build-in function</a:t>
            </a:r>
          </a:p>
          <a:p>
            <a:r>
              <a:rPr lang="en-US" dirty="0" smtClean="0"/>
              <a:t>Counting the number of elements in a Map</a:t>
            </a:r>
          </a:p>
          <a:p>
            <a:pPr lvl="1"/>
            <a:r>
              <a:rPr lang="en-US" dirty="0" smtClean="0"/>
              <a:t>Using the ‘</a:t>
            </a:r>
            <a:r>
              <a:rPr lang="en-US" dirty="0" err="1" smtClean="0"/>
              <a:t>len</a:t>
            </a:r>
            <a:r>
              <a:rPr lang="en-US" dirty="0" smtClean="0"/>
              <a:t>’ built-in function</a:t>
            </a:r>
          </a:p>
          <a:p>
            <a:pPr marL="0" indent="0">
              <a:buNone/>
            </a:pPr>
            <a:endParaRPr lang="en-US" dirty="0" smtClean="0"/>
          </a:p>
        </p:txBody>
      </p:sp>
      <p:sp>
        <p:nvSpPr>
          <p:cNvPr id="6" name="TextBox 5"/>
          <p:cNvSpPr txBox="1"/>
          <p:nvPr/>
        </p:nvSpPr>
        <p:spPr>
          <a:xfrm>
            <a:off x="-7033" y="4687186"/>
            <a:ext cx="8018786" cy="369332"/>
          </a:xfrm>
          <a:prstGeom prst="rect">
            <a:avLst/>
          </a:prstGeom>
          <a:noFill/>
        </p:spPr>
        <p:txBody>
          <a:bodyPr wrap="square" rtlCol="0">
            <a:spAutoFit/>
          </a:bodyPr>
          <a:lstStyle/>
          <a:p>
            <a:r>
              <a:rPr lang="en-US" dirty="0" smtClean="0"/>
              <a:t>Go Maps in Action: </a:t>
            </a:r>
            <a:r>
              <a:rPr lang="en-US" dirty="0">
                <a:hlinkClick r:id="rId2"/>
              </a:rPr>
              <a:t>https://blog.golang.org/go-maps-in-action</a:t>
            </a:r>
            <a:endParaRPr lang="en-US" dirty="0"/>
          </a:p>
        </p:txBody>
      </p:sp>
      <p:sp>
        <p:nvSpPr>
          <p:cNvPr id="7" name="TextBox 6"/>
          <p:cNvSpPr txBox="1"/>
          <p:nvPr/>
        </p:nvSpPr>
        <p:spPr>
          <a:xfrm>
            <a:off x="1" y="4460071"/>
            <a:ext cx="5751453" cy="369332"/>
          </a:xfrm>
          <a:prstGeom prst="rect">
            <a:avLst/>
          </a:prstGeom>
          <a:noFill/>
        </p:spPr>
        <p:txBody>
          <a:bodyPr wrap="square" rtlCol="0">
            <a:spAutoFit/>
          </a:bodyPr>
          <a:lstStyle/>
          <a:p>
            <a:r>
              <a:rPr lang="en-US" dirty="0" smtClean="0"/>
              <a:t>Lang Specification: </a:t>
            </a:r>
            <a:r>
              <a:rPr lang="en-US" dirty="0">
                <a:hlinkClick r:id="rId3"/>
              </a:rPr>
              <a:t>https://golang.org/ref/spec#Map_types</a:t>
            </a:r>
            <a:endParaRPr lang="en-US" dirty="0"/>
          </a:p>
        </p:txBody>
      </p:sp>
    </p:spTree>
    <p:extLst>
      <p:ext uri="{BB962C8B-B14F-4D97-AF65-F5344CB8AC3E}">
        <p14:creationId xmlns:p14="http://schemas.microsoft.com/office/powerpoint/2010/main" val="2645956086"/>
      </p:ext>
    </p:extLst>
  </p:cSld>
  <p:clrMapOvr>
    <a:masterClrMapping/>
  </p:clrMapOvr>
  <p:timing>
    <p:tnLst>
      <p:par>
        <p:cTn xmlns:p14="http://schemas.microsoft.com/office/powerpoint/2010/mai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3"/>
            <a:ext cx="9143999" cy="1754327"/>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3</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Iteration using ‘for’ and range()</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Ch.5 : Maps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1082948921"/>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Required Software Apps</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Setting Go</a:t>
            </a:r>
          </a:p>
          <a:p>
            <a:pPr lvl="1"/>
            <a:r>
              <a:rPr lang="en-US" dirty="0" smtClean="0"/>
              <a:t>Install Go tools from </a:t>
            </a:r>
            <a:r>
              <a:rPr lang="en-US" dirty="0" smtClean="0">
                <a:hlinkClick r:id="rId2"/>
              </a:rPr>
              <a:t>http://golang.org</a:t>
            </a:r>
            <a:endParaRPr lang="en-US" dirty="0" smtClean="0"/>
          </a:p>
          <a:p>
            <a:r>
              <a:rPr lang="en-US" dirty="0" smtClean="0"/>
              <a:t>Install </a:t>
            </a:r>
            <a:r>
              <a:rPr lang="en-US" dirty="0" err="1" smtClean="0"/>
              <a:t>Git</a:t>
            </a:r>
            <a:endParaRPr lang="en-US" dirty="0"/>
          </a:p>
          <a:p>
            <a:pPr lvl="1"/>
            <a:r>
              <a:rPr lang="en-US" dirty="0" smtClean="0"/>
              <a:t>Software Version Control tool</a:t>
            </a:r>
          </a:p>
          <a:p>
            <a:pPr lvl="2"/>
            <a:r>
              <a:rPr lang="en-US" dirty="0" smtClean="0">
                <a:hlinkClick r:id="rId3"/>
              </a:rPr>
              <a:t>http://git-scm.com</a:t>
            </a:r>
            <a:endParaRPr lang="en-US" dirty="0" smtClean="0"/>
          </a:p>
          <a:p>
            <a:r>
              <a:rPr lang="en-US" dirty="0" smtClean="0"/>
              <a:t>IDE/Editor</a:t>
            </a:r>
          </a:p>
          <a:p>
            <a:pPr lvl="1"/>
            <a:r>
              <a:rPr lang="en-US" dirty="0" smtClean="0"/>
              <a:t>Microsoft Visual Studio Code with Go plugin</a:t>
            </a:r>
          </a:p>
          <a:p>
            <a:pPr lvl="2"/>
            <a:r>
              <a:rPr lang="en-US" dirty="0" smtClean="0"/>
              <a:t>https://</a:t>
            </a:r>
            <a:r>
              <a:rPr lang="en-US" dirty="0" err="1" smtClean="0"/>
              <a:t>visualstudio.com</a:t>
            </a:r>
            <a:r>
              <a:rPr lang="en-US" dirty="0" smtClean="0"/>
              <a:t>/products/code-</a:t>
            </a:r>
            <a:r>
              <a:rPr lang="en-US" dirty="0" err="1" smtClean="0"/>
              <a:t>vs</a:t>
            </a:r>
            <a:endParaRPr lang="en-US" dirty="0"/>
          </a:p>
        </p:txBody>
      </p:sp>
    </p:spTree>
    <p:extLst>
      <p:ext uri="{BB962C8B-B14F-4D97-AF65-F5344CB8AC3E}">
        <p14:creationId xmlns:p14="http://schemas.microsoft.com/office/powerpoint/2010/main" val="33190106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Minimalist Go Program</a:t>
            </a:r>
            <a:endParaRPr lang="en-US" dirty="0"/>
          </a:p>
        </p:txBody>
      </p:sp>
      <p:pic>
        <p:nvPicPr>
          <p:cNvPr id="8" name="Content Placeholder 7" descr="Screen Shot 2016-09-04 at 10.45.25 AM.png"/>
          <p:cNvPicPr>
            <a:picLocks noGrp="1" noChangeAspect="1"/>
          </p:cNvPicPr>
          <p:nvPr>
            <p:ph idx="1"/>
          </p:nvPr>
        </p:nvPicPr>
        <p:blipFill>
          <a:blip r:embed="rId2">
            <a:extLst>
              <a:ext uri="{28A0092B-C50C-407E-A947-70E740481C1C}">
                <a14:useLocalDpi xmlns:a14="http://schemas.microsoft.com/office/drawing/2010/main" val="0"/>
              </a:ext>
            </a:extLst>
          </a:blip>
          <a:srcRect t="-3666" b="-3666"/>
          <a:stretch>
            <a:fillRect/>
          </a:stretch>
        </p:blipFill>
        <p:spPr/>
      </p:pic>
    </p:spTree>
    <p:extLst>
      <p:ext uri="{BB962C8B-B14F-4D97-AF65-F5344CB8AC3E}">
        <p14:creationId xmlns:p14="http://schemas.microsoft.com/office/powerpoint/2010/main" val="162667792"/>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a:xfrm>
            <a:off x="457200" y="1200150"/>
            <a:ext cx="8229600" cy="3259921"/>
          </a:xfrm>
        </p:spPr>
        <p:txBody>
          <a:bodyPr>
            <a:normAutofit/>
          </a:bodyPr>
          <a:lstStyle/>
          <a:p>
            <a:r>
              <a:rPr lang="en-US" dirty="0" smtClean="0"/>
              <a:t>Using a ‘for’ Loop and ‘range’ to Traverse a Map’s Elements</a:t>
            </a:r>
          </a:p>
          <a:p>
            <a:pPr lvl="1"/>
            <a:r>
              <a:rPr lang="en-US" dirty="0" smtClean="0"/>
              <a:t>How the range() Simplifies the ‘for’ Loop</a:t>
            </a:r>
            <a:endParaRPr lang="en-US" dirty="0"/>
          </a:p>
        </p:txBody>
      </p:sp>
      <p:sp>
        <p:nvSpPr>
          <p:cNvPr id="4" name="TextBox 3"/>
          <p:cNvSpPr txBox="1"/>
          <p:nvPr/>
        </p:nvSpPr>
        <p:spPr>
          <a:xfrm>
            <a:off x="-7033" y="4687186"/>
            <a:ext cx="8018786" cy="369332"/>
          </a:xfrm>
          <a:prstGeom prst="rect">
            <a:avLst/>
          </a:prstGeom>
          <a:noFill/>
        </p:spPr>
        <p:txBody>
          <a:bodyPr wrap="square" rtlCol="0">
            <a:spAutoFit/>
          </a:bodyPr>
          <a:lstStyle/>
          <a:p>
            <a:r>
              <a:rPr lang="en-US" dirty="0" smtClean="0"/>
              <a:t>Go Maps in Action: </a:t>
            </a:r>
            <a:r>
              <a:rPr lang="en-US" dirty="0">
                <a:hlinkClick r:id="rId2"/>
              </a:rPr>
              <a:t>https://blog.golang.org/go-maps-in-action</a:t>
            </a:r>
            <a:endParaRPr lang="en-US" dirty="0"/>
          </a:p>
        </p:txBody>
      </p:sp>
      <p:sp>
        <p:nvSpPr>
          <p:cNvPr id="5" name="TextBox 4"/>
          <p:cNvSpPr txBox="1"/>
          <p:nvPr/>
        </p:nvSpPr>
        <p:spPr>
          <a:xfrm>
            <a:off x="1" y="4460071"/>
            <a:ext cx="5751453" cy="369332"/>
          </a:xfrm>
          <a:prstGeom prst="rect">
            <a:avLst/>
          </a:prstGeom>
          <a:noFill/>
        </p:spPr>
        <p:txBody>
          <a:bodyPr wrap="square" rtlCol="0">
            <a:spAutoFit/>
          </a:bodyPr>
          <a:lstStyle/>
          <a:p>
            <a:r>
              <a:rPr lang="en-US" dirty="0" smtClean="0"/>
              <a:t>Lang Specification: </a:t>
            </a:r>
            <a:r>
              <a:rPr lang="en-US" dirty="0">
                <a:hlinkClick r:id="rId3"/>
              </a:rPr>
              <a:t>https://golang.org/ref/spec#Map_types</a:t>
            </a:r>
            <a:endParaRPr lang="en-US" dirty="0"/>
          </a:p>
        </p:txBody>
      </p:sp>
    </p:spTree>
    <p:extLst>
      <p:ext uri="{BB962C8B-B14F-4D97-AF65-F5344CB8AC3E}">
        <p14:creationId xmlns:p14="http://schemas.microsoft.com/office/powerpoint/2010/main" val="1776760138"/>
      </p:ext>
    </p:extLst>
  </p:cSld>
  <p:clrMapOvr>
    <a:masterClrMapping/>
  </p:clrMapOvr>
  <p:timing>
    <p:tnLst>
      <p:par>
        <p:cTn xmlns:p14="http://schemas.microsoft.com/office/powerpoint/2010/mai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2"/>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4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Review</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Ch.5 : Maps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623291090"/>
      </p:ext>
    </p:extLst>
  </p:cSld>
  <p:clrMapOvr>
    <a:masterClrMapping/>
  </p:clrMapOvr>
  <p:timing>
    <p:tnLst>
      <p:par>
        <p:cTn xmlns:p14="http://schemas.microsoft.com/office/powerpoint/2010/mai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Chapter Review</a:t>
            </a:r>
          </a:p>
          <a:p>
            <a:pPr lvl="1"/>
            <a:r>
              <a:rPr lang="en-US" dirty="0" smtClean="0"/>
              <a:t>Display numbers visually with a chart</a:t>
            </a:r>
          </a:p>
          <a:p>
            <a:pPr lvl="2"/>
            <a:r>
              <a:rPr lang="en-US" dirty="0" smtClean="0"/>
              <a:t>Simple histogram chart</a:t>
            </a:r>
          </a:p>
        </p:txBody>
      </p:sp>
      <p:sp>
        <p:nvSpPr>
          <p:cNvPr id="6" name="TextBox 5"/>
          <p:cNvSpPr txBox="1"/>
          <p:nvPr/>
        </p:nvSpPr>
        <p:spPr>
          <a:xfrm>
            <a:off x="-7033" y="4687186"/>
            <a:ext cx="8018786" cy="369332"/>
          </a:xfrm>
          <a:prstGeom prst="rect">
            <a:avLst/>
          </a:prstGeom>
          <a:noFill/>
        </p:spPr>
        <p:txBody>
          <a:bodyPr wrap="square" rtlCol="0">
            <a:spAutoFit/>
          </a:bodyPr>
          <a:lstStyle/>
          <a:p>
            <a:r>
              <a:rPr lang="en-US" dirty="0" smtClean="0"/>
              <a:t>Go Maps in Action: </a:t>
            </a:r>
            <a:r>
              <a:rPr lang="en-US" dirty="0">
                <a:hlinkClick r:id="rId2"/>
              </a:rPr>
              <a:t>https://blog.golang.org/go-maps-in-action</a:t>
            </a:r>
            <a:endParaRPr lang="en-US" dirty="0"/>
          </a:p>
        </p:txBody>
      </p:sp>
      <p:sp>
        <p:nvSpPr>
          <p:cNvPr id="7" name="TextBox 6"/>
          <p:cNvSpPr txBox="1"/>
          <p:nvPr/>
        </p:nvSpPr>
        <p:spPr>
          <a:xfrm>
            <a:off x="1" y="4460071"/>
            <a:ext cx="5751453" cy="369332"/>
          </a:xfrm>
          <a:prstGeom prst="rect">
            <a:avLst/>
          </a:prstGeom>
          <a:noFill/>
        </p:spPr>
        <p:txBody>
          <a:bodyPr wrap="square" rtlCol="0">
            <a:spAutoFit/>
          </a:bodyPr>
          <a:lstStyle/>
          <a:p>
            <a:r>
              <a:rPr lang="en-US" dirty="0" smtClean="0"/>
              <a:t>Lang Specification: </a:t>
            </a:r>
            <a:r>
              <a:rPr lang="en-US" dirty="0">
                <a:hlinkClick r:id="rId3"/>
              </a:rPr>
              <a:t>https://golang.org/ref/spec#Map_types</a:t>
            </a:r>
            <a:endParaRPr lang="en-US" dirty="0"/>
          </a:p>
        </p:txBody>
      </p:sp>
    </p:spTree>
    <p:extLst>
      <p:ext uri="{BB962C8B-B14F-4D97-AF65-F5344CB8AC3E}">
        <p14:creationId xmlns:p14="http://schemas.microsoft.com/office/powerpoint/2010/main" val="2754356980"/>
      </p:ext>
    </p:extLst>
  </p:cSld>
  <p:clrMapOvr>
    <a:masterClrMapping/>
  </p:clrMapOvr>
  <p:timing>
    <p:tnLst>
      <p:par>
        <p:cTn xmlns:p14="http://schemas.microsoft.com/office/powerpoint/2010/mai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Histogram</a:t>
            </a:r>
            <a:endParaRPr lang="en-US" dirty="0"/>
          </a:p>
        </p:txBody>
      </p:sp>
      <p:pic>
        <p:nvPicPr>
          <p:cNvPr id="4" name="Content Placeholder 3" descr="numpy-random-random_integers-1.png"/>
          <p:cNvPicPr>
            <a:picLocks noGrp="1" noChangeAspect="1"/>
          </p:cNvPicPr>
          <p:nvPr>
            <p:ph idx="1"/>
          </p:nvPr>
        </p:nvPicPr>
        <p:blipFill>
          <a:blip r:embed="rId2">
            <a:extLst>
              <a:ext uri="{28A0092B-C50C-407E-A947-70E740481C1C}">
                <a14:useLocalDpi xmlns:a14="http://schemas.microsoft.com/office/drawing/2010/main" val="0"/>
              </a:ext>
            </a:extLst>
          </a:blip>
          <a:srcRect t="5545" b="5545"/>
          <a:stretch>
            <a:fillRect/>
          </a:stretch>
        </p:blipFill>
        <p:spPr/>
      </p:pic>
      <p:sp>
        <p:nvSpPr>
          <p:cNvPr id="3" name="TextBox 2"/>
          <p:cNvSpPr txBox="1"/>
          <p:nvPr/>
        </p:nvSpPr>
        <p:spPr>
          <a:xfrm>
            <a:off x="1292802" y="3269528"/>
            <a:ext cx="800850" cy="369332"/>
          </a:xfrm>
          <a:prstGeom prst="rect">
            <a:avLst/>
          </a:prstGeom>
          <a:solidFill>
            <a:schemeClr val="bg1"/>
          </a:solidFill>
        </p:spPr>
        <p:txBody>
          <a:bodyPr wrap="square" rtlCol="0">
            <a:spAutoFit/>
          </a:bodyPr>
          <a:lstStyle/>
          <a:p>
            <a:pPr algn="r"/>
            <a:r>
              <a:rPr lang="en-US" dirty="0" smtClean="0"/>
              <a:t>5</a:t>
            </a:r>
            <a:endParaRPr lang="en-US" dirty="0"/>
          </a:p>
        </p:txBody>
      </p:sp>
      <p:sp>
        <p:nvSpPr>
          <p:cNvPr id="5" name="TextBox 4"/>
          <p:cNvSpPr txBox="1"/>
          <p:nvPr/>
        </p:nvSpPr>
        <p:spPr>
          <a:xfrm>
            <a:off x="1292802" y="2637243"/>
            <a:ext cx="800850" cy="369332"/>
          </a:xfrm>
          <a:prstGeom prst="rect">
            <a:avLst/>
          </a:prstGeom>
          <a:solidFill>
            <a:schemeClr val="bg1"/>
          </a:solidFill>
        </p:spPr>
        <p:txBody>
          <a:bodyPr wrap="square" rtlCol="0">
            <a:spAutoFit/>
          </a:bodyPr>
          <a:lstStyle/>
          <a:p>
            <a:pPr algn="r"/>
            <a:r>
              <a:rPr lang="en-US" dirty="0" smtClean="0"/>
              <a:t>10</a:t>
            </a:r>
            <a:endParaRPr lang="en-US" dirty="0"/>
          </a:p>
        </p:txBody>
      </p:sp>
      <p:sp>
        <p:nvSpPr>
          <p:cNvPr id="6" name="TextBox 5"/>
          <p:cNvSpPr txBox="1"/>
          <p:nvPr/>
        </p:nvSpPr>
        <p:spPr>
          <a:xfrm>
            <a:off x="1292802" y="2030702"/>
            <a:ext cx="800850" cy="369332"/>
          </a:xfrm>
          <a:prstGeom prst="rect">
            <a:avLst/>
          </a:prstGeom>
          <a:solidFill>
            <a:schemeClr val="bg1"/>
          </a:solidFill>
        </p:spPr>
        <p:txBody>
          <a:bodyPr wrap="square" rtlCol="0">
            <a:spAutoFit/>
          </a:bodyPr>
          <a:lstStyle/>
          <a:p>
            <a:pPr algn="r"/>
            <a:r>
              <a:rPr lang="en-US" dirty="0" smtClean="0"/>
              <a:t>15</a:t>
            </a:r>
            <a:endParaRPr lang="en-US" dirty="0"/>
          </a:p>
        </p:txBody>
      </p:sp>
      <p:sp>
        <p:nvSpPr>
          <p:cNvPr id="7" name="TextBox 6"/>
          <p:cNvSpPr txBox="1"/>
          <p:nvPr/>
        </p:nvSpPr>
        <p:spPr>
          <a:xfrm>
            <a:off x="1292802" y="1424162"/>
            <a:ext cx="800850" cy="369332"/>
          </a:xfrm>
          <a:prstGeom prst="rect">
            <a:avLst/>
          </a:prstGeom>
          <a:solidFill>
            <a:schemeClr val="bg1"/>
          </a:solidFill>
        </p:spPr>
        <p:txBody>
          <a:bodyPr wrap="square" rtlCol="0">
            <a:spAutoFit/>
          </a:bodyPr>
          <a:lstStyle/>
          <a:p>
            <a:pPr algn="r"/>
            <a:r>
              <a:rPr lang="en-US" dirty="0" smtClean="0"/>
              <a:t>20</a:t>
            </a:r>
            <a:endParaRPr lang="en-US" dirty="0"/>
          </a:p>
        </p:txBody>
      </p:sp>
      <p:sp>
        <p:nvSpPr>
          <p:cNvPr id="8" name="TextBox 7"/>
          <p:cNvSpPr txBox="1"/>
          <p:nvPr/>
        </p:nvSpPr>
        <p:spPr>
          <a:xfrm>
            <a:off x="1269920" y="3855808"/>
            <a:ext cx="800850" cy="369332"/>
          </a:xfrm>
          <a:prstGeom prst="rect">
            <a:avLst/>
          </a:prstGeom>
          <a:solidFill>
            <a:schemeClr val="bg1"/>
          </a:solidFill>
        </p:spPr>
        <p:txBody>
          <a:bodyPr wrap="square" rtlCol="0">
            <a:spAutoFit/>
          </a:bodyPr>
          <a:lstStyle/>
          <a:p>
            <a:pPr algn="r"/>
            <a:r>
              <a:rPr lang="en-US" dirty="0" smtClean="0"/>
              <a:t>0</a:t>
            </a:r>
            <a:endParaRPr lang="en-US" dirty="0"/>
          </a:p>
        </p:txBody>
      </p:sp>
    </p:spTree>
    <p:extLst>
      <p:ext uri="{BB962C8B-B14F-4D97-AF65-F5344CB8AC3E}">
        <p14:creationId xmlns:p14="http://schemas.microsoft.com/office/powerpoint/2010/main" val="1929568786"/>
      </p:ext>
    </p:extLst>
  </p:cSld>
  <p:clrMapOvr>
    <a:masterClrMapping/>
  </p:clrMapOvr>
  <p:timing>
    <p:tnLst>
      <p:par>
        <p:cTn xmlns:p14="http://schemas.microsoft.com/office/powerpoint/2010/mai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2"/>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Introduction to </a:t>
            </a:r>
            <a:r>
              <a:rPr lang="en-US" sz="54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Structs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Ch.6 : </a:t>
            </a:r>
            <a:r>
              <a:rPr lang="en-US" sz="5400" b="1" dirty="0" err="1" smtClean="0">
                <a:ln/>
                <a:solidFill>
                  <a:schemeClr val="accent3">
                    <a:lumMod val="50000"/>
                  </a:schemeClr>
                </a:solidFill>
                <a:effectLst/>
              </a:rPr>
              <a:t>Structs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1468336556"/>
      </p:ext>
    </p:extLst>
  </p:cSld>
  <p:clrMapOvr>
    <a:masterClrMapping/>
  </p:clrMapOvr>
  <p:timing>
    <p:tnLst>
      <p:par>
        <p:cTn xmlns:p14="http://schemas.microsoft.com/office/powerpoint/2010/mai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a </a:t>
            </a:r>
            <a:r>
              <a:rPr lang="en-US" dirty="0" err="1" smtClean="0"/>
              <a:t>Struct</a:t>
            </a:r>
            <a:r>
              <a:rPr lang="en-US" dirty="0" smtClean="0"/>
              <a:t>?</a:t>
            </a:r>
          </a:p>
          <a:p>
            <a:r>
              <a:rPr lang="en-US" dirty="0" smtClean="0"/>
              <a:t>Arrays/Slices </a:t>
            </a:r>
            <a:r>
              <a:rPr lang="en-US" dirty="0" err="1" smtClean="0"/>
              <a:t>vs</a:t>
            </a:r>
            <a:r>
              <a:rPr lang="en-US" dirty="0" smtClean="0"/>
              <a:t> Maps </a:t>
            </a:r>
            <a:r>
              <a:rPr lang="en-US" dirty="0" err="1" smtClean="0"/>
              <a:t>vs</a:t>
            </a:r>
            <a:r>
              <a:rPr lang="en-US" dirty="0" smtClean="0"/>
              <a:t> </a:t>
            </a:r>
            <a:r>
              <a:rPr lang="en-US" dirty="0" err="1" smtClean="0"/>
              <a:t>Structs</a:t>
            </a:r>
            <a:endParaRPr lang="en-US" dirty="0" smtClean="0"/>
          </a:p>
          <a:p>
            <a:r>
              <a:rPr lang="en-US" dirty="0" smtClean="0"/>
              <a:t>Simple examples of using a </a:t>
            </a:r>
            <a:r>
              <a:rPr lang="en-US" dirty="0" err="1" smtClean="0"/>
              <a:t>Struct</a:t>
            </a:r>
            <a:endParaRPr lang="en-US" dirty="0"/>
          </a:p>
        </p:txBody>
      </p:sp>
      <p:sp>
        <p:nvSpPr>
          <p:cNvPr id="5" name="TextBox 4"/>
          <p:cNvSpPr txBox="1"/>
          <p:nvPr/>
        </p:nvSpPr>
        <p:spPr>
          <a:xfrm>
            <a:off x="1" y="4460071"/>
            <a:ext cx="5949177"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spec#Struct_types</a:t>
            </a:r>
            <a:endParaRPr lang="en-US" dirty="0"/>
          </a:p>
        </p:txBody>
      </p:sp>
    </p:spTree>
    <p:extLst>
      <p:ext uri="{BB962C8B-B14F-4D97-AF65-F5344CB8AC3E}">
        <p14:creationId xmlns:p14="http://schemas.microsoft.com/office/powerpoint/2010/main" val="4211778855"/>
      </p:ext>
    </p:extLst>
  </p:cSld>
  <p:clrMapOvr>
    <a:masterClrMapping/>
  </p:clrMapOvr>
  <p:timing>
    <p:tnLst>
      <p:par>
        <p:cTn xmlns:p14="http://schemas.microsoft.com/office/powerpoint/2010/mai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 </a:t>
            </a:r>
            <a:r>
              <a:rPr lang="en-US" dirty="0" err="1" smtClean="0"/>
              <a:t>Struct</a:t>
            </a:r>
            <a:r>
              <a:rPr lang="en-US" dirty="0" smtClean="0"/>
              <a:t>?</a:t>
            </a:r>
            <a:endParaRPr lang="en-US" dirty="0"/>
          </a:p>
        </p:txBody>
      </p:sp>
      <p:sp>
        <p:nvSpPr>
          <p:cNvPr id="3" name="Content Placeholder 2"/>
          <p:cNvSpPr>
            <a:spLocks noGrp="1"/>
          </p:cNvSpPr>
          <p:nvPr>
            <p:ph idx="1"/>
          </p:nvPr>
        </p:nvSpPr>
        <p:spPr/>
        <p:txBody>
          <a:bodyPr/>
          <a:lstStyle/>
          <a:p>
            <a:r>
              <a:rPr lang="en-US" dirty="0"/>
              <a:t>A </a:t>
            </a:r>
            <a:r>
              <a:rPr lang="en-US" b="1" i="1" dirty="0" err="1">
                <a:solidFill>
                  <a:srgbClr val="3366FF"/>
                </a:solidFill>
              </a:rPr>
              <a:t>struct</a:t>
            </a:r>
            <a:r>
              <a:rPr lang="en-US" dirty="0">
                <a:solidFill>
                  <a:srgbClr val="3366FF"/>
                </a:solidFill>
              </a:rPr>
              <a:t> </a:t>
            </a:r>
            <a:r>
              <a:rPr lang="en-US" dirty="0"/>
              <a:t>is a </a:t>
            </a:r>
            <a:r>
              <a:rPr lang="en-US" b="1" i="1" dirty="0">
                <a:solidFill>
                  <a:schemeClr val="accent2"/>
                </a:solidFill>
              </a:rPr>
              <a:t>sequence of named elements</a:t>
            </a:r>
            <a:r>
              <a:rPr lang="en-US" dirty="0"/>
              <a:t>, called </a:t>
            </a:r>
            <a:r>
              <a:rPr lang="en-US" b="1" i="1" dirty="0">
                <a:solidFill>
                  <a:srgbClr val="FF0000"/>
                </a:solidFill>
              </a:rPr>
              <a:t>fields</a:t>
            </a:r>
            <a:r>
              <a:rPr lang="en-US" dirty="0"/>
              <a:t>, </a:t>
            </a:r>
            <a:r>
              <a:rPr lang="en-US" i="1" dirty="0"/>
              <a:t>each of which has a </a:t>
            </a:r>
            <a:r>
              <a:rPr lang="en-US" b="1" i="1" dirty="0"/>
              <a:t>name</a:t>
            </a:r>
            <a:r>
              <a:rPr lang="en-US" i="1" dirty="0"/>
              <a:t> and a </a:t>
            </a:r>
            <a:r>
              <a:rPr lang="en-US" b="1" i="1" dirty="0"/>
              <a:t>type</a:t>
            </a:r>
            <a:r>
              <a:rPr lang="en-US" dirty="0"/>
              <a:t>. Field names may be specified explicitly (</a:t>
            </a:r>
            <a:r>
              <a:rPr lang="en-US" dirty="0" err="1"/>
              <a:t>IdentifierList</a:t>
            </a:r>
            <a:r>
              <a:rPr lang="en-US" dirty="0"/>
              <a:t>) or implicitly (</a:t>
            </a:r>
            <a:r>
              <a:rPr lang="en-US" dirty="0" err="1"/>
              <a:t>AnonymousField</a:t>
            </a:r>
            <a:r>
              <a:rPr lang="en-US" dirty="0"/>
              <a:t>). Within a </a:t>
            </a:r>
            <a:r>
              <a:rPr lang="en-US" dirty="0" err="1"/>
              <a:t>struct</a:t>
            </a:r>
            <a:r>
              <a:rPr lang="en-US" dirty="0"/>
              <a:t>, non-blank field names must be </a:t>
            </a:r>
            <a:r>
              <a:rPr lang="en-US" dirty="0" smtClean="0"/>
              <a:t>unique</a:t>
            </a:r>
            <a:endParaRPr lang="en-US" dirty="0"/>
          </a:p>
        </p:txBody>
      </p:sp>
      <p:sp>
        <p:nvSpPr>
          <p:cNvPr id="4" name="TextBox 3"/>
          <p:cNvSpPr txBox="1"/>
          <p:nvPr/>
        </p:nvSpPr>
        <p:spPr>
          <a:xfrm>
            <a:off x="1" y="4460071"/>
            <a:ext cx="5949177"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spec#Struct_types</a:t>
            </a:r>
            <a:endParaRPr lang="en-US" dirty="0"/>
          </a:p>
        </p:txBody>
      </p:sp>
    </p:spTree>
    <p:extLst>
      <p:ext uri="{BB962C8B-B14F-4D97-AF65-F5344CB8AC3E}">
        <p14:creationId xmlns:p14="http://schemas.microsoft.com/office/powerpoint/2010/main" val="4185593272"/>
      </p:ext>
    </p:extLst>
  </p:cSld>
  <p:clrMapOvr>
    <a:masterClrMapping/>
  </p:clrMapOvr>
  <p:timing>
    <p:tnLst>
      <p:par>
        <p:cTn xmlns:p14="http://schemas.microsoft.com/office/powerpoint/2010/mai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Arrays/Slices </a:t>
            </a:r>
            <a:r>
              <a:rPr lang="en-US" dirty="0" err="1" smtClean="0"/>
              <a:t>vs</a:t>
            </a:r>
            <a:r>
              <a:rPr lang="en-US" dirty="0" smtClean="0"/>
              <a:t> Maps </a:t>
            </a:r>
            <a:r>
              <a:rPr lang="en-US" dirty="0" err="1" smtClean="0"/>
              <a:t>vs</a:t>
            </a:r>
            <a:r>
              <a:rPr lang="en-US" dirty="0" smtClean="0"/>
              <a:t> </a:t>
            </a:r>
            <a:r>
              <a:rPr lang="en-US" dirty="0" err="1" smtClean="0"/>
              <a:t>Structs</a:t>
            </a:r>
            <a:endParaRPr lang="en-US" dirty="0"/>
          </a:p>
        </p:txBody>
      </p:sp>
      <p:grpSp>
        <p:nvGrpSpPr>
          <p:cNvPr id="58" name="Group 57"/>
          <p:cNvGrpSpPr/>
          <p:nvPr/>
        </p:nvGrpSpPr>
        <p:grpSpPr>
          <a:xfrm>
            <a:off x="1368311" y="1855775"/>
            <a:ext cx="6407385" cy="221467"/>
            <a:chOff x="1368308" y="2695026"/>
            <a:chExt cx="6407385" cy="295289"/>
          </a:xfrm>
        </p:grpSpPr>
        <p:sp>
          <p:nvSpPr>
            <p:cNvPr id="5" name="Rectangle 4"/>
            <p:cNvSpPr/>
            <p:nvPr/>
          </p:nvSpPr>
          <p:spPr>
            <a:xfrm>
              <a:off x="1368308"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6" name="Rectangle 5"/>
            <p:cNvSpPr/>
            <p:nvPr/>
          </p:nvSpPr>
          <p:spPr>
            <a:xfrm>
              <a:off x="2031716"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53</a:t>
              </a:r>
              <a:endParaRPr lang="en-US" dirty="0"/>
            </a:p>
          </p:txBody>
        </p:sp>
        <p:sp>
          <p:nvSpPr>
            <p:cNvPr id="7" name="Rectangle 6"/>
            <p:cNvSpPr/>
            <p:nvPr/>
          </p:nvSpPr>
          <p:spPr>
            <a:xfrm>
              <a:off x="2695124"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86</a:t>
              </a:r>
              <a:endParaRPr lang="en-US" dirty="0"/>
            </a:p>
          </p:txBody>
        </p:sp>
        <p:sp>
          <p:nvSpPr>
            <p:cNvPr id="8" name="Rectangle 7"/>
            <p:cNvSpPr/>
            <p:nvPr/>
          </p:nvSpPr>
          <p:spPr>
            <a:xfrm>
              <a:off x="3358532"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94</a:t>
              </a:r>
              <a:endParaRPr lang="en-US" dirty="0"/>
            </a:p>
          </p:txBody>
        </p:sp>
        <p:sp>
          <p:nvSpPr>
            <p:cNvPr id="9" name="Rectangle 8"/>
            <p:cNvSpPr/>
            <p:nvPr/>
          </p:nvSpPr>
          <p:spPr>
            <a:xfrm>
              <a:off x="4021940"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75</a:t>
              </a:r>
              <a:endParaRPr lang="en-US" dirty="0"/>
            </a:p>
          </p:txBody>
        </p:sp>
        <p:sp>
          <p:nvSpPr>
            <p:cNvPr id="10" name="Rectangle 9"/>
            <p:cNvSpPr/>
            <p:nvPr/>
          </p:nvSpPr>
          <p:spPr>
            <a:xfrm>
              <a:off x="4685348"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11" name="Rectangle 10"/>
            <p:cNvSpPr/>
            <p:nvPr/>
          </p:nvSpPr>
          <p:spPr>
            <a:xfrm>
              <a:off x="5348756"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12" name="Rectangle 11"/>
            <p:cNvSpPr/>
            <p:nvPr/>
          </p:nvSpPr>
          <p:spPr>
            <a:xfrm>
              <a:off x="6012164"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13" name="Rectangle 12"/>
            <p:cNvSpPr/>
            <p:nvPr/>
          </p:nvSpPr>
          <p:spPr>
            <a:xfrm>
              <a:off x="6675572"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37</a:t>
              </a:r>
              <a:endParaRPr lang="en-US" dirty="0"/>
            </a:p>
          </p:txBody>
        </p:sp>
        <p:sp>
          <p:nvSpPr>
            <p:cNvPr id="14" name="Rectangle 13"/>
            <p:cNvSpPr/>
            <p:nvPr/>
          </p:nvSpPr>
          <p:spPr>
            <a:xfrm>
              <a:off x="7338980"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40</a:t>
              </a:r>
              <a:endParaRPr lang="en-US" dirty="0"/>
            </a:p>
          </p:txBody>
        </p:sp>
      </p:grpSp>
      <p:sp>
        <p:nvSpPr>
          <p:cNvPr id="54" name="Left Brace 53"/>
          <p:cNvSpPr/>
          <p:nvPr/>
        </p:nvSpPr>
        <p:spPr>
          <a:xfrm rot="5400000">
            <a:off x="4491130" y="-1527632"/>
            <a:ext cx="161747" cy="6407385"/>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 name="TextBox 54"/>
          <p:cNvSpPr txBox="1"/>
          <p:nvPr/>
        </p:nvSpPr>
        <p:spPr>
          <a:xfrm>
            <a:off x="4168608" y="1227120"/>
            <a:ext cx="746721"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Array</a:t>
            </a:r>
            <a:endParaRPr lang="en-US" dirty="0"/>
          </a:p>
        </p:txBody>
      </p:sp>
      <p:sp>
        <p:nvSpPr>
          <p:cNvPr id="60" name="Rectangle 59"/>
          <p:cNvSpPr/>
          <p:nvPr/>
        </p:nvSpPr>
        <p:spPr>
          <a:xfrm>
            <a:off x="2031719" y="212960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sp>
        <p:nvSpPr>
          <p:cNvPr id="61" name="Rectangle 60"/>
          <p:cNvSpPr/>
          <p:nvPr/>
        </p:nvSpPr>
        <p:spPr>
          <a:xfrm>
            <a:off x="2695126" y="212960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62" name="Rectangle 61"/>
          <p:cNvSpPr/>
          <p:nvPr/>
        </p:nvSpPr>
        <p:spPr>
          <a:xfrm>
            <a:off x="3358535" y="212960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63" name="Rectangle 62"/>
          <p:cNvSpPr/>
          <p:nvPr/>
        </p:nvSpPr>
        <p:spPr>
          <a:xfrm>
            <a:off x="4021943" y="212960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a:t>
            </a:r>
            <a:endParaRPr lang="en-US" dirty="0"/>
          </a:p>
        </p:txBody>
      </p:sp>
      <p:sp>
        <p:nvSpPr>
          <p:cNvPr id="64" name="Rectangle 63"/>
          <p:cNvSpPr/>
          <p:nvPr/>
        </p:nvSpPr>
        <p:spPr>
          <a:xfrm>
            <a:off x="4685351" y="212960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a:t>
            </a:r>
            <a:endParaRPr lang="en-US" dirty="0"/>
          </a:p>
        </p:txBody>
      </p:sp>
      <p:sp>
        <p:nvSpPr>
          <p:cNvPr id="65" name="Rectangle 64"/>
          <p:cNvSpPr/>
          <p:nvPr/>
        </p:nvSpPr>
        <p:spPr>
          <a:xfrm>
            <a:off x="5348759" y="212960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6</a:t>
            </a:r>
            <a:endParaRPr lang="en-US" dirty="0"/>
          </a:p>
        </p:txBody>
      </p:sp>
      <p:sp>
        <p:nvSpPr>
          <p:cNvPr id="66" name="Rectangle 65"/>
          <p:cNvSpPr/>
          <p:nvPr/>
        </p:nvSpPr>
        <p:spPr>
          <a:xfrm>
            <a:off x="6012167" y="212960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67" name="Rectangle 66"/>
          <p:cNvSpPr/>
          <p:nvPr/>
        </p:nvSpPr>
        <p:spPr>
          <a:xfrm>
            <a:off x="6675575" y="212960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a:t>
            </a:r>
            <a:endParaRPr lang="en-US" dirty="0"/>
          </a:p>
        </p:txBody>
      </p:sp>
      <p:sp>
        <p:nvSpPr>
          <p:cNvPr id="68" name="Rectangle 67"/>
          <p:cNvSpPr/>
          <p:nvPr/>
        </p:nvSpPr>
        <p:spPr>
          <a:xfrm>
            <a:off x="7338983" y="212960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a:t>
            </a:r>
            <a:endParaRPr lang="en-US" dirty="0"/>
          </a:p>
        </p:txBody>
      </p:sp>
      <p:sp>
        <p:nvSpPr>
          <p:cNvPr id="69" name="Rectangle 68"/>
          <p:cNvSpPr/>
          <p:nvPr/>
        </p:nvSpPr>
        <p:spPr>
          <a:xfrm>
            <a:off x="1368311" y="2135992"/>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29" name="Rectangle 28"/>
          <p:cNvSpPr/>
          <p:nvPr/>
        </p:nvSpPr>
        <p:spPr>
          <a:xfrm>
            <a:off x="1368310" y="2648008"/>
            <a:ext cx="2800298" cy="1162151"/>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marL="342900" indent="-342900">
              <a:buFont typeface="+mj-lt"/>
              <a:buAutoNum type="arabicPeriod"/>
            </a:pPr>
            <a:r>
              <a:rPr lang="en-US" dirty="0" smtClean="0"/>
              <a:t>Flexible element type</a:t>
            </a:r>
          </a:p>
          <a:p>
            <a:pPr marL="342900" indent="-342900">
              <a:buFont typeface="+mj-lt"/>
              <a:buAutoNum type="arabicPeriod"/>
            </a:pPr>
            <a:r>
              <a:rPr lang="en-US" i="1" u="sng" dirty="0" smtClean="0"/>
              <a:t>All</a:t>
            </a:r>
            <a:r>
              <a:rPr lang="en-US" dirty="0" smtClean="0"/>
              <a:t> elements are of the same type</a:t>
            </a:r>
          </a:p>
          <a:p>
            <a:pPr marL="342900" indent="-342900">
              <a:buFont typeface="+mj-lt"/>
              <a:buAutoNum type="arabicPeriod"/>
            </a:pPr>
            <a:r>
              <a:rPr lang="en-US" dirty="0" smtClean="0"/>
              <a:t>Fixed boundaries</a:t>
            </a:r>
          </a:p>
          <a:p>
            <a:pPr marL="342900" indent="-342900">
              <a:buFont typeface="+mj-lt"/>
              <a:buAutoNum type="arabicPeriod"/>
            </a:pPr>
            <a:r>
              <a:rPr lang="en-US" dirty="0" smtClean="0"/>
              <a:t>Integer indexing</a:t>
            </a:r>
            <a:endParaRPr lang="en-US" dirty="0"/>
          </a:p>
        </p:txBody>
      </p:sp>
    </p:spTree>
    <p:extLst>
      <p:ext uri="{BB962C8B-B14F-4D97-AF65-F5344CB8AC3E}">
        <p14:creationId xmlns:p14="http://schemas.microsoft.com/office/powerpoint/2010/main" val="3277867267"/>
      </p:ext>
    </p:extLst>
  </p:cSld>
  <p:clrMapOvr>
    <a:masterClrMapping/>
  </p:clrMapOvr>
  <p:timing>
    <p:tnLst>
      <p:par>
        <p:cTn xmlns:p14="http://schemas.microsoft.com/office/powerpoint/2010/mai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Arrays/Slices </a:t>
            </a:r>
            <a:r>
              <a:rPr lang="en-US" dirty="0" err="1" smtClean="0"/>
              <a:t>vs</a:t>
            </a:r>
            <a:r>
              <a:rPr lang="en-US" dirty="0" smtClean="0"/>
              <a:t> Maps </a:t>
            </a:r>
            <a:r>
              <a:rPr lang="en-US" dirty="0" err="1" smtClean="0"/>
              <a:t>vs</a:t>
            </a:r>
            <a:r>
              <a:rPr lang="en-US" dirty="0" smtClean="0"/>
              <a:t> </a:t>
            </a:r>
            <a:r>
              <a:rPr lang="en-US" dirty="0" err="1" smtClean="0"/>
              <a:t>Structs</a:t>
            </a:r>
            <a:endParaRPr lang="en-US" dirty="0"/>
          </a:p>
        </p:txBody>
      </p:sp>
      <p:sp>
        <p:nvSpPr>
          <p:cNvPr id="5" name="Rectangle 4"/>
          <p:cNvSpPr/>
          <p:nvPr/>
        </p:nvSpPr>
        <p:spPr>
          <a:xfrm>
            <a:off x="1368311" y="1855775"/>
            <a:ext cx="1763529"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“Near X-mas”</a:t>
            </a:r>
            <a:endParaRPr lang="en-US" dirty="0"/>
          </a:p>
        </p:txBody>
      </p:sp>
      <p:sp>
        <p:nvSpPr>
          <p:cNvPr id="8" name="Rectangle 7"/>
          <p:cNvSpPr/>
          <p:nvPr/>
        </p:nvSpPr>
        <p:spPr>
          <a:xfrm>
            <a:off x="3358535" y="1855775"/>
            <a:ext cx="1763529"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“After Summer”</a:t>
            </a:r>
            <a:endParaRPr lang="en-US" dirty="0"/>
          </a:p>
        </p:txBody>
      </p:sp>
      <p:sp>
        <p:nvSpPr>
          <p:cNvPr id="11" name="Rectangle 10"/>
          <p:cNvSpPr/>
          <p:nvPr/>
        </p:nvSpPr>
        <p:spPr>
          <a:xfrm>
            <a:off x="5348759" y="1855775"/>
            <a:ext cx="1763529"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“Summer Starts”</a:t>
            </a:r>
            <a:endParaRPr lang="en-US" dirty="0"/>
          </a:p>
        </p:txBody>
      </p:sp>
      <p:sp>
        <p:nvSpPr>
          <p:cNvPr id="54" name="Left Brace 53"/>
          <p:cNvSpPr/>
          <p:nvPr/>
        </p:nvSpPr>
        <p:spPr>
          <a:xfrm rot="5400000">
            <a:off x="4159426" y="-1195927"/>
            <a:ext cx="161748" cy="5743978"/>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 name="TextBox 54"/>
          <p:cNvSpPr txBox="1"/>
          <p:nvPr/>
        </p:nvSpPr>
        <p:spPr>
          <a:xfrm>
            <a:off x="4168609" y="1227120"/>
            <a:ext cx="746721"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Map</a:t>
            </a:r>
            <a:endParaRPr lang="en-US" dirty="0"/>
          </a:p>
        </p:txBody>
      </p:sp>
      <p:sp>
        <p:nvSpPr>
          <p:cNvPr id="62" name="Rectangle 61"/>
          <p:cNvSpPr/>
          <p:nvPr/>
        </p:nvSpPr>
        <p:spPr>
          <a:xfrm>
            <a:off x="3358535" y="2412789"/>
            <a:ext cx="1763529"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“September”</a:t>
            </a:r>
            <a:endParaRPr lang="en-US" dirty="0"/>
          </a:p>
        </p:txBody>
      </p:sp>
      <p:sp>
        <p:nvSpPr>
          <p:cNvPr id="65" name="Rectangle 64"/>
          <p:cNvSpPr/>
          <p:nvPr/>
        </p:nvSpPr>
        <p:spPr>
          <a:xfrm>
            <a:off x="5348759" y="2412789"/>
            <a:ext cx="1763529"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“July”</a:t>
            </a:r>
            <a:endParaRPr lang="en-US" dirty="0"/>
          </a:p>
        </p:txBody>
      </p:sp>
      <p:sp>
        <p:nvSpPr>
          <p:cNvPr id="69" name="Rectangle 68"/>
          <p:cNvSpPr/>
          <p:nvPr/>
        </p:nvSpPr>
        <p:spPr>
          <a:xfrm>
            <a:off x="1368311" y="2419182"/>
            <a:ext cx="1763529"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“November”</a:t>
            </a:r>
            <a:endParaRPr lang="en-US" dirty="0"/>
          </a:p>
        </p:txBody>
      </p:sp>
      <p:sp>
        <p:nvSpPr>
          <p:cNvPr id="29" name="Rectangle 28"/>
          <p:cNvSpPr/>
          <p:nvPr/>
        </p:nvSpPr>
        <p:spPr>
          <a:xfrm>
            <a:off x="1368311" y="3200878"/>
            <a:ext cx="2800298" cy="995446"/>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marL="342900" indent="-342900">
              <a:buFont typeface="+mj-lt"/>
              <a:buAutoNum type="arabicPeriod"/>
            </a:pPr>
            <a:r>
              <a:rPr lang="en-US" dirty="0" smtClean="0"/>
              <a:t>Flexible value type</a:t>
            </a:r>
          </a:p>
          <a:p>
            <a:pPr marL="342900" indent="-342900">
              <a:buFont typeface="+mj-lt"/>
              <a:buAutoNum type="arabicPeriod"/>
            </a:pPr>
            <a:r>
              <a:rPr lang="en-US" i="1" u="sng" dirty="0" smtClean="0"/>
              <a:t>All</a:t>
            </a:r>
            <a:r>
              <a:rPr lang="en-US" dirty="0" smtClean="0"/>
              <a:t> elements are of the same type</a:t>
            </a:r>
          </a:p>
          <a:p>
            <a:pPr marL="342900" indent="-342900">
              <a:buFont typeface="+mj-lt"/>
              <a:buAutoNum type="arabicPeriod"/>
            </a:pPr>
            <a:r>
              <a:rPr lang="en-US" dirty="0" smtClean="0"/>
              <a:t>Flexible index types</a:t>
            </a:r>
            <a:endParaRPr lang="en-US" dirty="0"/>
          </a:p>
        </p:txBody>
      </p:sp>
      <p:cxnSp>
        <p:nvCxnSpPr>
          <p:cNvPr id="4" name="Straight Arrow Connector 3"/>
          <p:cNvCxnSpPr>
            <a:stCxn id="69" idx="0"/>
            <a:endCxn id="5" idx="2"/>
          </p:cNvCxnSpPr>
          <p:nvPr/>
        </p:nvCxnSpPr>
        <p:spPr>
          <a:xfrm flipV="1">
            <a:off x="2250075" y="2077241"/>
            <a:ext cx="0" cy="34194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30" name="Straight Arrow Connector 29"/>
          <p:cNvCxnSpPr>
            <a:stCxn id="62" idx="0"/>
            <a:endCxn id="8" idx="2"/>
          </p:cNvCxnSpPr>
          <p:nvPr/>
        </p:nvCxnSpPr>
        <p:spPr>
          <a:xfrm flipV="1">
            <a:off x="4240299" y="2077242"/>
            <a:ext cx="0" cy="335548"/>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32" name="Straight Arrow Connector 31"/>
          <p:cNvCxnSpPr>
            <a:stCxn id="65" idx="0"/>
            <a:endCxn id="11" idx="2"/>
          </p:cNvCxnSpPr>
          <p:nvPr/>
        </p:nvCxnSpPr>
        <p:spPr>
          <a:xfrm flipV="1">
            <a:off x="6230523" y="2077242"/>
            <a:ext cx="0" cy="335548"/>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836965159"/>
      </p:ext>
    </p:extLst>
  </p:cSld>
  <p:clrMapOvr>
    <a:masterClrMapping/>
  </p:clrMapOvr>
  <p:timing>
    <p:tnLst>
      <p:par>
        <p:cTn xmlns:p14="http://schemas.microsoft.com/office/powerpoint/2010/mai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Arrays/Slices </a:t>
            </a:r>
            <a:r>
              <a:rPr lang="en-US" dirty="0" err="1" smtClean="0"/>
              <a:t>vs</a:t>
            </a:r>
            <a:r>
              <a:rPr lang="en-US" dirty="0" smtClean="0"/>
              <a:t> Maps </a:t>
            </a:r>
            <a:r>
              <a:rPr lang="en-US" dirty="0" err="1" smtClean="0"/>
              <a:t>vs</a:t>
            </a:r>
            <a:r>
              <a:rPr lang="en-US" dirty="0" smtClean="0"/>
              <a:t> </a:t>
            </a:r>
            <a:r>
              <a:rPr lang="en-US" dirty="0" err="1" smtClean="0"/>
              <a:t>Structs</a:t>
            </a:r>
            <a:endParaRPr lang="en-US" dirty="0"/>
          </a:p>
        </p:txBody>
      </p:sp>
      <p:sp>
        <p:nvSpPr>
          <p:cNvPr id="5" name="Rectangle 4"/>
          <p:cNvSpPr/>
          <p:nvPr/>
        </p:nvSpPr>
        <p:spPr>
          <a:xfrm>
            <a:off x="1368311" y="2370665"/>
            <a:ext cx="1763529"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“Mary”</a:t>
            </a:r>
            <a:endParaRPr lang="en-US" dirty="0"/>
          </a:p>
        </p:txBody>
      </p:sp>
      <p:sp>
        <p:nvSpPr>
          <p:cNvPr id="8" name="Rectangle 7"/>
          <p:cNvSpPr/>
          <p:nvPr/>
        </p:nvSpPr>
        <p:spPr>
          <a:xfrm>
            <a:off x="3358535" y="2370665"/>
            <a:ext cx="1763529"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25</a:t>
            </a:r>
            <a:endParaRPr lang="en-US" dirty="0"/>
          </a:p>
        </p:txBody>
      </p:sp>
      <p:sp>
        <p:nvSpPr>
          <p:cNvPr id="11" name="Rectangle 10"/>
          <p:cNvSpPr/>
          <p:nvPr/>
        </p:nvSpPr>
        <p:spPr>
          <a:xfrm>
            <a:off x="5348759" y="2370665"/>
            <a:ext cx="1763529"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true</a:t>
            </a:r>
            <a:endParaRPr lang="en-US" dirty="0"/>
          </a:p>
        </p:txBody>
      </p:sp>
      <p:sp>
        <p:nvSpPr>
          <p:cNvPr id="54" name="Left Brace 53"/>
          <p:cNvSpPr/>
          <p:nvPr/>
        </p:nvSpPr>
        <p:spPr>
          <a:xfrm rot="5400000">
            <a:off x="4159426" y="-1195927"/>
            <a:ext cx="161748" cy="5743978"/>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 name="TextBox 54"/>
          <p:cNvSpPr txBox="1"/>
          <p:nvPr/>
        </p:nvSpPr>
        <p:spPr>
          <a:xfrm>
            <a:off x="4168609" y="1227120"/>
            <a:ext cx="746721"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err="1" smtClean="0"/>
              <a:t>Struct</a:t>
            </a:r>
            <a:endParaRPr lang="en-US" dirty="0"/>
          </a:p>
        </p:txBody>
      </p:sp>
      <p:sp>
        <p:nvSpPr>
          <p:cNvPr id="62" name="Rectangle 61"/>
          <p:cNvSpPr/>
          <p:nvPr/>
        </p:nvSpPr>
        <p:spPr>
          <a:xfrm>
            <a:off x="3358535" y="2927679"/>
            <a:ext cx="1763529"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age</a:t>
            </a:r>
            <a:endParaRPr lang="en-US" dirty="0"/>
          </a:p>
        </p:txBody>
      </p:sp>
      <p:sp>
        <p:nvSpPr>
          <p:cNvPr id="65" name="Rectangle 64"/>
          <p:cNvSpPr/>
          <p:nvPr/>
        </p:nvSpPr>
        <p:spPr>
          <a:xfrm>
            <a:off x="5348759" y="2927679"/>
            <a:ext cx="1763529"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exempt</a:t>
            </a:r>
            <a:endParaRPr lang="en-US" dirty="0"/>
          </a:p>
        </p:txBody>
      </p:sp>
      <p:sp>
        <p:nvSpPr>
          <p:cNvPr id="69" name="Rectangle 68"/>
          <p:cNvSpPr/>
          <p:nvPr/>
        </p:nvSpPr>
        <p:spPr>
          <a:xfrm>
            <a:off x="1368311" y="2934072"/>
            <a:ext cx="1763529"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name</a:t>
            </a:r>
            <a:endParaRPr lang="en-US" dirty="0"/>
          </a:p>
        </p:txBody>
      </p:sp>
      <p:sp>
        <p:nvSpPr>
          <p:cNvPr id="29" name="Rectangle 28"/>
          <p:cNvSpPr/>
          <p:nvPr/>
        </p:nvSpPr>
        <p:spPr>
          <a:xfrm>
            <a:off x="1368311" y="3501231"/>
            <a:ext cx="2800298" cy="1004028"/>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marL="342900" indent="-342900">
              <a:buFont typeface="+mj-lt"/>
              <a:buAutoNum type="arabicPeriod"/>
            </a:pPr>
            <a:r>
              <a:rPr lang="en-US" dirty="0" smtClean="0"/>
              <a:t>Composite of </a:t>
            </a:r>
            <a:r>
              <a:rPr lang="en-US" i="1" u="sng" dirty="0" smtClean="0"/>
              <a:t>multiple </a:t>
            </a:r>
            <a:r>
              <a:rPr lang="en-US" dirty="0" smtClean="0"/>
              <a:t>types</a:t>
            </a:r>
          </a:p>
          <a:p>
            <a:pPr marL="342900" indent="-342900">
              <a:buFont typeface="+mj-lt"/>
              <a:buAutoNum type="arabicPeriod"/>
            </a:pPr>
            <a:r>
              <a:rPr lang="en-US" dirty="0" smtClean="0"/>
              <a:t>Problem domain representation</a:t>
            </a:r>
            <a:endParaRPr lang="en-US" dirty="0"/>
          </a:p>
        </p:txBody>
      </p:sp>
      <p:cxnSp>
        <p:nvCxnSpPr>
          <p:cNvPr id="4" name="Straight Arrow Connector 3"/>
          <p:cNvCxnSpPr>
            <a:stCxn id="69" idx="0"/>
            <a:endCxn id="5" idx="2"/>
          </p:cNvCxnSpPr>
          <p:nvPr/>
        </p:nvCxnSpPr>
        <p:spPr>
          <a:xfrm flipV="1">
            <a:off x="2250075" y="2592131"/>
            <a:ext cx="0" cy="34194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30" name="Straight Arrow Connector 29"/>
          <p:cNvCxnSpPr>
            <a:stCxn id="62" idx="0"/>
            <a:endCxn id="8" idx="2"/>
          </p:cNvCxnSpPr>
          <p:nvPr/>
        </p:nvCxnSpPr>
        <p:spPr>
          <a:xfrm flipV="1">
            <a:off x="4240299" y="2592132"/>
            <a:ext cx="0" cy="335548"/>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32" name="Straight Arrow Connector 31"/>
          <p:cNvCxnSpPr>
            <a:stCxn id="65" idx="0"/>
            <a:endCxn id="11" idx="2"/>
          </p:cNvCxnSpPr>
          <p:nvPr/>
        </p:nvCxnSpPr>
        <p:spPr>
          <a:xfrm flipV="1">
            <a:off x="6230523" y="2592132"/>
            <a:ext cx="0" cy="335548"/>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15" name="Rectangle 14"/>
          <p:cNvSpPr/>
          <p:nvPr/>
        </p:nvSpPr>
        <p:spPr>
          <a:xfrm>
            <a:off x="1368313" y="1820539"/>
            <a:ext cx="1763529" cy="221467"/>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string</a:t>
            </a:r>
            <a:endParaRPr lang="en-US" dirty="0"/>
          </a:p>
        </p:txBody>
      </p:sp>
      <p:sp>
        <p:nvSpPr>
          <p:cNvPr id="16" name="Rectangle 15"/>
          <p:cNvSpPr/>
          <p:nvPr/>
        </p:nvSpPr>
        <p:spPr>
          <a:xfrm>
            <a:off x="3358537" y="1820539"/>
            <a:ext cx="1763529" cy="221467"/>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err="1" smtClean="0"/>
              <a:t>int</a:t>
            </a:r>
            <a:endParaRPr lang="en-US" dirty="0"/>
          </a:p>
        </p:txBody>
      </p:sp>
      <p:sp>
        <p:nvSpPr>
          <p:cNvPr id="17" name="Rectangle 16"/>
          <p:cNvSpPr/>
          <p:nvPr/>
        </p:nvSpPr>
        <p:spPr>
          <a:xfrm>
            <a:off x="5348761" y="1820539"/>
            <a:ext cx="1763529" cy="221467"/>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err="1" smtClean="0"/>
              <a:t>boolean</a:t>
            </a:r>
            <a:endParaRPr lang="en-US" dirty="0"/>
          </a:p>
        </p:txBody>
      </p:sp>
      <p:cxnSp>
        <p:nvCxnSpPr>
          <p:cNvPr id="18" name="Straight Arrow Connector 17"/>
          <p:cNvCxnSpPr>
            <a:stCxn id="5" idx="0"/>
            <a:endCxn id="15" idx="2"/>
          </p:cNvCxnSpPr>
          <p:nvPr/>
        </p:nvCxnSpPr>
        <p:spPr>
          <a:xfrm flipV="1">
            <a:off x="2250075" y="2042006"/>
            <a:ext cx="2" cy="328659"/>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19" name="Straight Arrow Connector 18"/>
          <p:cNvCxnSpPr>
            <a:stCxn id="8" idx="0"/>
            <a:endCxn id="16" idx="2"/>
          </p:cNvCxnSpPr>
          <p:nvPr/>
        </p:nvCxnSpPr>
        <p:spPr>
          <a:xfrm flipV="1">
            <a:off x="4240299" y="2042006"/>
            <a:ext cx="2" cy="328659"/>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20" name="Straight Arrow Connector 19"/>
          <p:cNvCxnSpPr>
            <a:stCxn id="11" idx="0"/>
            <a:endCxn id="17" idx="2"/>
          </p:cNvCxnSpPr>
          <p:nvPr/>
        </p:nvCxnSpPr>
        <p:spPr>
          <a:xfrm flipV="1">
            <a:off x="6230523" y="2042006"/>
            <a:ext cx="2" cy="328659"/>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690678998"/>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Comments</a:t>
            </a:r>
            <a:endParaRPr lang="en-US" dirty="0"/>
          </a:p>
        </p:txBody>
      </p:sp>
      <p:pic>
        <p:nvPicPr>
          <p:cNvPr id="4" name="Content Placeholder 3" descr="Screen Shot 2016-09-04 at 10.45.png"/>
          <p:cNvPicPr>
            <a:picLocks noGrp="1" noChangeAspect="1"/>
          </p:cNvPicPr>
          <p:nvPr>
            <p:ph idx="1"/>
          </p:nvPr>
        </p:nvPicPr>
        <p:blipFill>
          <a:blip r:embed="rId2">
            <a:extLst>
              <a:ext uri="{28A0092B-C50C-407E-A947-70E740481C1C}">
                <a14:useLocalDpi xmlns:a14="http://schemas.microsoft.com/office/drawing/2010/main" val="0"/>
              </a:ext>
            </a:extLst>
          </a:blip>
          <a:srcRect t="-3666" b="-3666"/>
          <a:stretch>
            <a:fillRect/>
          </a:stretch>
        </p:blipFill>
        <p:spPr/>
      </p:pic>
    </p:spTree>
    <p:extLst>
      <p:ext uri="{BB962C8B-B14F-4D97-AF65-F5344CB8AC3E}">
        <p14:creationId xmlns:p14="http://schemas.microsoft.com/office/powerpoint/2010/main" val="2831000232"/>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3"/>
            <a:ext cx="9143999" cy="1754327"/>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2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Nested and Anonymous </a:t>
            </a:r>
            <a:r>
              <a:rPr lang="en-US" sz="54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Structs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Ch.6 : </a:t>
            </a:r>
            <a:r>
              <a:rPr lang="en-US" sz="5400" b="1" dirty="0" err="1" smtClean="0">
                <a:ln/>
                <a:solidFill>
                  <a:schemeClr val="accent3">
                    <a:lumMod val="50000"/>
                  </a:schemeClr>
                </a:solidFill>
                <a:effectLst/>
              </a:rPr>
              <a:t>Structs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44891780"/>
      </p:ext>
    </p:extLst>
  </p:cSld>
  <p:clrMapOvr>
    <a:masterClrMapping/>
  </p:clrMapOvr>
  <p:timing>
    <p:tnLst>
      <p:par>
        <p:cTn xmlns:p14="http://schemas.microsoft.com/office/powerpoint/2010/mai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a Nested </a:t>
            </a:r>
            <a:r>
              <a:rPr lang="en-US" dirty="0" err="1" smtClean="0"/>
              <a:t>Struct</a:t>
            </a:r>
            <a:r>
              <a:rPr lang="en-US" dirty="0" smtClean="0"/>
              <a:t>?</a:t>
            </a:r>
          </a:p>
          <a:p>
            <a:r>
              <a:rPr lang="en-US" dirty="0" smtClean="0"/>
              <a:t>Anonymous </a:t>
            </a:r>
            <a:r>
              <a:rPr lang="en-US" dirty="0" err="1" smtClean="0"/>
              <a:t>Struct</a:t>
            </a:r>
            <a:endParaRPr lang="en-US" dirty="0"/>
          </a:p>
          <a:p>
            <a:pPr lvl="1"/>
            <a:r>
              <a:rPr lang="en-US" dirty="0" smtClean="0"/>
              <a:t>Accessing fields in an anonymous </a:t>
            </a:r>
            <a:r>
              <a:rPr lang="en-US" dirty="0" err="1" smtClean="0"/>
              <a:t>Struct</a:t>
            </a:r>
            <a:endParaRPr lang="en-US" dirty="0" smtClean="0"/>
          </a:p>
          <a:p>
            <a:pPr lvl="1"/>
            <a:r>
              <a:rPr lang="en-US" dirty="0" smtClean="0"/>
              <a:t>Dealing with ambiguity</a:t>
            </a:r>
          </a:p>
        </p:txBody>
      </p:sp>
      <p:sp>
        <p:nvSpPr>
          <p:cNvPr id="5" name="TextBox 4"/>
          <p:cNvSpPr txBox="1"/>
          <p:nvPr/>
        </p:nvSpPr>
        <p:spPr>
          <a:xfrm>
            <a:off x="1" y="4460071"/>
            <a:ext cx="5949177"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spec#Struct_types</a:t>
            </a:r>
            <a:endParaRPr lang="en-US" dirty="0"/>
          </a:p>
        </p:txBody>
      </p:sp>
    </p:spTree>
    <p:extLst>
      <p:ext uri="{BB962C8B-B14F-4D97-AF65-F5344CB8AC3E}">
        <p14:creationId xmlns:p14="http://schemas.microsoft.com/office/powerpoint/2010/main" val="2536974742"/>
      </p:ext>
    </p:extLst>
  </p:cSld>
  <p:clrMapOvr>
    <a:masterClrMapping/>
  </p:clrMapOvr>
  <p:timing>
    <p:tnLst>
      <p:par>
        <p:cTn xmlns:p14="http://schemas.microsoft.com/office/powerpoint/2010/mai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2"/>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3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Review</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Ch.6 : </a:t>
            </a:r>
            <a:r>
              <a:rPr lang="en-US" sz="5400" b="1" dirty="0" err="1" smtClean="0">
                <a:ln/>
                <a:solidFill>
                  <a:schemeClr val="accent3">
                    <a:lumMod val="50000"/>
                  </a:schemeClr>
                </a:solidFill>
                <a:effectLst/>
              </a:rPr>
              <a:t>Structs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1189723646"/>
      </p:ext>
    </p:extLst>
  </p:cSld>
  <p:clrMapOvr>
    <a:masterClrMapping/>
  </p:clrMapOvr>
  <p:timing>
    <p:tnLst>
      <p:par>
        <p:cTn xmlns:p14="http://schemas.microsoft.com/office/powerpoint/2010/mai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Review</a:t>
            </a:r>
          </a:p>
          <a:p>
            <a:pPr lvl="1"/>
            <a:r>
              <a:rPr lang="en-US" dirty="0" smtClean="0"/>
              <a:t>How did we get here?</a:t>
            </a:r>
          </a:p>
        </p:txBody>
      </p:sp>
      <p:sp>
        <p:nvSpPr>
          <p:cNvPr id="5" name="TextBox 4"/>
          <p:cNvSpPr txBox="1"/>
          <p:nvPr/>
        </p:nvSpPr>
        <p:spPr>
          <a:xfrm>
            <a:off x="1" y="4460071"/>
            <a:ext cx="5949177"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spec#Struct_types</a:t>
            </a:r>
            <a:endParaRPr lang="en-US" dirty="0"/>
          </a:p>
        </p:txBody>
      </p:sp>
    </p:spTree>
    <p:extLst>
      <p:ext uri="{BB962C8B-B14F-4D97-AF65-F5344CB8AC3E}">
        <p14:creationId xmlns:p14="http://schemas.microsoft.com/office/powerpoint/2010/main" val="4176115773"/>
      </p:ext>
    </p:extLst>
  </p:cSld>
  <p:clrMapOvr>
    <a:masterClrMapping/>
  </p:clrMapOvr>
  <p:timing>
    <p:tnLst>
      <p:par>
        <p:cTn xmlns:p14="http://schemas.microsoft.com/office/powerpoint/2010/mai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Everything is a Number</a:t>
            </a:r>
            <a:endParaRPr lang="en-US" dirty="0"/>
          </a:p>
        </p:txBody>
      </p:sp>
      <p:sp>
        <p:nvSpPr>
          <p:cNvPr id="3" name="Content Placeholder 2"/>
          <p:cNvSpPr>
            <a:spLocks noGrp="1"/>
          </p:cNvSpPr>
          <p:nvPr>
            <p:ph idx="1"/>
          </p:nvPr>
        </p:nvSpPr>
        <p:spPr/>
        <p:txBody>
          <a:bodyPr/>
          <a:lstStyle/>
          <a:p>
            <a:r>
              <a:rPr lang="en-US" b="1" i="1" dirty="0" smtClean="0">
                <a:solidFill>
                  <a:srgbClr val="3366FF"/>
                </a:solidFill>
              </a:rPr>
              <a:t>Everything</a:t>
            </a:r>
            <a:r>
              <a:rPr lang="en-US" dirty="0" smtClean="0">
                <a:solidFill>
                  <a:srgbClr val="3366FF"/>
                </a:solidFill>
              </a:rPr>
              <a:t> </a:t>
            </a:r>
            <a:r>
              <a:rPr lang="en-US" b="1" i="1" dirty="0" smtClean="0">
                <a:solidFill>
                  <a:srgbClr val="FF0000"/>
                </a:solidFill>
              </a:rPr>
              <a:t>typed</a:t>
            </a:r>
            <a:r>
              <a:rPr lang="en-US" dirty="0" smtClean="0">
                <a:solidFill>
                  <a:srgbClr val="FF0000"/>
                </a:solidFill>
              </a:rPr>
              <a:t> </a:t>
            </a:r>
            <a:r>
              <a:rPr lang="en-US" dirty="0" smtClean="0"/>
              <a:t>into a computer is a </a:t>
            </a:r>
            <a:r>
              <a:rPr lang="en-US" b="1" i="1" dirty="0" smtClean="0">
                <a:solidFill>
                  <a:schemeClr val="accent6"/>
                </a:solidFill>
              </a:rPr>
              <a:t>character</a:t>
            </a:r>
          </a:p>
          <a:p>
            <a:r>
              <a:rPr lang="en-US" b="1" i="1" dirty="0" smtClean="0">
                <a:solidFill>
                  <a:srgbClr val="3366FF"/>
                </a:solidFill>
              </a:rPr>
              <a:t>Every</a:t>
            </a:r>
            <a:r>
              <a:rPr lang="en-US" dirty="0" smtClean="0">
                <a:solidFill>
                  <a:srgbClr val="3366FF"/>
                </a:solidFill>
              </a:rPr>
              <a:t> </a:t>
            </a:r>
            <a:r>
              <a:rPr lang="en-US" b="1" i="1" dirty="0" smtClean="0">
                <a:solidFill>
                  <a:schemeClr val="accent6"/>
                </a:solidFill>
              </a:rPr>
              <a:t>character </a:t>
            </a:r>
            <a:r>
              <a:rPr lang="en-US" dirty="0" smtClean="0"/>
              <a:t>is represented by a number</a:t>
            </a:r>
          </a:p>
          <a:p>
            <a:r>
              <a:rPr lang="en-US" dirty="0" smtClean="0"/>
              <a:t>A </a:t>
            </a:r>
            <a:r>
              <a:rPr lang="en-US" b="1" i="1" dirty="0" smtClean="0">
                <a:solidFill>
                  <a:schemeClr val="tx2"/>
                </a:solidFill>
              </a:rPr>
              <a:t>number</a:t>
            </a:r>
            <a:r>
              <a:rPr lang="en-US" dirty="0" smtClean="0">
                <a:solidFill>
                  <a:schemeClr val="tx2"/>
                </a:solidFill>
              </a:rPr>
              <a:t> </a:t>
            </a:r>
            <a:r>
              <a:rPr lang="en-US" dirty="0" smtClean="0"/>
              <a:t>is build up </a:t>
            </a:r>
            <a:r>
              <a:rPr lang="en-US" b="1" i="1" dirty="0" smtClean="0">
                <a:solidFill>
                  <a:schemeClr val="accent3"/>
                </a:solidFill>
              </a:rPr>
              <a:t>bit</a:t>
            </a:r>
            <a:r>
              <a:rPr lang="en-US" dirty="0" smtClean="0">
                <a:solidFill>
                  <a:schemeClr val="accent3"/>
                </a:solidFill>
              </a:rPr>
              <a:t> </a:t>
            </a:r>
            <a:r>
              <a:rPr lang="en-US" dirty="0" smtClean="0"/>
              <a:t>by </a:t>
            </a:r>
            <a:r>
              <a:rPr lang="en-US" b="1" i="1" dirty="0" smtClean="0">
                <a:solidFill>
                  <a:schemeClr val="accent3"/>
                </a:solidFill>
              </a:rPr>
              <a:t>bit</a:t>
            </a:r>
            <a:r>
              <a:rPr lang="en-US" dirty="0" smtClean="0"/>
              <a:t>, quite literally</a:t>
            </a:r>
            <a:endParaRPr lang="en-US" dirty="0"/>
          </a:p>
        </p:txBody>
      </p:sp>
    </p:spTree>
    <p:extLst>
      <p:ext uri="{BB962C8B-B14F-4D97-AF65-F5344CB8AC3E}">
        <p14:creationId xmlns:p14="http://schemas.microsoft.com/office/powerpoint/2010/main" val="1217117857"/>
      </p:ext>
    </p:extLst>
  </p:cSld>
  <p:clrMapOvr>
    <a:masterClrMapping/>
  </p:clrMapOvr>
  <p:timing>
    <p:tnLst>
      <p:par>
        <p:cTn xmlns:p14="http://schemas.microsoft.com/office/powerpoint/2010/mai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 ‘bit’?</a:t>
            </a:r>
            <a:endParaRPr lang="en-US" dirty="0"/>
          </a:p>
        </p:txBody>
      </p:sp>
      <p:sp>
        <p:nvSpPr>
          <p:cNvPr id="3" name="Content Placeholder 2"/>
          <p:cNvSpPr>
            <a:spLocks noGrp="1"/>
          </p:cNvSpPr>
          <p:nvPr>
            <p:ph idx="1"/>
          </p:nvPr>
        </p:nvSpPr>
        <p:spPr/>
        <p:txBody>
          <a:bodyPr>
            <a:normAutofit/>
          </a:bodyPr>
          <a:lstStyle/>
          <a:p>
            <a:r>
              <a:rPr lang="en-US" dirty="0" smtClean="0"/>
              <a:t>Bit</a:t>
            </a:r>
          </a:p>
          <a:p>
            <a:pPr lvl="1"/>
            <a:r>
              <a:rPr lang="en-US" dirty="0" smtClean="0"/>
              <a:t>A </a:t>
            </a:r>
            <a:r>
              <a:rPr lang="en-US" b="1" i="1" dirty="0" smtClean="0">
                <a:solidFill>
                  <a:schemeClr val="accent3"/>
                </a:solidFill>
              </a:rPr>
              <a:t>bit</a:t>
            </a:r>
            <a:r>
              <a:rPr lang="en-US" dirty="0" smtClean="0"/>
              <a:t>, is like a switch, it is either </a:t>
            </a:r>
            <a:r>
              <a:rPr lang="en-US" b="1" i="1" dirty="0" smtClean="0"/>
              <a:t>on</a:t>
            </a:r>
            <a:r>
              <a:rPr lang="en-US" dirty="0" smtClean="0"/>
              <a:t> or </a:t>
            </a:r>
            <a:r>
              <a:rPr lang="en-US" b="1" i="1" dirty="0" smtClean="0"/>
              <a:t>off</a:t>
            </a:r>
          </a:p>
          <a:p>
            <a:pPr lvl="1"/>
            <a:r>
              <a:rPr lang="en-US" dirty="0" smtClean="0"/>
              <a:t>Each </a:t>
            </a:r>
            <a:r>
              <a:rPr lang="en-US" b="1" i="1" dirty="0">
                <a:solidFill>
                  <a:schemeClr val="accent3"/>
                </a:solidFill>
              </a:rPr>
              <a:t>bit</a:t>
            </a:r>
            <a:r>
              <a:rPr lang="en-US" dirty="0">
                <a:solidFill>
                  <a:schemeClr val="accent3"/>
                </a:solidFill>
              </a:rPr>
              <a:t> </a:t>
            </a:r>
            <a:r>
              <a:rPr lang="en-US" dirty="0" smtClean="0"/>
              <a:t>represents a binary value of 0 or 1</a:t>
            </a:r>
          </a:p>
        </p:txBody>
      </p:sp>
      <p:pic>
        <p:nvPicPr>
          <p:cNvPr id="4" name="Picture 3"/>
          <p:cNvPicPr>
            <a:picLocks noChangeAspect="1"/>
          </p:cNvPicPr>
          <p:nvPr/>
        </p:nvPicPr>
        <p:blipFill>
          <a:blip r:embed="rId2"/>
          <a:stretch>
            <a:fillRect/>
          </a:stretch>
        </p:blipFill>
        <p:spPr>
          <a:xfrm>
            <a:off x="779193" y="2622318"/>
            <a:ext cx="6736635" cy="1834255"/>
          </a:xfrm>
          <a:prstGeom prst="rect">
            <a:avLst/>
          </a:prstGeom>
        </p:spPr>
      </p:pic>
      <p:sp>
        <p:nvSpPr>
          <p:cNvPr id="5" name="TextBox 4"/>
          <p:cNvSpPr txBox="1"/>
          <p:nvPr/>
        </p:nvSpPr>
        <p:spPr>
          <a:xfrm>
            <a:off x="2841703" y="3695129"/>
            <a:ext cx="301660" cy="369332"/>
          </a:xfrm>
          <a:prstGeom prst="rect">
            <a:avLst/>
          </a:prstGeom>
          <a:noFill/>
        </p:spPr>
        <p:txBody>
          <a:bodyPr wrap="none" rtlCol="0">
            <a:spAutoFit/>
          </a:bodyPr>
          <a:lstStyle/>
          <a:p>
            <a:r>
              <a:rPr lang="en-US" dirty="0" smtClean="0"/>
              <a:t>0</a:t>
            </a:r>
            <a:endParaRPr lang="en-US" dirty="0"/>
          </a:p>
        </p:txBody>
      </p:sp>
      <p:sp>
        <p:nvSpPr>
          <p:cNvPr id="6" name="TextBox 5"/>
          <p:cNvSpPr txBox="1"/>
          <p:nvPr/>
        </p:nvSpPr>
        <p:spPr>
          <a:xfrm>
            <a:off x="6676395" y="3695129"/>
            <a:ext cx="301660" cy="369332"/>
          </a:xfrm>
          <a:prstGeom prst="rect">
            <a:avLst/>
          </a:prstGeom>
          <a:noFill/>
        </p:spPr>
        <p:txBody>
          <a:bodyPr wrap="none" rtlCol="0">
            <a:spAutoFit/>
          </a:bodyPr>
          <a:lstStyle/>
          <a:p>
            <a:r>
              <a:rPr lang="en-US" dirty="0" smtClean="0"/>
              <a:t>0</a:t>
            </a:r>
            <a:endParaRPr lang="en-US" dirty="0"/>
          </a:p>
        </p:txBody>
      </p:sp>
      <p:sp>
        <p:nvSpPr>
          <p:cNvPr id="7" name="TextBox 6"/>
          <p:cNvSpPr txBox="1"/>
          <p:nvPr/>
        </p:nvSpPr>
        <p:spPr>
          <a:xfrm>
            <a:off x="4724277" y="2659016"/>
            <a:ext cx="301660" cy="369332"/>
          </a:xfrm>
          <a:prstGeom prst="rect">
            <a:avLst/>
          </a:prstGeom>
          <a:noFill/>
        </p:spPr>
        <p:txBody>
          <a:bodyPr wrap="none" rtlCol="0">
            <a:spAutoFit/>
          </a:bodyPr>
          <a:lstStyle/>
          <a:p>
            <a:r>
              <a:rPr lang="en-US" dirty="0" smtClean="0"/>
              <a:t>1</a:t>
            </a:r>
            <a:endParaRPr lang="en-US" dirty="0"/>
          </a:p>
        </p:txBody>
      </p:sp>
    </p:spTree>
    <p:extLst>
      <p:ext uri="{BB962C8B-B14F-4D97-AF65-F5344CB8AC3E}">
        <p14:creationId xmlns:p14="http://schemas.microsoft.com/office/powerpoint/2010/main" val="2354691166"/>
      </p:ext>
    </p:extLst>
  </p:cSld>
  <p:clrMapOvr>
    <a:masterClrMapping/>
  </p:clrMapOvr>
  <p:timing>
    <p:tnLst>
      <p:par>
        <p:cTn xmlns:p14="http://schemas.microsoft.com/office/powerpoint/2010/mai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Counting with ‘bits’</a:t>
            </a:r>
            <a:endParaRPr lang="en-US" dirty="0"/>
          </a:p>
        </p:txBody>
      </p:sp>
      <p:sp>
        <p:nvSpPr>
          <p:cNvPr id="3" name="Content Placeholder 2"/>
          <p:cNvSpPr>
            <a:spLocks noGrp="1"/>
          </p:cNvSpPr>
          <p:nvPr>
            <p:ph idx="1"/>
          </p:nvPr>
        </p:nvSpPr>
        <p:spPr>
          <a:xfrm>
            <a:off x="457200" y="1200151"/>
            <a:ext cx="8229600" cy="3376280"/>
          </a:xfrm>
        </p:spPr>
        <p:txBody>
          <a:bodyPr>
            <a:normAutofit lnSpcReduction="10000"/>
          </a:bodyPr>
          <a:lstStyle/>
          <a:p>
            <a:r>
              <a:rPr lang="en-US" dirty="0" smtClean="0"/>
              <a:t>Just as 1 </a:t>
            </a:r>
            <a:r>
              <a:rPr lang="en-US" b="1" i="1" dirty="0">
                <a:solidFill>
                  <a:schemeClr val="accent3"/>
                </a:solidFill>
              </a:rPr>
              <a:t>bit</a:t>
            </a:r>
            <a:r>
              <a:rPr lang="en-US" dirty="0">
                <a:solidFill>
                  <a:schemeClr val="accent3"/>
                </a:solidFill>
              </a:rPr>
              <a:t> </a:t>
            </a:r>
            <a:r>
              <a:rPr lang="en-US" dirty="0" smtClean="0"/>
              <a:t>can designate 2 distinct </a:t>
            </a:r>
            <a:r>
              <a:rPr lang="en-US" b="1" i="1" dirty="0" smtClean="0">
                <a:solidFill>
                  <a:schemeClr val="bg2">
                    <a:lumMod val="50000"/>
                  </a:schemeClr>
                </a:solidFill>
              </a:rPr>
              <a:t>states </a:t>
            </a:r>
            <a:r>
              <a:rPr lang="en-US" dirty="0" smtClean="0"/>
              <a:t>or </a:t>
            </a:r>
            <a:r>
              <a:rPr lang="en-US" b="1" i="1" dirty="0" smtClean="0">
                <a:solidFill>
                  <a:schemeClr val="bg2">
                    <a:lumMod val="50000"/>
                  </a:schemeClr>
                </a:solidFill>
              </a:rPr>
              <a:t>values</a:t>
            </a:r>
            <a:r>
              <a:rPr lang="en-US" dirty="0" smtClean="0"/>
              <a:t>, using multiple </a:t>
            </a:r>
            <a:r>
              <a:rPr lang="en-US" b="1" i="1" dirty="0" smtClean="0">
                <a:solidFill>
                  <a:schemeClr val="accent3"/>
                </a:solidFill>
              </a:rPr>
              <a:t>bits</a:t>
            </a:r>
            <a:r>
              <a:rPr lang="en-US" dirty="0" smtClean="0">
                <a:solidFill>
                  <a:schemeClr val="accent3"/>
                </a:solidFill>
              </a:rPr>
              <a:t> </a:t>
            </a:r>
            <a:r>
              <a:rPr lang="en-US" dirty="0" smtClean="0"/>
              <a:t>can designate even higher numbers of </a:t>
            </a:r>
            <a:r>
              <a:rPr lang="en-US" b="1" i="1" dirty="0" smtClean="0">
                <a:solidFill>
                  <a:schemeClr val="bg2">
                    <a:lumMod val="50000"/>
                  </a:schemeClr>
                </a:solidFill>
              </a:rPr>
              <a:t>states</a:t>
            </a:r>
            <a:r>
              <a:rPr lang="en-US" dirty="0" smtClean="0"/>
              <a:t>/</a:t>
            </a:r>
            <a:r>
              <a:rPr lang="en-US" b="1" i="1" dirty="0" smtClean="0">
                <a:solidFill>
                  <a:schemeClr val="bg2">
                    <a:lumMod val="50000"/>
                  </a:schemeClr>
                </a:solidFill>
              </a:rPr>
              <a:t>values</a:t>
            </a:r>
            <a:r>
              <a:rPr lang="en-US" dirty="0" smtClean="0"/>
              <a:t>.</a:t>
            </a:r>
          </a:p>
          <a:p>
            <a:endParaRPr lang="en-US" dirty="0"/>
          </a:p>
          <a:p>
            <a:endParaRPr lang="en-US" dirty="0" smtClean="0"/>
          </a:p>
          <a:p>
            <a:endParaRPr lang="en-US" dirty="0"/>
          </a:p>
          <a:p>
            <a:r>
              <a:rPr lang="en-US" dirty="0" smtClean="0"/>
              <a:t>A pair of light bulbs, can have 4 distinct states. Hence, 2 </a:t>
            </a:r>
            <a:r>
              <a:rPr lang="en-US" b="1" i="1" dirty="0">
                <a:solidFill>
                  <a:schemeClr val="accent3"/>
                </a:solidFill>
              </a:rPr>
              <a:t>bits</a:t>
            </a:r>
            <a:r>
              <a:rPr lang="en-US" dirty="0">
                <a:solidFill>
                  <a:schemeClr val="accent3"/>
                </a:solidFill>
              </a:rPr>
              <a:t> </a:t>
            </a:r>
            <a:r>
              <a:rPr lang="en-US" dirty="0"/>
              <a:t>can designate </a:t>
            </a:r>
            <a:r>
              <a:rPr lang="en-US" dirty="0" smtClean="0"/>
              <a:t>4 distinct </a:t>
            </a:r>
            <a:r>
              <a:rPr lang="en-US" b="1" i="1" dirty="0">
                <a:solidFill>
                  <a:schemeClr val="bg2">
                    <a:lumMod val="50000"/>
                  </a:schemeClr>
                </a:solidFill>
              </a:rPr>
              <a:t>states</a:t>
            </a:r>
            <a:r>
              <a:rPr lang="en-US" dirty="0"/>
              <a:t>/</a:t>
            </a:r>
            <a:r>
              <a:rPr lang="en-US" b="1" i="1" dirty="0" smtClean="0">
                <a:solidFill>
                  <a:schemeClr val="bg2">
                    <a:lumMod val="50000"/>
                  </a:schemeClr>
                </a:solidFill>
              </a:rPr>
              <a:t>values.</a:t>
            </a:r>
            <a:endParaRPr lang="en-US" dirty="0"/>
          </a:p>
        </p:txBody>
      </p:sp>
      <p:grpSp>
        <p:nvGrpSpPr>
          <p:cNvPr id="14" name="Group 13"/>
          <p:cNvGrpSpPr/>
          <p:nvPr/>
        </p:nvGrpSpPr>
        <p:grpSpPr>
          <a:xfrm>
            <a:off x="3570804" y="2379498"/>
            <a:ext cx="1749647" cy="1003649"/>
            <a:chOff x="3665315" y="3822431"/>
            <a:chExt cx="1749647" cy="1338199"/>
          </a:xfrm>
        </p:grpSpPr>
        <p:pic>
          <p:nvPicPr>
            <p:cNvPr id="4" name="Picture 3"/>
            <p:cNvPicPr>
              <a:picLocks noChangeAspect="1"/>
            </p:cNvPicPr>
            <p:nvPr/>
          </p:nvPicPr>
          <p:blipFill>
            <a:blip r:embed="rId2"/>
            <a:stretch>
              <a:fillRect/>
            </a:stretch>
          </p:blipFill>
          <p:spPr>
            <a:xfrm>
              <a:off x="5056999" y="3822431"/>
              <a:ext cx="357963" cy="500589"/>
            </a:xfrm>
            <a:prstGeom prst="rect">
              <a:avLst/>
            </a:prstGeom>
          </p:spPr>
        </p:pic>
        <p:pic>
          <p:nvPicPr>
            <p:cNvPr id="6" name="Picture 5"/>
            <p:cNvPicPr>
              <a:picLocks noChangeAspect="1"/>
            </p:cNvPicPr>
            <p:nvPr/>
          </p:nvPicPr>
          <p:blipFill>
            <a:blip r:embed="rId3"/>
            <a:stretch>
              <a:fillRect/>
            </a:stretch>
          </p:blipFill>
          <p:spPr>
            <a:xfrm>
              <a:off x="4762760" y="3822431"/>
              <a:ext cx="294239" cy="500589"/>
            </a:xfrm>
            <a:prstGeom prst="rect">
              <a:avLst/>
            </a:prstGeom>
          </p:spPr>
        </p:pic>
        <p:pic>
          <p:nvPicPr>
            <p:cNvPr id="7" name="Picture 6"/>
            <p:cNvPicPr>
              <a:picLocks noChangeAspect="1"/>
            </p:cNvPicPr>
            <p:nvPr/>
          </p:nvPicPr>
          <p:blipFill>
            <a:blip r:embed="rId2"/>
            <a:stretch>
              <a:fillRect/>
            </a:stretch>
          </p:blipFill>
          <p:spPr>
            <a:xfrm>
              <a:off x="3665315" y="4660041"/>
              <a:ext cx="357963" cy="500589"/>
            </a:xfrm>
            <a:prstGeom prst="rect">
              <a:avLst/>
            </a:prstGeom>
          </p:spPr>
        </p:pic>
        <p:pic>
          <p:nvPicPr>
            <p:cNvPr id="8" name="Picture 7"/>
            <p:cNvPicPr>
              <a:picLocks noChangeAspect="1"/>
            </p:cNvPicPr>
            <p:nvPr/>
          </p:nvPicPr>
          <p:blipFill>
            <a:blip r:embed="rId3"/>
            <a:stretch>
              <a:fillRect/>
            </a:stretch>
          </p:blipFill>
          <p:spPr>
            <a:xfrm>
              <a:off x="4023278" y="4660041"/>
              <a:ext cx="294239" cy="500589"/>
            </a:xfrm>
            <a:prstGeom prst="rect">
              <a:avLst/>
            </a:prstGeom>
          </p:spPr>
        </p:pic>
        <p:pic>
          <p:nvPicPr>
            <p:cNvPr id="9" name="Picture 8"/>
            <p:cNvPicPr>
              <a:picLocks noChangeAspect="1"/>
            </p:cNvPicPr>
            <p:nvPr/>
          </p:nvPicPr>
          <p:blipFill>
            <a:blip r:embed="rId3"/>
            <a:stretch>
              <a:fillRect/>
            </a:stretch>
          </p:blipFill>
          <p:spPr>
            <a:xfrm>
              <a:off x="3729039" y="3822431"/>
              <a:ext cx="294239" cy="500589"/>
            </a:xfrm>
            <a:prstGeom prst="rect">
              <a:avLst/>
            </a:prstGeom>
          </p:spPr>
        </p:pic>
        <p:pic>
          <p:nvPicPr>
            <p:cNvPr id="10" name="Picture 9"/>
            <p:cNvPicPr>
              <a:picLocks noChangeAspect="1"/>
            </p:cNvPicPr>
            <p:nvPr/>
          </p:nvPicPr>
          <p:blipFill>
            <a:blip r:embed="rId3"/>
            <a:stretch>
              <a:fillRect/>
            </a:stretch>
          </p:blipFill>
          <p:spPr>
            <a:xfrm>
              <a:off x="4023278" y="3822431"/>
              <a:ext cx="294239" cy="500589"/>
            </a:xfrm>
            <a:prstGeom prst="rect">
              <a:avLst/>
            </a:prstGeom>
          </p:spPr>
        </p:pic>
        <p:pic>
          <p:nvPicPr>
            <p:cNvPr id="11" name="Picture 10"/>
            <p:cNvPicPr>
              <a:picLocks noChangeAspect="1"/>
            </p:cNvPicPr>
            <p:nvPr/>
          </p:nvPicPr>
          <p:blipFill>
            <a:blip r:embed="rId2"/>
            <a:stretch>
              <a:fillRect/>
            </a:stretch>
          </p:blipFill>
          <p:spPr>
            <a:xfrm>
              <a:off x="4699036" y="4660041"/>
              <a:ext cx="357963" cy="500589"/>
            </a:xfrm>
            <a:prstGeom prst="rect">
              <a:avLst/>
            </a:prstGeom>
          </p:spPr>
        </p:pic>
        <p:pic>
          <p:nvPicPr>
            <p:cNvPr id="12" name="Picture 11"/>
            <p:cNvPicPr>
              <a:picLocks noChangeAspect="1"/>
            </p:cNvPicPr>
            <p:nvPr/>
          </p:nvPicPr>
          <p:blipFill>
            <a:blip r:embed="rId2"/>
            <a:stretch>
              <a:fillRect/>
            </a:stretch>
          </p:blipFill>
          <p:spPr>
            <a:xfrm>
              <a:off x="5056999" y="4660041"/>
              <a:ext cx="357963" cy="500589"/>
            </a:xfrm>
            <a:prstGeom prst="rect">
              <a:avLst/>
            </a:prstGeom>
          </p:spPr>
        </p:pic>
      </p:grpSp>
    </p:spTree>
    <p:extLst>
      <p:ext uri="{BB962C8B-B14F-4D97-AF65-F5344CB8AC3E}">
        <p14:creationId xmlns:p14="http://schemas.microsoft.com/office/powerpoint/2010/main" val="3250298702"/>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Memory (simplified)</a:t>
            </a:r>
            <a:endParaRPr lang="en-US" dirty="0"/>
          </a:p>
        </p:txBody>
      </p:sp>
      <p:sp>
        <p:nvSpPr>
          <p:cNvPr id="5" name="Content Placeholder 4"/>
          <p:cNvSpPr>
            <a:spLocks noGrp="1"/>
          </p:cNvSpPr>
          <p:nvPr>
            <p:ph idx="1"/>
          </p:nvPr>
        </p:nvSpPr>
        <p:spPr>
          <a:xfrm>
            <a:off x="457200" y="1200151"/>
            <a:ext cx="8229600" cy="1284744"/>
          </a:xfrm>
        </p:spPr>
        <p:txBody>
          <a:bodyPr/>
          <a:lstStyle/>
          <a:p>
            <a:r>
              <a:rPr lang="en-US" dirty="0" smtClean="0"/>
              <a:t>A </a:t>
            </a:r>
            <a:r>
              <a:rPr lang="en-US" b="1" i="1" dirty="0" smtClean="0"/>
              <a:t>mechanism</a:t>
            </a:r>
            <a:r>
              <a:rPr lang="en-US" dirty="0" smtClean="0"/>
              <a:t> or </a:t>
            </a:r>
            <a:r>
              <a:rPr lang="en-US" b="1" i="1" dirty="0" smtClean="0"/>
              <a:t>device</a:t>
            </a:r>
            <a:r>
              <a:rPr lang="en-US" dirty="0" smtClean="0"/>
              <a:t> for storing </a:t>
            </a:r>
            <a:r>
              <a:rPr lang="en-US" b="1" i="1" dirty="0" smtClean="0">
                <a:solidFill>
                  <a:schemeClr val="accent6"/>
                </a:solidFill>
              </a:rPr>
              <a:t>bytes</a:t>
            </a:r>
          </a:p>
          <a:p>
            <a:r>
              <a:rPr lang="en-US" dirty="0" smtClean="0">
                <a:solidFill>
                  <a:srgbClr val="000000"/>
                </a:solidFill>
              </a:rPr>
              <a:t>Memory </a:t>
            </a:r>
            <a:r>
              <a:rPr lang="en-US" b="1" i="1" dirty="0" smtClean="0">
                <a:solidFill>
                  <a:srgbClr val="000000"/>
                </a:solidFill>
              </a:rPr>
              <a:t>capacity</a:t>
            </a:r>
            <a:r>
              <a:rPr lang="en-US" dirty="0" smtClean="0">
                <a:solidFill>
                  <a:srgbClr val="000000"/>
                </a:solidFill>
              </a:rPr>
              <a:t> is measured in number of </a:t>
            </a:r>
            <a:r>
              <a:rPr lang="en-US" b="1" i="1" dirty="0" smtClean="0">
                <a:solidFill>
                  <a:schemeClr val="accent6"/>
                </a:solidFill>
              </a:rPr>
              <a:t>bytes</a:t>
            </a:r>
            <a:endParaRPr lang="en-US" dirty="0" smtClean="0">
              <a:solidFill>
                <a:srgbClr val="000000"/>
              </a:solidFill>
            </a:endParaRPr>
          </a:p>
        </p:txBody>
      </p:sp>
      <p:grpSp>
        <p:nvGrpSpPr>
          <p:cNvPr id="23" name="Group 22"/>
          <p:cNvGrpSpPr/>
          <p:nvPr/>
        </p:nvGrpSpPr>
        <p:grpSpPr>
          <a:xfrm>
            <a:off x="2178786" y="3073319"/>
            <a:ext cx="4786428" cy="221467"/>
            <a:chOff x="1996807" y="4097758"/>
            <a:chExt cx="4786428" cy="295289"/>
          </a:xfrm>
        </p:grpSpPr>
        <p:sp>
          <p:nvSpPr>
            <p:cNvPr id="8" name="Rectangle 7"/>
            <p:cNvSpPr/>
            <p:nvPr/>
          </p:nvSpPr>
          <p:spPr>
            <a:xfrm>
              <a:off x="1996807"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9" name="Rectangle 8"/>
            <p:cNvSpPr/>
            <p:nvPr/>
          </p:nvSpPr>
          <p:spPr>
            <a:xfrm>
              <a:off x="2320998"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0" name="Rectangle 9"/>
            <p:cNvSpPr/>
            <p:nvPr/>
          </p:nvSpPr>
          <p:spPr>
            <a:xfrm>
              <a:off x="2645189"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1" name="Rectangle 10"/>
            <p:cNvSpPr/>
            <p:nvPr/>
          </p:nvSpPr>
          <p:spPr>
            <a:xfrm>
              <a:off x="2969380"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2" name="Rectangle 11"/>
            <p:cNvSpPr/>
            <p:nvPr/>
          </p:nvSpPr>
          <p:spPr>
            <a:xfrm>
              <a:off x="3293571"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3" name="Rectangle 12"/>
            <p:cNvSpPr/>
            <p:nvPr/>
          </p:nvSpPr>
          <p:spPr>
            <a:xfrm>
              <a:off x="3617762"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4" name="Rectangle 13"/>
            <p:cNvSpPr/>
            <p:nvPr/>
          </p:nvSpPr>
          <p:spPr>
            <a:xfrm>
              <a:off x="3941953"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5" name="Rectangle 14"/>
            <p:cNvSpPr/>
            <p:nvPr/>
          </p:nvSpPr>
          <p:spPr>
            <a:xfrm>
              <a:off x="4266144"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6" name="Rectangle 15"/>
            <p:cNvSpPr/>
            <p:nvPr/>
          </p:nvSpPr>
          <p:spPr>
            <a:xfrm>
              <a:off x="4590335"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7" name="Rectangle 16"/>
            <p:cNvSpPr/>
            <p:nvPr/>
          </p:nvSpPr>
          <p:spPr>
            <a:xfrm>
              <a:off x="4914526"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8" name="Rectangle 17"/>
            <p:cNvSpPr/>
            <p:nvPr/>
          </p:nvSpPr>
          <p:spPr>
            <a:xfrm>
              <a:off x="5238717"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9" name="Rectangle 18"/>
            <p:cNvSpPr/>
            <p:nvPr/>
          </p:nvSpPr>
          <p:spPr>
            <a:xfrm>
              <a:off x="5562908"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0" name="Rectangle 19"/>
            <p:cNvSpPr/>
            <p:nvPr/>
          </p:nvSpPr>
          <p:spPr>
            <a:xfrm>
              <a:off x="5887099"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1" name="Rectangle 20"/>
            <p:cNvSpPr/>
            <p:nvPr/>
          </p:nvSpPr>
          <p:spPr>
            <a:xfrm>
              <a:off x="6211290"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2" name="Rectangle 21"/>
            <p:cNvSpPr/>
            <p:nvPr/>
          </p:nvSpPr>
          <p:spPr>
            <a:xfrm>
              <a:off x="6535481"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grpSp>
      <p:sp>
        <p:nvSpPr>
          <p:cNvPr id="24" name="TextBox 23"/>
          <p:cNvSpPr txBox="1"/>
          <p:nvPr/>
        </p:nvSpPr>
        <p:spPr>
          <a:xfrm>
            <a:off x="1104367" y="3045553"/>
            <a:ext cx="697627" cy="369332"/>
          </a:xfrm>
          <a:prstGeom prst="rect">
            <a:avLst/>
          </a:prstGeom>
          <a:noFill/>
        </p:spPr>
        <p:txBody>
          <a:bodyPr wrap="none" rtlCol="0">
            <a:spAutoFit/>
          </a:bodyPr>
          <a:lstStyle/>
          <a:p>
            <a:r>
              <a:rPr lang="en-US" dirty="0" smtClean="0"/>
              <a:t>bytes</a:t>
            </a:r>
            <a:endParaRPr lang="en-US" dirty="0"/>
          </a:p>
        </p:txBody>
      </p:sp>
      <p:cxnSp>
        <p:nvCxnSpPr>
          <p:cNvPr id="26" name="Straight Arrow Connector 25"/>
          <p:cNvCxnSpPr>
            <a:stCxn id="24" idx="3"/>
            <a:endCxn id="8" idx="1"/>
          </p:cNvCxnSpPr>
          <p:nvPr/>
        </p:nvCxnSpPr>
        <p:spPr>
          <a:xfrm flipV="1">
            <a:off x="1801994" y="3184053"/>
            <a:ext cx="376792" cy="4616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2030542" y="3574136"/>
            <a:ext cx="530915" cy="369332"/>
          </a:xfrm>
          <a:prstGeom prst="rect">
            <a:avLst/>
          </a:prstGeom>
          <a:noFill/>
        </p:spPr>
        <p:txBody>
          <a:bodyPr wrap="none" rtlCol="0">
            <a:spAutoFit/>
          </a:bodyPr>
          <a:lstStyle/>
          <a:p>
            <a:r>
              <a:rPr lang="en-US" dirty="0" smtClean="0"/>
              <a:t>bits</a:t>
            </a:r>
            <a:endParaRPr lang="en-US" dirty="0"/>
          </a:p>
        </p:txBody>
      </p:sp>
      <p:sp>
        <p:nvSpPr>
          <p:cNvPr id="38" name="Right Brace 37"/>
          <p:cNvSpPr/>
          <p:nvPr/>
        </p:nvSpPr>
        <p:spPr>
          <a:xfrm rot="5400000">
            <a:off x="2227932" y="3375528"/>
            <a:ext cx="142424" cy="254792"/>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565261123"/>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lnSpcReduction="10000"/>
          </a:bodyPr>
          <a:lstStyle/>
          <a:p>
            <a:r>
              <a:rPr lang="en-US" dirty="0" smtClean="0"/>
              <a:t>Understanding Data Types</a:t>
            </a:r>
          </a:p>
          <a:p>
            <a:pPr lvl="1"/>
            <a:r>
              <a:rPr lang="en-US" dirty="0" smtClean="0"/>
              <a:t>Numbers</a:t>
            </a:r>
          </a:p>
          <a:p>
            <a:pPr lvl="2"/>
            <a:r>
              <a:rPr lang="en-US" dirty="0" smtClean="0"/>
              <a:t>Byte</a:t>
            </a:r>
          </a:p>
          <a:p>
            <a:pPr lvl="2"/>
            <a:r>
              <a:rPr lang="en-US" dirty="0" smtClean="0"/>
              <a:t>Rune</a:t>
            </a:r>
          </a:p>
          <a:p>
            <a:pPr lvl="2"/>
            <a:r>
              <a:rPr lang="en-US" dirty="0" smtClean="0"/>
              <a:t>Integer</a:t>
            </a:r>
          </a:p>
          <a:p>
            <a:pPr lvl="2"/>
            <a:r>
              <a:rPr lang="en-US" dirty="0" smtClean="0"/>
              <a:t>Float</a:t>
            </a:r>
          </a:p>
          <a:p>
            <a:pPr lvl="2"/>
            <a:r>
              <a:rPr lang="en-US" dirty="0" smtClean="0"/>
              <a:t>Complex</a:t>
            </a:r>
          </a:p>
          <a:p>
            <a:pPr lvl="1"/>
            <a:r>
              <a:rPr lang="en-US" dirty="0" smtClean="0"/>
              <a:t>Booleans</a:t>
            </a:r>
          </a:p>
          <a:p>
            <a:pPr lvl="1"/>
            <a:r>
              <a:rPr lang="en-US" dirty="0" smtClean="0"/>
              <a:t>Strings</a:t>
            </a:r>
          </a:p>
          <a:p>
            <a:r>
              <a:rPr lang="en-US" dirty="0" smtClean="0"/>
              <a:t>Data Type Storage (</a:t>
            </a:r>
            <a:r>
              <a:rPr lang="en-US" i="1" dirty="0" smtClean="0"/>
              <a:t>simplified</a:t>
            </a:r>
            <a:r>
              <a:rPr lang="en-US" dirty="0" smtClean="0"/>
              <a:t>)</a:t>
            </a:r>
          </a:p>
          <a:p>
            <a:pPr lvl="1"/>
            <a:endParaRPr lang="en-US" dirty="0" smtClean="0"/>
          </a:p>
          <a:p>
            <a:endParaRPr lang="en-US" dirty="0"/>
          </a:p>
        </p:txBody>
      </p:sp>
    </p:spTree>
    <p:extLst>
      <p:ext uri="{BB962C8B-B14F-4D97-AF65-F5344CB8AC3E}">
        <p14:creationId xmlns:p14="http://schemas.microsoft.com/office/powerpoint/2010/main" val="1704386173"/>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Categorizing Values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92036968"/>
              </p:ext>
            </p:extLst>
          </p:nvPr>
        </p:nvGraphicFramePr>
        <p:xfrm>
          <a:off x="1445659" y="1200150"/>
          <a:ext cx="2743200" cy="2537459"/>
        </p:xfrm>
        <a:graphic>
          <a:graphicData uri="http://schemas.openxmlformats.org/drawingml/2006/table">
            <a:tbl>
              <a:tblPr firstRow="1" bandRow="1">
                <a:tableStyleId>{5C22544A-7EE6-4342-B048-85BDC9FD1C3A}</a:tableStyleId>
              </a:tblPr>
              <a:tblGrid>
                <a:gridCol w="2743200"/>
              </a:tblGrid>
              <a:tr h="278130">
                <a:tc>
                  <a:txBody>
                    <a:bodyPr/>
                    <a:lstStyle/>
                    <a:p>
                      <a:r>
                        <a:rPr lang="en-US" sz="1400" dirty="0" smtClean="0"/>
                        <a:t>Column 1</a:t>
                      </a:r>
                      <a:endParaRPr lang="en-US" sz="1400" dirty="0"/>
                    </a:p>
                  </a:txBody>
                  <a:tcPr marT="34290" marB="34290"/>
                </a:tc>
              </a:tr>
              <a:tr h="278130">
                <a:tc>
                  <a:txBody>
                    <a:bodyPr/>
                    <a:lstStyle/>
                    <a:p>
                      <a:r>
                        <a:rPr lang="en-US" sz="1400" dirty="0" smtClean="0"/>
                        <a:t>5</a:t>
                      </a:r>
                      <a:endParaRPr lang="en-US" sz="1400" dirty="0"/>
                    </a:p>
                  </a:txBody>
                  <a:tcPr marT="34290" marB="34290"/>
                </a:tc>
              </a:tr>
              <a:tr h="278130">
                <a:tc>
                  <a:txBody>
                    <a:bodyPr/>
                    <a:lstStyle/>
                    <a:p>
                      <a:r>
                        <a:rPr lang="en-US" sz="1400" dirty="0" smtClean="0"/>
                        <a:t>19</a:t>
                      </a:r>
                      <a:endParaRPr lang="en-US" sz="1400" dirty="0"/>
                    </a:p>
                  </a:txBody>
                  <a:tcPr marT="34290" marB="34290"/>
                </a:tc>
              </a:tr>
              <a:tr h="278130">
                <a:tc>
                  <a:txBody>
                    <a:bodyPr/>
                    <a:lstStyle/>
                    <a:p>
                      <a:r>
                        <a:rPr lang="en-US" sz="1400" dirty="0" err="1" smtClean="0"/>
                        <a:t>Verrol</a:t>
                      </a:r>
                      <a:endParaRPr lang="en-US" sz="1400" dirty="0"/>
                    </a:p>
                  </a:txBody>
                  <a:tcPr marT="34290" marB="34290"/>
                </a:tc>
              </a:tr>
              <a:tr h="278130">
                <a:tc>
                  <a:txBody>
                    <a:bodyPr/>
                    <a:lstStyle/>
                    <a:p>
                      <a:r>
                        <a:rPr lang="en-US" sz="1400" dirty="0" smtClean="0"/>
                        <a:t>true</a:t>
                      </a:r>
                      <a:endParaRPr lang="en-US" sz="1400" dirty="0"/>
                    </a:p>
                  </a:txBody>
                  <a:tcPr marT="34290" marB="34290"/>
                </a:tc>
              </a:tr>
              <a:tr h="278130">
                <a:tc>
                  <a:txBody>
                    <a:bodyPr/>
                    <a:lstStyle/>
                    <a:p>
                      <a:r>
                        <a:rPr lang="en-US" sz="1400" dirty="0" smtClean="0"/>
                        <a:t>false</a:t>
                      </a:r>
                      <a:endParaRPr lang="en-US" sz="1400" dirty="0"/>
                    </a:p>
                  </a:txBody>
                  <a:tcPr marT="34290" marB="34290"/>
                </a:tc>
              </a:tr>
              <a:tr h="278130">
                <a:tc>
                  <a:txBody>
                    <a:bodyPr/>
                    <a:lstStyle/>
                    <a:p>
                      <a:r>
                        <a:rPr lang="en-US" sz="1400" dirty="0" smtClean="0"/>
                        <a:t>3.14159</a:t>
                      </a:r>
                      <a:endParaRPr lang="en-US" sz="1400" dirty="0"/>
                    </a:p>
                  </a:txBody>
                  <a:tcPr marT="34290" marB="34290"/>
                </a:tc>
              </a:tr>
              <a:tr h="278130">
                <a:tc>
                  <a:txBody>
                    <a:bodyPr/>
                    <a:lstStyle/>
                    <a:p>
                      <a:r>
                        <a:rPr lang="en-US" sz="1400" dirty="0" smtClean="0"/>
                        <a:t>13.87</a:t>
                      </a:r>
                      <a:endParaRPr lang="en-US" sz="1400" dirty="0"/>
                    </a:p>
                  </a:txBody>
                  <a:tcPr marT="34290" marB="34290"/>
                </a:tc>
              </a:tr>
              <a:tr h="278130">
                <a:tc>
                  <a:txBody>
                    <a:bodyPr/>
                    <a:lstStyle/>
                    <a:p>
                      <a:r>
                        <a:rPr lang="en-US" sz="1400" dirty="0" smtClean="0"/>
                        <a:t>9/11/2001</a:t>
                      </a:r>
                      <a:endParaRPr lang="en-US" sz="1400" dirty="0"/>
                    </a:p>
                  </a:txBody>
                  <a:tcPr marT="34290" marB="34290"/>
                </a:tc>
              </a:tr>
            </a:tbl>
          </a:graphicData>
        </a:graphic>
      </p:graphicFrame>
      <p:graphicFrame>
        <p:nvGraphicFramePr>
          <p:cNvPr id="5" name="Content Placeholder 3"/>
          <p:cNvGraphicFramePr>
            <a:graphicFrameLocks noGrp="1"/>
          </p:cNvGraphicFramePr>
          <p:nvPr>
            <p:ph idx="1"/>
            <p:extLst>
              <p:ext uri="{D42A27DB-BD31-4B8C-83A1-F6EECF244321}">
                <p14:modId xmlns:p14="http://schemas.microsoft.com/office/powerpoint/2010/main" val="1463714113"/>
              </p:ext>
            </p:extLst>
          </p:nvPr>
        </p:nvGraphicFramePr>
        <p:xfrm>
          <a:off x="4904905" y="1200150"/>
          <a:ext cx="2743200" cy="2537459"/>
        </p:xfrm>
        <a:graphic>
          <a:graphicData uri="http://schemas.openxmlformats.org/drawingml/2006/table">
            <a:tbl>
              <a:tblPr firstRow="1" bandRow="1">
                <a:tableStyleId>{5C22544A-7EE6-4342-B048-85BDC9FD1C3A}</a:tableStyleId>
              </a:tblPr>
              <a:tblGrid>
                <a:gridCol w="2743200"/>
              </a:tblGrid>
              <a:tr h="278130">
                <a:tc>
                  <a:txBody>
                    <a:bodyPr/>
                    <a:lstStyle/>
                    <a:p>
                      <a:r>
                        <a:rPr lang="en-US" sz="1400" dirty="0" smtClean="0"/>
                        <a:t>Column 2</a:t>
                      </a:r>
                      <a:endParaRPr lang="en-US" sz="1400" dirty="0"/>
                    </a:p>
                  </a:txBody>
                  <a:tcPr marT="34290" marB="34290"/>
                </a:tc>
              </a:tr>
              <a:tr h="278130">
                <a:tc>
                  <a:txBody>
                    <a:bodyPr/>
                    <a:lstStyle/>
                    <a:p>
                      <a:r>
                        <a:rPr lang="en-US" sz="1400" dirty="0" smtClean="0"/>
                        <a:t>5e19</a:t>
                      </a:r>
                      <a:endParaRPr lang="en-US" sz="1400" dirty="0"/>
                    </a:p>
                  </a:txBody>
                  <a:tcPr marT="34290" marB="34290"/>
                </a:tc>
              </a:tr>
              <a:tr h="278130">
                <a:tc>
                  <a:txBody>
                    <a:bodyPr/>
                    <a:lstStyle/>
                    <a:p>
                      <a:r>
                        <a:rPr lang="en-US" sz="1400" dirty="0" smtClean="0"/>
                        <a:t>0.085</a:t>
                      </a:r>
                      <a:endParaRPr lang="en-US" sz="1400" dirty="0"/>
                    </a:p>
                  </a:txBody>
                  <a:tcPr marT="34290" marB="34290"/>
                </a:tc>
              </a:tr>
              <a:tr h="278130">
                <a:tc>
                  <a:txBody>
                    <a:bodyPr/>
                    <a:lstStyle/>
                    <a:p>
                      <a:r>
                        <a:rPr lang="en-US" sz="1400" dirty="0" smtClean="0"/>
                        <a:t>solid</a:t>
                      </a:r>
                      <a:endParaRPr lang="en-US" sz="1400" dirty="0"/>
                    </a:p>
                  </a:txBody>
                  <a:tcPr marT="34290" marB="34290"/>
                </a:tc>
              </a:tr>
              <a:tr h="278130">
                <a:tc>
                  <a:txBody>
                    <a:bodyPr/>
                    <a:lstStyle/>
                    <a:p>
                      <a:r>
                        <a:rPr lang="en-US" sz="1400" dirty="0" smtClean="0"/>
                        <a:t>orange</a:t>
                      </a:r>
                      <a:endParaRPr lang="en-US" sz="1400" dirty="0"/>
                    </a:p>
                  </a:txBody>
                  <a:tcPr marT="34290" marB="34290"/>
                </a:tc>
              </a:tr>
              <a:tr h="278130">
                <a:tc>
                  <a:txBody>
                    <a:bodyPr/>
                    <a:lstStyle/>
                    <a:p>
                      <a:r>
                        <a:rPr lang="en-US" sz="1400" dirty="0" smtClean="0"/>
                        <a:t>A</a:t>
                      </a:r>
                      <a:endParaRPr lang="en-US" sz="1400" dirty="0"/>
                    </a:p>
                  </a:txBody>
                  <a:tcPr marT="34290" marB="34290"/>
                </a:tc>
              </a:tr>
              <a:tr h="278130">
                <a:tc>
                  <a:txBody>
                    <a:bodyPr/>
                    <a:lstStyle/>
                    <a:p>
                      <a:r>
                        <a:rPr lang="en-US" sz="1400" dirty="0" smtClean="0"/>
                        <a:t>B</a:t>
                      </a:r>
                      <a:endParaRPr lang="en-US" sz="1400" dirty="0"/>
                    </a:p>
                  </a:txBody>
                  <a:tcPr marT="34290" marB="34290"/>
                </a:tc>
              </a:tr>
              <a:tr h="278130">
                <a:tc>
                  <a:txBody>
                    <a:bodyPr/>
                    <a:lstStyle/>
                    <a:p>
                      <a:r>
                        <a:rPr lang="en-US" sz="1400" dirty="0" smtClean="0"/>
                        <a:t>J</a:t>
                      </a:r>
                      <a:endParaRPr lang="en-US" sz="1400" dirty="0"/>
                    </a:p>
                  </a:txBody>
                  <a:tcPr marT="34290" marB="34290"/>
                </a:tc>
              </a:tr>
              <a:tr h="278130">
                <a:tc>
                  <a:txBody>
                    <a:bodyPr/>
                    <a:lstStyle/>
                    <a:p>
                      <a:r>
                        <a:rPr lang="en-US" sz="1400" dirty="0" smtClean="0"/>
                        <a:t>5 + 7i</a:t>
                      </a:r>
                      <a:endParaRPr lang="en-US" sz="1400" dirty="0"/>
                    </a:p>
                  </a:txBody>
                  <a:tcPr marT="34290" marB="34290"/>
                </a:tc>
              </a:tr>
            </a:tbl>
          </a:graphicData>
        </a:graphic>
      </p:graphicFrame>
      <p:sp>
        <p:nvSpPr>
          <p:cNvPr id="3" name="Rectangle 2"/>
          <p:cNvSpPr/>
          <p:nvPr/>
        </p:nvSpPr>
        <p:spPr>
          <a:xfrm>
            <a:off x="1445661" y="3852851"/>
            <a:ext cx="1363962" cy="42684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5, 19, 5e19</a:t>
            </a:r>
            <a:endParaRPr lang="en-US" dirty="0"/>
          </a:p>
        </p:txBody>
      </p:sp>
      <p:sp>
        <p:nvSpPr>
          <p:cNvPr id="6" name="Rectangle 5"/>
          <p:cNvSpPr/>
          <p:nvPr/>
        </p:nvSpPr>
        <p:spPr>
          <a:xfrm>
            <a:off x="2962023" y="3852851"/>
            <a:ext cx="1363962" cy="426847"/>
          </a:xfrm>
          <a:prstGeom prst="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dirty="0" smtClean="0"/>
              <a:t>3.14159, 13.87, 0.085</a:t>
            </a:r>
            <a:endParaRPr lang="en-US" dirty="0"/>
          </a:p>
        </p:txBody>
      </p:sp>
      <p:sp>
        <p:nvSpPr>
          <p:cNvPr id="7" name="Rectangle 6"/>
          <p:cNvSpPr/>
          <p:nvPr/>
        </p:nvSpPr>
        <p:spPr>
          <a:xfrm>
            <a:off x="4478385" y="3852851"/>
            <a:ext cx="1363962" cy="426847"/>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true, false</a:t>
            </a:r>
            <a:endParaRPr lang="en-US" dirty="0"/>
          </a:p>
        </p:txBody>
      </p:sp>
      <p:sp>
        <p:nvSpPr>
          <p:cNvPr id="8" name="Rectangle 7"/>
          <p:cNvSpPr/>
          <p:nvPr/>
        </p:nvSpPr>
        <p:spPr>
          <a:xfrm>
            <a:off x="5994747" y="3852851"/>
            <a:ext cx="1363962" cy="426847"/>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err="1" smtClean="0"/>
              <a:t>Verrol</a:t>
            </a:r>
            <a:r>
              <a:rPr lang="en-US" dirty="0" smtClean="0"/>
              <a:t>, solid, orange</a:t>
            </a:r>
            <a:endParaRPr lang="en-US" dirty="0"/>
          </a:p>
        </p:txBody>
      </p:sp>
      <p:sp>
        <p:nvSpPr>
          <p:cNvPr id="9" name="Rectangle 8"/>
          <p:cNvSpPr/>
          <p:nvPr/>
        </p:nvSpPr>
        <p:spPr>
          <a:xfrm>
            <a:off x="1445660" y="4331094"/>
            <a:ext cx="1363962" cy="426847"/>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A, B, j</a:t>
            </a:r>
            <a:endParaRPr lang="en-US" dirty="0"/>
          </a:p>
        </p:txBody>
      </p:sp>
      <p:sp>
        <p:nvSpPr>
          <p:cNvPr id="10" name="Rectangle 9"/>
          <p:cNvSpPr/>
          <p:nvPr/>
        </p:nvSpPr>
        <p:spPr>
          <a:xfrm>
            <a:off x="2962022" y="4331094"/>
            <a:ext cx="1363962" cy="42684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9/11/2001</a:t>
            </a:r>
            <a:endParaRPr lang="en-US" dirty="0"/>
          </a:p>
        </p:txBody>
      </p:sp>
      <p:sp>
        <p:nvSpPr>
          <p:cNvPr id="11" name="Rectangle 10"/>
          <p:cNvSpPr/>
          <p:nvPr/>
        </p:nvSpPr>
        <p:spPr>
          <a:xfrm>
            <a:off x="4478384" y="4331094"/>
            <a:ext cx="1363962" cy="426847"/>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5 + 7i</a:t>
            </a:r>
            <a:endParaRPr lang="en-US" dirty="0"/>
          </a:p>
        </p:txBody>
      </p:sp>
    </p:spTree>
    <p:extLst>
      <p:ext uri="{BB962C8B-B14F-4D97-AF65-F5344CB8AC3E}">
        <p14:creationId xmlns:p14="http://schemas.microsoft.com/office/powerpoint/2010/main" val="6460621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Package</a:t>
            </a:r>
            <a:endParaRPr lang="en-US" dirty="0"/>
          </a:p>
        </p:txBody>
      </p:sp>
      <p:pic>
        <p:nvPicPr>
          <p:cNvPr id="6" name="Content Placeholder 5" descr="2016-09-04_10-53-54.png"/>
          <p:cNvPicPr>
            <a:picLocks noGrp="1" noChangeAspect="1"/>
          </p:cNvPicPr>
          <p:nvPr>
            <p:ph idx="1"/>
          </p:nvPr>
        </p:nvPicPr>
        <p:blipFill>
          <a:blip r:embed="rId2">
            <a:extLst>
              <a:ext uri="{28A0092B-C50C-407E-A947-70E740481C1C}">
                <a14:useLocalDpi xmlns:a14="http://schemas.microsoft.com/office/drawing/2010/main" val="0"/>
              </a:ext>
            </a:extLst>
          </a:blip>
          <a:srcRect t="-3666" b="-3666"/>
          <a:stretch>
            <a:fillRect/>
          </a:stretch>
        </p:blipFill>
        <p:spPr/>
      </p:pic>
    </p:spTree>
    <p:extLst>
      <p:ext uri="{BB962C8B-B14F-4D97-AF65-F5344CB8AC3E}">
        <p14:creationId xmlns:p14="http://schemas.microsoft.com/office/powerpoint/2010/main" val="2715652451"/>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Arrays/Slices </a:t>
            </a:r>
            <a:r>
              <a:rPr lang="en-US" dirty="0" err="1" smtClean="0"/>
              <a:t>vs</a:t>
            </a:r>
            <a:r>
              <a:rPr lang="en-US" dirty="0" smtClean="0"/>
              <a:t> Maps </a:t>
            </a:r>
            <a:r>
              <a:rPr lang="en-US" dirty="0" err="1" smtClean="0"/>
              <a:t>vs</a:t>
            </a:r>
            <a:r>
              <a:rPr lang="en-US" dirty="0" smtClean="0"/>
              <a:t> </a:t>
            </a:r>
            <a:r>
              <a:rPr lang="en-US" dirty="0" err="1" smtClean="0"/>
              <a:t>Structs</a:t>
            </a:r>
            <a:endParaRPr lang="en-US" dirty="0"/>
          </a:p>
        </p:txBody>
      </p:sp>
      <p:grpSp>
        <p:nvGrpSpPr>
          <p:cNvPr id="58" name="Group 57"/>
          <p:cNvGrpSpPr/>
          <p:nvPr/>
        </p:nvGrpSpPr>
        <p:grpSpPr>
          <a:xfrm>
            <a:off x="1368311" y="1855775"/>
            <a:ext cx="6407385" cy="221467"/>
            <a:chOff x="1368308" y="2695026"/>
            <a:chExt cx="6407385" cy="295289"/>
          </a:xfrm>
        </p:grpSpPr>
        <p:sp>
          <p:nvSpPr>
            <p:cNvPr id="5" name="Rectangle 4"/>
            <p:cNvSpPr/>
            <p:nvPr/>
          </p:nvSpPr>
          <p:spPr>
            <a:xfrm>
              <a:off x="1368308"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6" name="Rectangle 5"/>
            <p:cNvSpPr/>
            <p:nvPr/>
          </p:nvSpPr>
          <p:spPr>
            <a:xfrm>
              <a:off x="2031716"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53</a:t>
              </a:r>
              <a:endParaRPr lang="en-US" dirty="0"/>
            </a:p>
          </p:txBody>
        </p:sp>
        <p:sp>
          <p:nvSpPr>
            <p:cNvPr id="7" name="Rectangle 6"/>
            <p:cNvSpPr/>
            <p:nvPr/>
          </p:nvSpPr>
          <p:spPr>
            <a:xfrm>
              <a:off x="2695124"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86</a:t>
              </a:r>
              <a:endParaRPr lang="en-US" dirty="0"/>
            </a:p>
          </p:txBody>
        </p:sp>
        <p:sp>
          <p:nvSpPr>
            <p:cNvPr id="8" name="Rectangle 7"/>
            <p:cNvSpPr/>
            <p:nvPr/>
          </p:nvSpPr>
          <p:spPr>
            <a:xfrm>
              <a:off x="3358532"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94</a:t>
              </a:r>
              <a:endParaRPr lang="en-US" dirty="0"/>
            </a:p>
          </p:txBody>
        </p:sp>
        <p:sp>
          <p:nvSpPr>
            <p:cNvPr id="9" name="Rectangle 8"/>
            <p:cNvSpPr/>
            <p:nvPr/>
          </p:nvSpPr>
          <p:spPr>
            <a:xfrm>
              <a:off x="4021940"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75</a:t>
              </a:r>
              <a:endParaRPr lang="en-US" dirty="0"/>
            </a:p>
          </p:txBody>
        </p:sp>
        <p:sp>
          <p:nvSpPr>
            <p:cNvPr id="10" name="Rectangle 9"/>
            <p:cNvSpPr/>
            <p:nvPr/>
          </p:nvSpPr>
          <p:spPr>
            <a:xfrm>
              <a:off x="4685348"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11" name="Rectangle 10"/>
            <p:cNvSpPr/>
            <p:nvPr/>
          </p:nvSpPr>
          <p:spPr>
            <a:xfrm>
              <a:off x="5348756"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12" name="Rectangle 11"/>
            <p:cNvSpPr/>
            <p:nvPr/>
          </p:nvSpPr>
          <p:spPr>
            <a:xfrm>
              <a:off x="6012164"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13" name="Rectangle 12"/>
            <p:cNvSpPr/>
            <p:nvPr/>
          </p:nvSpPr>
          <p:spPr>
            <a:xfrm>
              <a:off x="6675572"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37</a:t>
              </a:r>
              <a:endParaRPr lang="en-US" dirty="0"/>
            </a:p>
          </p:txBody>
        </p:sp>
        <p:sp>
          <p:nvSpPr>
            <p:cNvPr id="14" name="Rectangle 13"/>
            <p:cNvSpPr/>
            <p:nvPr/>
          </p:nvSpPr>
          <p:spPr>
            <a:xfrm>
              <a:off x="7338980"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40</a:t>
              </a:r>
              <a:endParaRPr lang="en-US" dirty="0"/>
            </a:p>
          </p:txBody>
        </p:sp>
      </p:grpSp>
      <p:sp>
        <p:nvSpPr>
          <p:cNvPr id="54" name="Left Brace 53"/>
          <p:cNvSpPr/>
          <p:nvPr/>
        </p:nvSpPr>
        <p:spPr>
          <a:xfrm rot="5400000">
            <a:off x="4491130" y="-1527632"/>
            <a:ext cx="161747" cy="6407385"/>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 name="TextBox 54"/>
          <p:cNvSpPr txBox="1"/>
          <p:nvPr/>
        </p:nvSpPr>
        <p:spPr>
          <a:xfrm>
            <a:off x="4168608" y="1227120"/>
            <a:ext cx="746721"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Array</a:t>
            </a:r>
            <a:endParaRPr lang="en-US" dirty="0"/>
          </a:p>
        </p:txBody>
      </p:sp>
      <p:sp>
        <p:nvSpPr>
          <p:cNvPr id="60" name="Rectangle 59"/>
          <p:cNvSpPr/>
          <p:nvPr/>
        </p:nvSpPr>
        <p:spPr>
          <a:xfrm>
            <a:off x="2031719" y="212960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sp>
        <p:nvSpPr>
          <p:cNvPr id="61" name="Rectangle 60"/>
          <p:cNvSpPr/>
          <p:nvPr/>
        </p:nvSpPr>
        <p:spPr>
          <a:xfrm>
            <a:off x="2695126" y="212960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62" name="Rectangle 61"/>
          <p:cNvSpPr/>
          <p:nvPr/>
        </p:nvSpPr>
        <p:spPr>
          <a:xfrm>
            <a:off x="3358535" y="212960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63" name="Rectangle 62"/>
          <p:cNvSpPr/>
          <p:nvPr/>
        </p:nvSpPr>
        <p:spPr>
          <a:xfrm>
            <a:off x="4021943" y="212960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a:t>
            </a:r>
            <a:endParaRPr lang="en-US" dirty="0"/>
          </a:p>
        </p:txBody>
      </p:sp>
      <p:sp>
        <p:nvSpPr>
          <p:cNvPr id="64" name="Rectangle 63"/>
          <p:cNvSpPr/>
          <p:nvPr/>
        </p:nvSpPr>
        <p:spPr>
          <a:xfrm>
            <a:off x="4685351" y="212960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a:t>
            </a:r>
            <a:endParaRPr lang="en-US" dirty="0"/>
          </a:p>
        </p:txBody>
      </p:sp>
      <p:sp>
        <p:nvSpPr>
          <p:cNvPr id="65" name="Rectangle 64"/>
          <p:cNvSpPr/>
          <p:nvPr/>
        </p:nvSpPr>
        <p:spPr>
          <a:xfrm>
            <a:off x="5348759" y="212960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6</a:t>
            </a:r>
            <a:endParaRPr lang="en-US" dirty="0"/>
          </a:p>
        </p:txBody>
      </p:sp>
      <p:sp>
        <p:nvSpPr>
          <p:cNvPr id="66" name="Rectangle 65"/>
          <p:cNvSpPr/>
          <p:nvPr/>
        </p:nvSpPr>
        <p:spPr>
          <a:xfrm>
            <a:off x="6012167" y="212960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67" name="Rectangle 66"/>
          <p:cNvSpPr/>
          <p:nvPr/>
        </p:nvSpPr>
        <p:spPr>
          <a:xfrm>
            <a:off x="6675575" y="212960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a:t>
            </a:r>
            <a:endParaRPr lang="en-US" dirty="0"/>
          </a:p>
        </p:txBody>
      </p:sp>
      <p:sp>
        <p:nvSpPr>
          <p:cNvPr id="68" name="Rectangle 67"/>
          <p:cNvSpPr/>
          <p:nvPr/>
        </p:nvSpPr>
        <p:spPr>
          <a:xfrm>
            <a:off x="7338983" y="212960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a:t>
            </a:r>
            <a:endParaRPr lang="en-US" dirty="0"/>
          </a:p>
        </p:txBody>
      </p:sp>
      <p:sp>
        <p:nvSpPr>
          <p:cNvPr id="69" name="Rectangle 68"/>
          <p:cNvSpPr/>
          <p:nvPr/>
        </p:nvSpPr>
        <p:spPr>
          <a:xfrm>
            <a:off x="1368311" y="2135992"/>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29" name="Rectangle 28"/>
          <p:cNvSpPr/>
          <p:nvPr/>
        </p:nvSpPr>
        <p:spPr>
          <a:xfrm>
            <a:off x="1368310" y="2648008"/>
            <a:ext cx="2800298" cy="1162151"/>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marL="342900" indent="-342900">
              <a:buFont typeface="+mj-lt"/>
              <a:buAutoNum type="arabicPeriod"/>
            </a:pPr>
            <a:r>
              <a:rPr lang="en-US" dirty="0" smtClean="0"/>
              <a:t>Flexible element type</a:t>
            </a:r>
          </a:p>
          <a:p>
            <a:pPr marL="342900" indent="-342900">
              <a:buFont typeface="+mj-lt"/>
              <a:buAutoNum type="arabicPeriod"/>
            </a:pPr>
            <a:r>
              <a:rPr lang="en-US" i="1" u="sng" dirty="0" smtClean="0"/>
              <a:t>All</a:t>
            </a:r>
            <a:r>
              <a:rPr lang="en-US" dirty="0" smtClean="0"/>
              <a:t> elements are of the same type</a:t>
            </a:r>
          </a:p>
          <a:p>
            <a:pPr marL="342900" indent="-342900">
              <a:buFont typeface="+mj-lt"/>
              <a:buAutoNum type="arabicPeriod"/>
            </a:pPr>
            <a:r>
              <a:rPr lang="en-US" dirty="0" smtClean="0"/>
              <a:t>Fixed boundaries</a:t>
            </a:r>
          </a:p>
          <a:p>
            <a:pPr marL="342900" indent="-342900">
              <a:buFont typeface="+mj-lt"/>
              <a:buAutoNum type="arabicPeriod"/>
            </a:pPr>
            <a:r>
              <a:rPr lang="en-US" dirty="0" smtClean="0"/>
              <a:t>Integer indexing</a:t>
            </a:r>
            <a:endParaRPr lang="en-US" dirty="0"/>
          </a:p>
        </p:txBody>
      </p:sp>
    </p:spTree>
    <p:extLst>
      <p:ext uri="{BB962C8B-B14F-4D97-AF65-F5344CB8AC3E}">
        <p14:creationId xmlns:p14="http://schemas.microsoft.com/office/powerpoint/2010/main" val="1952121002"/>
      </p:ext>
    </p:extLst>
  </p:cSld>
  <p:clrMapOvr>
    <a:masterClrMapping/>
  </p:clrMapOvr>
  <p:timing>
    <p:tnLst>
      <p:par>
        <p:cTn xmlns:p14="http://schemas.microsoft.com/office/powerpoint/2010/mai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Arrays/Slices </a:t>
            </a:r>
            <a:r>
              <a:rPr lang="en-US" dirty="0" err="1" smtClean="0"/>
              <a:t>vs</a:t>
            </a:r>
            <a:r>
              <a:rPr lang="en-US" dirty="0" smtClean="0"/>
              <a:t> Maps </a:t>
            </a:r>
            <a:r>
              <a:rPr lang="en-US" dirty="0" err="1" smtClean="0"/>
              <a:t>vs</a:t>
            </a:r>
            <a:r>
              <a:rPr lang="en-US" dirty="0" smtClean="0"/>
              <a:t> </a:t>
            </a:r>
            <a:r>
              <a:rPr lang="en-US" dirty="0" err="1" smtClean="0"/>
              <a:t>Structs</a:t>
            </a:r>
            <a:endParaRPr lang="en-US" dirty="0"/>
          </a:p>
        </p:txBody>
      </p:sp>
      <p:sp>
        <p:nvSpPr>
          <p:cNvPr id="5" name="Rectangle 4"/>
          <p:cNvSpPr/>
          <p:nvPr/>
        </p:nvSpPr>
        <p:spPr>
          <a:xfrm>
            <a:off x="1368311" y="1855775"/>
            <a:ext cx="1763529"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“Near X-mas”</a:t>
            </a:r>
            <a:endParaRPr lang="en-US" dirty="0"/>
          </a:p>
        </p:txBody>
      </p:sp>
      <p:sp>
        <p:nvSpPr>
          <p:cNvPr id="8" name="Rectangle 7"/>
          <p:cNvSpPr/>
          <p:nvPr/>
        </p:nvSpPr>
        <p:spPr>
          <a:xfrm>
            <a:off x="3358535" y="1855775"/>
            <a:ext cx="1763529"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“After Summer”</a:t>
            </a:r>
            <a:endParaRPr lang="en-US" dirty="0"/>
          </a:p>
        </p:txBody>
      </p:sp>
      <p:sp>
        <p:nvSpPr>
          <p:cNvPr id="11" name="Rectangle 10"/>
          <p:cNvSpPr/>
          <p:nvPr/>
        </p:nvSpPr>
        <p:spPr>
          <a:xfrm>
            <a:off x="5348759" y="1855775"/>
            <a:ext cx="1763529"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“Summer Starts”</a:t>
            </a:r>
            <a:endParaRPr lang="en-US" dirty="0"/>
          </a:p>
        </p:txBody>
      </p:sp>
      <p:sp>
        <p:nvSpPr>
          <p:cNvPr id="54" name="Left Brace 53"/>
          <p:cNvSpPr/>
          <p:nvPr/>
        </p:nvSpPr>
        <p:spPr>
          <a:xfrm rot="5400000">
            <a:off x="4159426" y="-1195927"/>
            <a:ext cx="161748" cy="5743978"/>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 name="TextBox 54"/>
          <p:cNvSpPr txBox="1"/>
          <p:nvPr/>
        </p:nvSpPr>
        <p:spPr>
          <a:xfrm>
            <a:off x="4168609" y="1227120"/>
            <a:ext cx="746721"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Map</a:t>
            </a:r>
            <a:endParaRPr lang="en-US" dirty="0"/>
          </a:p>
        </p:txBody>
      </p:sp>
      <p:sp>
        <p:nvSpPr>
          <p:cNvPr id="62" name="Rectangle 61"/>
          <p:cNvSpPr/>
          <p:nvPr/>
        </p:nvSpPr>
        <p:spPr>
          <a:xfrm>
            <a:off x="3358535" y="2412789"/>
            <a:ext cx="1763529"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“September”</a:t>
            </a:r>
            <a:endParaRPr lang="en-US" dirty="0"/>
          </a:p>
        </p:txBody>
      </p:sp>
      <p:sp>
        <p:nvSpPr>
          <p:cNvPr id="65" name="Rectangle 64"/>
          <p:cNvSpPr/>
          <p:nvPr/>
        </p:nvSpPr>
        <p:spPr>
          <a:xfrm>
            <a:off x="5348759" y="2412789"/>
            <a:ext cx="1763529"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“July”</a:t>
            </a:r>
            <a:endParaRPr lang="en-US" dirty="0"/>
          </a:p>
        </p:txBody>
      </p:sp>
      <p:sp>
        <p:nvSpPr>
          <p:cNvPr id="69" name="Rectangle 68"/>
          <p:cNvSpPr/>
          <p:nvPr/>
        </p:nvSpPr>
        <p:spPr>
          <a:xfrm>
            <a:off x="1368311" y="2419182"/>
            <a:ext cx="1763529"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“November”</a:t>
            </a:r>
            <a:endParaRPr lang="en-US" dirty="0"/>
          </a:p>
        </p:txBody>
      </p:sp>
      <p:sp>
        <p:nvSpPr>
          <p:cNvPr id="29" name="Rectangle 28"/>
          <p:cNvSpPr/>
          <p:nvPr/>
        </p:nvSpPr>
        <p:spPr>
          <a:xfrm>
            <a:off x="1368311" y="3200878"/>
            <a:ext cx="2800298" cy="995446"/>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marL="342900" indent="-342900">
              <a:buFont typeface="+mj-lt"/>
              <a:buAutoNum type="arabicPeriod"/>
            </a:pPr>
            <a:r>
              <a:rPr lang="en-US" dirty="0" smtClean="0"/>
              <a:t>Flexible value type</a:t>
            </a:r>
          </a:p>
          <a:p>
            <a:pPr marL="342900" indent="-342900">
              <a:buFont typeface="+mj-lt"/>
              <a:buAutoNum type="arabicPeriod"/>
            </a:pPr>
            <a:r>
              <a:rPr lang="en-US" i="1" u="sng" dirty="0" smtClean="0"/>
              <a:t>All</a:t>
            </a:r>
            <a:r>
              <a:rPr lang="en-US" dirty="0" smtClean="0"/>
              <a:t> elements are of the same type</a:t>
            </a:r>
          </a:p>
          <a:p>
            <a:pPr marL="342900" indent="-342900">
              <a:buFont typeface="+mj-lt"/>
              <a:buAutoNum type="arabicPeriod"/>
            </a:pPr>
            <a:r>
              <a:rPr lang="en-US" dirty="0" smtClean="0"/>
              <a:t>Flexible index types</a:t>
            </a:r>
            <a:endParaRPr lang="en-US" dirty="0"/>
          </a:p>
        </p:txBody>
      </p:sp>
      <p:cxnSp>
        <p:nvCxnSpPr>
          <p:cNvPr id="4" name="Straight Arrow Connector 3"/>
          <p:cNvCxnSpPr>
            <a:stCxn id="69" idx="0"/>
            <a:endCxn id="5" idx="2"/>
          </p:cNvCxnSpPr>
          <p:nvPr/>
        </p:nvCxnSpPr>
        <p:spPr>
          <a:xfrm flipV="1">
            <a:off x="2250075" y="2077241"/>
            <a:ext cx="0" cy="34194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30" name="Straight Arrow Connector 29"/>
          <p:cNvCxnSpPr>
            <a:stCxn id="62" idx="0"/>
            <a:endCxn id="8" idx="2"/>
          </p:cNvCxnSpPr>
          <p:nvPr/>
        </p:nvCxnSpPr>
        <p:spPr>
          <a:xfrm flipV="1">
            <a:off x="4240299" y="2077242"/>
            <a:ext cx="0" cy="335548"/>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32" name="Straight Arrow Connector 31"/>
          <p:cNvCxnSpPr>
            <a:stCxn id="65" idx="0"/>
            <a:endCxn id="11" idx="2"/>
          </p:cNvCxnSpPr>
          <p:nvPr/>
        </p:nvCxnSpPr>
        <p:spPr>
          <a:xfrm flipV="1">
            <a:off x="6230523" y="2077242"/>
            <a:ext cx="0" cy="335548"/>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4068087853"/>
      </p:ext>
    </p:extLst>
  </p:cSld>
  <p:clrMapOvr>
    <a:masterClrMapping/>
  </p:clrMapOvr>
  <p:timing>
    <p:tnLst>
      <p:par>
        <p:cTn xmlns:p14="http://schemas.microsoft.com/office/powerpoint/2010/main" id="1" dur="indefinite" restart="never" nodeType="tmRoot"/>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Arrays/Slices </a:t>
            </a:r>
            <a:r>
              <a:rPr lang="en-US" dirty="0" err="1" smtClean="0"/>
              <a:t>vs</a:t>
            </a:r>
            <a:r>
              <a:rPr lang="en-US" dirty="0" smtClean="0"/>
              <a:t> Maps </a:t>
            </a:r>
            <a:r>
              <a:rPr lang="en-US" dirty="0" err="1" smtClean="0"/>
              <a:t>vs</a:t>
            </a:r>
            <a:r>
              <a:rPr lang="en-US" dirty="0" smtClean="0"/>
              <a:t> </a:t>
            </a:r>
            <a:r>
              <a:rPr lang="en-US" dirty="0" err="1" smtClean="0"/>
              <a:t>Structs</a:t>
            </a:r>
            <a:endParaRPr lang="en-US" dirty="0"/>
          </a:p>
        </p:txBody>
      </p:sp>
      <p:sp>
        <p:nvSpPr>
          <p:cNvPr id="5" name="Rectangle 4"/>
          <p:cNvSpPr/>
          <p:nvPr/>
        </p:nvSpPr>
        <p:spPr>
          <a:xfrm>
            <a:off x="1368311" y="2370665"/>
            <a:ext cx="1763529"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“Mary”</a:t>
            </a:r>
            <a:endParaRPr lang="en-US" dirty="0"/>
          </a:p>
        </p:txBody>
      </p:sp>
      <p:sp>
        <p:nvSpPr>
          <p:cNvPr id="8" name="Rectangle 7"/>
          <p:cNvSpPr/>
          <p:nvPr/>
        </p:nvSpPr>
        <p:spPr>
          <a:xfrm>
            <a:off x="3358535" y="2370665"/>
            <a:ext cx="1763529"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25</a:t>
            </a:r>
            <a:endParaRPr lang="en-US" dirty="0"/>
          </a:p>
        </p:txBody>
      </p:sp>
      <p:sp>
        <p:nvSpPr>
          <p:cNvPr id="11" name="Rectangle 10"/>
          <p:cNvSpPr/>
          <p:nvPr/>
        </p:nvSpPr>
        <p:spPr>
          <a:xfrm>
            <a:off x="5348759" y="2370665"/>
            <a:ext cx="1763529"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true</a:t>
            </a:r>
            <a:endParaRPr lang="en-US" dirty="0"/>
          </a:p>
        </p:txBody>
      </p:sp>
      <p:sp>
        <p:nvSpPr>
          <p:cNvPr id="54" name="Left Brace 53"/>
          <p:cNvSpPr/>
          <p:nvPr/>
        </p:nvSpPr>
        <p:spPr>
          <a:xfrm rot="5400000">
            <a:off x="4159426" y="-1195927"/>
            <a:ext cx="161748" cy="5743978"/>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 name="TextBox 54"/>
          <p:cNvSpPr txBox="1"/>
          <p:nvPr/>
        </p:nvSpPr>
        <p:spPr>
          <a:xfrm>
            <a:off x="4168609" y="1227120"/>
            <a:ext cx="746721"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err="1" smtClean="0"/>
              <a:t>Struct</a:t>
            </a:r>
            <a:endParaRPr lang="en-US" dirty="0"/>
          </a:p>
        </p:txBody>
      </p:sp>
      <p:sp>
        <p:nvSpPr>
          <p:cNvPr id="62" name="Rectangle 61"/>
          <p:cNvSpPr/>
          <p:nvPr/>
        </p:nvSpPr>
        <p:spPr>
          <a:xfrm>
            <a:off x="3358535" y="2927679"/>
            <a:ext cx="1763529"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age</a:t>
            </a:r>
            <a:endParaRPr lang="en-US" dirty="0"/>
          </a:p>
        </p:txBody>
      </p:sp>
      <p:sp>
        <p:nvSpPr>
          <p:cNvPr id="65" name="Rectangle 64"/>
          <p:cNvSpPr/>
          <p:nvPr/>
        </p:nvSpPr>
        <p:spPr>
          <a:xfrm>
            <a:off x="5348759" y="2927679"/>
            <a:ext cx="1763529"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exempt</a:t>
            </a:r>
            <a:endParaRPr lang="en-US" dirty="0"/>
          </a:p>
        </p:txBody>
      </p:sp>
      <p:sp>
        <p:nvSpPr>
          <p:cNvPr id="69" name="Rectangle 68"/>
          <p:cNvSpPr/>
          <p:nvPr/>
        </p:nvSpPr>
        <p:spPr>
          <a:xfrm>
            <a:off x="1368311" y="2934072"/>
            <a:ext cx="1763529"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name</a:t>
            </a:r>
            <a:endParaRPr lang="en-US" dirty="0"/>
          </a:p>
        </p:txBody>
      </p:sp>
      <p:sp>
        <p:nvSpPr>
          <p:cNvPr id="29" name="Rectangle 28"/>
          <p:cNvSpPr/>
          <p:nvPr/>
        </p:nvSpPr>
        <p:spPr>
          <a:xfrm>
            <a:off x="1368311" y="3501231"/>
            <a:ext cx="2800298" cy="1004028"/>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marL="342900" indent="-342900">
              <a:buFont typeface="+mj-lt"/>
              <a:buAutoNum type="arabicPeriod"/>
            </a:pPr>
            <a:r>
              <a:rPr lang="en-US" dirty="0" smtClean="0"/>
              <a:t>Composite of </a:t>
            </a:r>
            <a:r>
              <a:rPr lang="en-US" i="1" u="sng" dirty="0" smtClean="0"/>
              <a:t>multiple </a:t>
            </a:r>
            <a:r>
              <a:rPr lang="en-US" dirty="0" smtClean="0"/>
              <a:t>types</a:t>
            </a:r>
          </a:p>
          <a:p>
            <a:pPr marL="342900" indent="-342900">
              <a:buFont typeface="+mj-lt"/>
              <a:buAutoNum type="arabicPeriod"/>
            </a:pPr>
            <a:r>
              <a:rPr lang="en-US" dirty="0" smtClean="0"/>
              <a:t>Problem domain representation</a:t>
            </a:r>
            <a:endParaRPr lang="en-US" dirty="0"/>
          </a:p>
        </p:txBody>
      </p:sp>
      <p:cxnSp>
        <p:nvCxnSpPr>
          <p:cNvPr id="4" name="Straight Arrow Connector 3"/>
          <p:cNvCxnSpPr>
            <a:stCxn id="69" idx="0"/>
            <a:endCxn id="5" idx="2"/>
          </p:cNvCxnSpPr>
          <p:nvPr/>
        </p:nvCxnSpPr>
        <p:spPr>
          <a:xfrm flipV="1">
            <a:off x="2250075" y="2592131"/>
            <a:ext cx="0" cy="34194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30" name="Straight Arrow Connector 29"/>
          <p:cNvCxnSpPr>
            <a:stCxn id="62" idx="0"/>
            <a:endCxn id="8" idx="2"/>
          </p:cNvCxnSpPr>
          <p:nvPr/>
        </p:nvCxnSpPr>
        <p:spPr>
          <a:xfrm flipV="1">
            <a:off x="4240299" y="2592132"/>
            <a:ext cx="0" cy="335548"/>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32" name="Straight Arrow Connector 31"/>
          <p:cNvCxnSpPr>
            <a:stCxn id="65" idx="0"/>
            <a:endCxn id="11" idx="2"/>
          </p:cNvCxnSpPr>
          <p:nvPr/>
        </p:nvCxnSpPr>
        <p:spPr>
          <a:xfrm flipV="1">
            <a:off x="6230523" y="2592132"/>
            <a:ext cx="0" cy="335548"/>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15" name="Rectangle 14"/>
          <p:cNvSpPr/>
          <p:nvPr/>
        </p:nvSpPr>
        <p:spPr>
          <a:xfrm>
            <a:off x="1368313" y="1820539"/>
            <a:ext cx="1763529" cy="221467"/>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string</a:t>
            </a:r>
            <a:endParaRPr lang="en-US" dirty="0"/>
          </a:p>
        </p:txBody>
      </p:sp>
      <p:sp>
        <p:nvSpPr>
          <p:cNvPr id="16" name="Rectangle 15"/>
          <p:cNvSpPr/>
          <p:nvPr/>
        </p:nvSpPr>
        <p:spPr>
          <a:xfrm>
            <a:off x="3358537" y="1820539"/>
            <a:ext cx="1763529" cy="221467"/>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err="1" smtClean="0"/>
              <a:t>int</a:t>
            </a:r>
            <a:endParaRPr lang="en-US" dirty="0"/>
          </a:p>
        </p:txBody>
      </p:sp>
      <p:sp>
        <p:nvSpPr>
          <p:cNvPr id="17" name="Rectangle 16"/>
          <p:cNvSpPr/>
          <p:nvPr/>
        </p:nvSpPr>
        <p:spPr>
          <a:xfrm>
            <a:off x="5348761" y="1820539"/>
            <a:ext cx="1763529" cy="221467"/>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err="1" smtClean="0"/>
              <a:t>boolean</a:t>
            </a:r>
            <a:endParaRPr lang="en-US" dirty="0"/>
          </a:p>
        </p:txBody>
      </p:sp>
      <p:cxnSp>
        <p:nvCxnSpPr>
          <p:cNvPr id="18" name="Straight Arrow Connector 17"/>
          <p:cNvCxnSpPr>
            <a:stCxn id="5" idx="0"/>
            <a:endCxn id="15" idx="2"/>
          </p:cNvCxnSpPr>
          <p:nvPr/>
        </p:nvCxnSpPr>
        <p:spPr>
          <a:xfrm flipV="1">
            <a:off x="2250075" y="2042006"/>
            <a:ext cx="2" cy="328659"/>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19" name="Straight Arrow Connector 18"/>
          <p:cNvCxnSpPr>
            <a:stCxn id="8" idx="0"/>
            <a:endCxn id="16" idx="2"/>
          </p:cNvCxnSpPr>
          <p:nvPr/>
        </p:nvCxnSpPr>
        <p:spPr>
          <a:xfrm flipV="1">
            <a:off x="4240299" y="2042006"/>
            <a:ext cx="2" cy="328659"/>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20" name="Straight Arrow Connector 19"/>
          <p:cNvCxnSpPr>
            <a:stCxn id="11" idx="0"/>
            <a:endCxn id="17" idx="2"/>
          </p:cNvCxnSpPr>
          <p:nvPr/>
        </p:nvCxnSpPr>
        <p:spPr>
          <a:xfrm flipV="1">
            <a:off x="6230523" y="2042006"/>
            <a:ext cx="2" cy="328659"/>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135923765"/>
      </p:ext>
    </p:extLst>
  </p:cSld>
  <p:clrMapOvr>
    <a:masterClrMapping/>
  </p:clrMapOvr>
  <p:timing>
    <p:tnLst>
      <p:par>
        <p:cTn xmlns:p14="http://schemas.microsoft.com/office/powerpoint/2010/mai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2"/>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Introduction</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Ch.7 : Channels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711297096"/>
      </p:ext>
    </p:extLst>
  </p:cSld>
  <p:clrMapOvr>
    <a:masterClrMapping/>
  </p:clrMapOvr>
  <p:timing>
    <p:tnLst>
      <p:par>
        <p:cTn xmlns:p14="http://schemas.microsoft.com/office/powerpoint/2010/mai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a Channel?</a:t>
            </a:r>
          </a:p>
          <a:p>
            <a:r>
              <a:rPr lang="en-US" dirty="0" smtClean="0"/>
              <a:t>Using a simple buffered channel</a:t>
            </a:r>
          </a:p>
        </p:txBody>
      </p:sp>
      <p:sp>
        <p:nvSpPr>
          <p:cNvPr id="5" name="TextBox 4"/>
          <p:cNvSpPr txBox="1"/>
          <p:nvPr/>
        </p:nvSpPr>
        <p:spPr>
          <a:xfrm>
            <a:off x="1" y="4460071"/>
            <a:ext cx="749333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spec#Channel_types</a:t>
            </a:r>
            <a:endParaRPr lang="en-US" dirty="0"/>
          </a:p>
        </p:txBody>
      </p:sp>
    </p:spTree>
    <p:extLst>
      <p:ext uri="{BB962C8B-B14F-4D97-AF65-F5344CB8AC3E}">
        <p14:creationId xmlns:p14="http://schemas.microsoft.com/office/powerpoint/2010/main" val="3595729953"/>
      </p:ext>
    </p:extLst>
  </p:cSld>
  <p:clrMapOvr>
    <a:masterClrMapping/>
  </p:clrMapOvr>
  <p:timing>
    <p:tnLst>
      <p:par>
        <p:cTn xmlns:p14="http://schemas.microsoft.com/office/powerpoint/2010/mai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 Channel?</a:t>
            </a:r>
            <a:endParaRPr lang="en-US" dirty="0"/>
          </a:p>
        </p:txBody>
      </p:sp>
      <p:sp>
        <p:nvSpPr>
          <p:cNvPr id="3" name="Content Placeholder 2"/>
          <p:cNvSpPr>
            <a:spLocks noGrp="1"/>
          </p:cNvSpPr>
          <p:nvPr>
            <p:ph idx="1"/>
          </p:nvPr>
        </p:nvSpPr>
        <p:spPr/>
        <p:txBody>
          <a:bodyPr/>
          <a:lstStyle/>
          <a:p>
            <a:r>
              <a:rPr lang="en-US" dirty="0"/>
              <a:t>A </a:t>
            </a:r>
            <a:r>
              <a:rPr lang="en-US" b="1" i="1" dirty="0">
                <a:solidFill>
                  <a:srgbClr val="FF0000"/>
                </a:solidFill>
              </a:rPr>
              <a:t>channel</a:t>
            </a:r>
            <a:r>
              <a:rPr lang="en-US" dirty="0"/>
              <a:t> provides a </a:t>
            </a:r>
            <a:r>
              <a:rPr lang="en-US" i="1" dirty="0"/>
              <a:t>mechanism</a:t>
            </a:r>
            <a:r>
              <a:rPr lang="en-US" dirty="0"/>
              <a:t> for </a:t>
            </a:r>
            <a:r>
              <a:rPr lang="en-US" b="1" i="1" dirty="0">
                <a:solidFill>
                  <a:schemeClr val="accent1">
                    <a:lumMod val="75000"/>
                  </a:schemeClr>
                </a:solidFill>
              </a:rPr>
              <a:t>concurrently</a:t>
            </a:r>
            <a:r>
              <a:rPr lang="en-US" dirty="0">
                <a:solidFill>
                  <a:schemeClr val="accent1">
                    <a:lumMod val="75000"/>
                  </a:schemeClr>
                </a:solidFill>
              </a:rPr>
              <a:t> </a:t>
            </a:r>
            <a:r>
              <a:rPr lang="en-US" b="1" i="1" dirty="0">
                <a:solidFill>
                  <a:schemeClr val="accent2">
                    <a:lumMod val="75000"/>
                  </a:schemeClr>
                </a:solidFill>
              </a:rPr>
              <a:t>executing</a:t>
            </a:r>
            <a:r>
              <a:rPr lang="en-US" dirty="0">
                <a:solidFill>
                  <a:schemeClr val="accent2">
                    <a:lumMod val="75000"/>
                  </a:schemeClr>
                </a:solidFill>
              </a:rPr>
              <a:t> </a:t>
            </a:r>
            <a:r>
              <a:rPr lang="en-US" b="1" i="1" dirty="0">
                <a:solidFill>
                  <a:schemeClr val="accent3">
                    <a:lumMod val="75000"/>
                  </a:schemeClr>
                </a:solidFill>
              </a:rPr>
              <a:t>functions</a:t>
            </a:r>
            <a:r>
              <a:rPr lang="en-US" dirty="0">
                <a:solidFill>
                  <a:schemeClr val="accent3">
                    <a:lumMod val="75000"/>
                  </a:schemeClr>
                </a:solidFill>
              </a:rPr>
              <a:t> </a:t>
            </a:r>
            <a:r>
              <a:rPr lang="en-US" dirty="0"/>
              <a:t>to </a:t>
            </a:r>
            <a:r>
              <a:rPr lang="en-US" b="1" i="1" dirty="0">
                <a:solidFill>
                  <a:srgbClr val="0000FF"/>
                </a:solidFill>
              </a:rPr>
              <a:t>communicate</a:t>
            </a:r>
            <a:r>
              <a:rPr lang="en-US" dirty="0">
                <a:solidFill>
                  <a:srgbClr val="0000FF"/>
                </a:solidFill>
              </a:rPr>
              <a:t> </a:t>
            </a:r>
            <a:r>
              <a:rPr lang="en-US" dirty="0"/>
              <a:t>by </a:t>
            </a:r>
            <a:r>
              <a:rPr lang="en-US" b="1" i="1" dirty="0"/>
              <a:t>sending</a:t>
            </a:r>
            <a:r>
              <a:rPr lang="en-US" dirty="0"/>
              <a:t> and </a:t>
            </a:r>
            <a:r>
              <a:rPr lang="en-US" b="1" i="1" dirty="0" smtClean="0"/>
              <a:t>receiving</a:t>
            </a:r>
            <a:r>
              <a:rPr lang="en-US" dirty="0" smtClean="0"/>
              <a:t> values </a:t>
            </a:r>
            <a:r>
              <a:rPr lang="en-US" dirty="0"/>
              <a:t>of a </a:t>
            </a:r>
            <a:r>
              <a:rPr lang="en-US" b="1" i="1" dirty="0"/>
              <a:t>specified</a:t>
            </a:r>
            <a:r>
              <a:rPr lang="en-US" dirty="0"/>
              <a:t> element </a:t>
            </a:r>
            <a:r>
              <a:rPr lang="en-US" i="1" dirty="0"/>
              <a:t>type</a:t>
            </a:r>
            <a:r>
              <a:rPr lang="en-US" dirty="0"/>
              <a:t>. The value of an </a:t>
            </a:r>
            <a:r>
              <a:rPr lang="en-US" i="1" dirty="0"/>
              <a:t>uninitialized</a:t>
            </a:r>
            <a:r>
              <a:rPr lang="en-US" dirty="0"/>
              <a:t> channel is </a:t>
            </a:r>
            <a:r>
              <a:rPr lang="en-US" i="1" dirty="0"/>
              <a:t>nil</a:t>
            </a:r>
            <a:r>
              <a:rPr lang="en-US" dirty="0"/>
              <a:t>.</a:t>
            </a:r>
          </a:p>
        </p:txBody>
      </p:sp>
    </p:spTree>
    <p:extLst>
      <p:ext uri="{BB962C8B-B14F-4D97-AF65-F5344CB8AC3E}">
        <p14:creationId xmlns:p14="http://schemas.microsoft.com/office/powerpoint/2010/main" val="2213409158"/>
      </p:ext>
    </p:extLst>
  </p:cSld>
  <p:clrMapOvr>
    <a:masterClrMapping/>
  </p:clrMapOvr>
  <p:timing>
    <p:tnLst>
      <p:par>
        <p:cTn xmlns:p14="http://schemas.microsoft.com/office/powerpoint/2010/main" id="1" dur="indefinite" restart="never" nodeType="tmRoot"/>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Channel Communicating</a:t>
            </a:r>
            <a:endParaRPr lang="en-US" dirty="0"/>
          </a:p>
        </p:txBody>
      </p:sp>
      <p:sp>
        <p:nvSpPr>
          <p:cNvPr id="4" name="Oval 3"/>
          <p:cNvSpPr/>
          <p:nvPr/>
        </p:nvSpPr>
        <p:spPr>
          <a:xfrm>
            <a:off x="695318" y="2223984"/>
            <a:ext cx="1563028" cy="754258"/>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dirty="0" err="1" smtClean="0"/>
              <a:t>Goroutine</a:t>
            </a:r>
            <a:r>
              <a:rPr lang="en-US" sz="1400" dirty="0" smtClean="0"/>
              <a:t> 1</a:t>
            </a:r>
            <a:endParaRPr lang="en-US" sz="1400" dirty="0"/>
          </a:p>
        </p:txBody>
      </p:sp>
      <p:sp>
        <p:nvSpPr>
          <p:cNvPr id="5" name="Oval 4"/>
          <p:cNvSpPr/>
          <p:nvPr/>
        </p:nvSpPr>
        <p:spPr>
          <a:xfrm>
            <a:off x="6542426" y="1896420"/>
            <a:ext cx="1563028" cy="754258"/>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err="1" smtClean="0"/>
              <a:t>Goroutine</a:t>
            </a:r>
            <a:r>
              <a:rPr lang="en-US" sz="1400" dirty="0" smtClean="0"/>
              <a:t> 2</a:t>
            </a:r>
            <a:endParaRPr lang="en-US" sz="1400" dirty="0"/>
          </a:p>
        </p:txBody>
      </p:sp>
      <p:cxnSp>
        <p:nvCxnSpPr>
          <p:cNvPr id="8" name="Elbow Connector 7"/>
          <p:cNvCxnSpPr/>
          <p:nvPr/>
        </p:nvCxnSpPr>
        <p:spPr>
          <a:xfrm flipV="1">
            <a:off x="2476711" y="2107612"/>
            <a:ext cx="3884583" cy="310324"/>
          </a:xfrm>
          <a:prstGeom prst="bentConnector3">
            <a:avLst/>
          </a:prstGeom>
        </p:spPr>
        <p:style>
          <a:lnRef idx="2">
            <a:schemeClr val="accent1"/>
          </a:lnRef>
          <a:fillRef idx="0">
            <a:schemeClr val="accent1"/>
          </a:fillRef>
          <a:effectRef idx="1">
            <a:schemeClr val="accent1"/>
          </a:effectRef>
          <a:fontRef idx="minor">
            <a:schemeClr val="tx1"/>
          </a:fontRef>
        </p:style>
      </p:cxnSp>
      <p:cxnSp>
        <p:nvCxnSpPr>
          <p:cNvPr id="9" name="Elbow Connector 8"/>
          <p:cNvCxnSpPr/>
          <p:nvPr/>
        </p:nvCxnSpPr>
        <p:spPr>
          <a:xfrm flipV="1">
            <a:off x="2476711" y="2463274"/>
            <a:ext cx="3884583" cy="310324"/>
          </a:xfrm>
          <a:prstGeom prst="bentConnector3">
            <a:avLst>
              <a:gd name="adj1" fmla="val 61243"/>
            </a:avLst>
          </a:prstGeom>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2539921" y="2463274"/>
            <a:ext cx="632355" cy="369332"/>
          </a:xfrm>
          <a:prstGeom prst="rect">
            <a:avLst/>
          </a:prstGeom>
          <a:noFill/>
        </p:spPr>
        <p:txBody>
          <a:bodyPr wrap="none" rtlCol="0">
            <a:spAutoFit/>
          </a:bodyPr>
          <a:lstStyle/>
          <a:p>
            <a:r>
              <a:rPr lang="en-US" dirty="0" smtClean="0"/>
              <a:t>send</a:t>
            </a:r>
            <a:endParaRPr lang="en-US" dirty="0"/>
          </a:p>
        </p:txBody>
      </p:sp>
      <p:sp>
        <p:nvSpPr>
          <p:cNvPr id="12" name="TextBox 11"/>
          <p:cNvSpPr txBox="1"/>
          <p:nvPr/>
        </p:nvSpPr>
        <p:spPr>
          <a:xfrm>
            <a:off x="5591272" y="2133639"/>
            <a:ext cx="959263" cy="369332"/>
          </a:xfrm>
          <a:prstGeom prst="rect">
            <a:avLst/>
          </a:prstGeom>
          <a:noFill/>
        </p:spPr>
        <p:txBody>
          <a:bodyPr wrap="square" rtlCol="0">
            <a:spAutoFit/>
          </a:bodyPr>
          <a:lstStyle/>
          <a:p>
            <a:r>
              <a:rPr lang="en-US" dirty="0" smtClean="0"/>
              <a:t>receive</a:t>
            </a:r>
            <a:endParaRPr lang="en-US" dirty="0"/>
          </a:p>
        </p:txBody>
      </p:sp>
      <p:sp>
        <p:nvSpPr>
          <p:cNvPr id="13" name="TextBox 12"/>
          <p:cNvSpPr txBox="1"/>
          <p:nvPr/>
        </p:nvSpPr>
        <p:spPr>
          <a:xfrm>
            <a:off x="3884584" y="1538686"/>
            <a:ext cx="924502" cy="369332"/>
          </a:xfrm>
          <a:prstGeom prst="rect">
            <a:avLst/>
          </a:prstGeom>
          <a:noFill/>
        </p:spPr>
        <p:txBody>
          <a:bodyPr wrap="none" rtlCol="0">
            <a:spAutoFit/>
          </a:bodyPr>
          <a:lstStyle/>
          <a:p>
            <a:r>
              <a:rPr lang="en-US" dirty="0" smtClean="0"/>
              <a:t>channel</a:t>
            </a:r>
            <a:endParaRPr lang="en-US" dirty="0"/>
          </a:p>
        </p:txBody>
      </p:sp>
      <p:cxnSp>
        <p:nvCxnSpPr>
          <p:cNvPr id="17" name="Elbow Connector 16"/>
          <p:cNvCxnSpPr>
            <a:stCxn id="11" idx="3"/>
            <a:endCxn id="12" idx="1"/>
          </p:cNvCxnSpPr>
          <p:nvPr/>
        </p:nvCxnSpPr>
        <p:spPr>
          <a:xfrm flipV="1">
            <a:off x="3172276" y="2318305"/>
            <a:ext cx="2418996" cy="329635"/>
          </a:xfrm>
          <a:prstGeom prst="bentConnector3">
            <a:avLst>
              <a:gd name="adj1" fmla="val 50000"/>
            </a:avLst>
          </a:prstGeom>
          <a:ln>
            <a:prstDash val="dashDot"/>
            <a:tailEnd type="arrow"/>
          </a:ln>
        </p:spPr>
        <p:style>
          <a:lnRef idx="2">
            <a:schemeClr val="accent1"/>
          </a:lnRef>
          <a:fillRef idx="0">
            <a:schemeClr val="accent1"/>
          </a:fillRef>
          <a:effectRef idx="1">
            <a:schemeClr val="accent1"/>
          </a:effectRef>
          <a:fontRef idx="minor">
            <a:schemeClr val="tx1"/>
          </a:fontRef>
        </p:style>
      </p:cxnSp>
      <p:sp>
        <p:nvSpPr>
          <p:cNvPr id="22" name="Oval 21"/>
          <p:cNvSpPr/>
          <p:nvPr/>
        </p:nvSpPr>
        <p:spPr>
          <a:xfrm>
            <a:off x="2004628" y="3827487"/>
            <a:ext cx="1563028" cy="754258"/>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dirty="0" err="1" smtClean="0"/>
              <a:t>Goroutine</a:t>
            </a:r>
            <a:r>
              <a:rPr lang="en-US" sz="1400" dirty="0" smtClean="0"/>
              <a:t> 1</a:t>
            </a:r>
            <a:endParaRPr lang="en-US" sz="1400" dirty="0"/>
          </a:p>
        </p:txBody>
      </p:sp>
      <p:sp>
        <p:nvSpPr>
          <p:cNvPr id="23" name="Oval 22"/>
          <p:cNvSpPr/>
          <p:nvPr/>
        </p:nvSpPr>
        <p:spPr>
          <a:xfrm>
            <a:off x="4740902" y="3467682"/>
            <a:ext cx="1563028" cy="754258"/>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err="1" smtClean="0"/>
              <a:t>Goroutine</a:t>
            </a:r>
            <a:r>
              <a:rPr lang="en-US" sz="1400" dirty="0" smtClean="0"/>
              <a:t> 2</a:t>
            </a:r>
            <a:endParaRPr lang="en-US" sz="1400" dirty="0"/>
          </a:p>
        </p:txBody>
      </p:sp>
      <p:cxnSp>
        <p:nvCxnSpPr>
          <p:cNvPr id="24" name="Elbow Connector 23"/>
          <p:cNvCxnSpPr/>
          <p:nvPr/>
        </p:nvCxnSpPr>
        <p:spPr>
          <a:xfrm flipV="1">
            <a:off x="3786020" y="3711114"/>
            <a:ext cx="790184" cy="310325"/>
          </a:xfrm>
          <a:prstGeom prst="bentConnector3">
            <a:avLst>
              <a:gd name="adj1" fmla="val 29638"/>
            </a:avLst>
          </a:prstGeom>
        </p:spPr>
        <p:style>
          <a:lnRef idx="2">
            <a:schemeClr val="accent1"/>
          </a:lnRef>
          <a:fillRef idx="0">
            <a:schemeClr val="accent1"/>
          </a:fillRef>
          <a:effectRef idx="1">
            <a:schemeClr val="accent1"/>
          </a:effectRef>
          <a:fontRef idx="minor">
            <a:schemeClr val="tx1"/>
          </a:fontRef>
        </p:style>
      </p:cxnSp>
      <p:cxnSp>
        <p:nvCxnSpPr>
          <p:cNvPr id="25" name="Elbow Connector 24"/>
          <p:cNvCxnSpPr/>
          <p:nvPr/>
        </p:nvCxnSpPr>
        <p:spPr>
          <a:xfrm flipV="1">
            <a:off x="3786020" y="4066777"/>
            <a:ext cx="790184" cy="310325"/>
          </a:xfrm>
          <a:prstGeom prst="bentConnector3">
            <a:avLst>
              <a:gd name="adj1" fmla="val 80544"/>
            </a:avLst>
          </a:prstGeom>
        </p:spPr>
        <p:style>
          <a:lnRef idx="2">
            <a:schemeClr val="accent1"/>
          </a:lnRef>
          <a:fillRef idx="0">
            <a:schemeClr val="accent1"/>
          </a:fillRef>
          <a:effectRef idx="1">
            <a:schemeClr val="accent1"/>
          </a:effectRef>
          <a:fontRef idx="minor">
            <a:schemeClr val="tx1"/>
          </a:fontRef>
        </p:style>
      </p:cxnSp>
      <p:sp>
        <p:nvSpPr>
          <p:cNvPr id="26" name="TextBox 25"/>
          <p:cNvSpPr txBox="1"/>
          <p:nvPr/>
        </p:nvSpPr>
        <p:spPr>
          <a:xfrm>
            <a:off x="3786020" y="3109947"/>
            <a:ext cx="2150912" cy="369332"/>
          </a:xfrm>
          <a:prstGeom prst="rect">
            <a:avLst/>
          </a:prstGeom>
          <a:noFill/>
        </p:spPr>
        <p:txBody>
          <a:bodyPr wrap="none" rtlCol="0">
            <a:spAutoFit/>
          </a:bodyPr>
          <a:lstStyle/>
          <a:p>
            <a:r>
              <a:rPr lang="en-US" dirty="0" smtClean="0"/>
              <a:t>Un-buffered Channel</a:t>
            </a:r>
            <a:endParaRPr lang="en-US" dirty="0"/>
          </a:p>
        </p:txBody>
      </p:sp>
    </p:spTree>
    <p:extLst>
      <p:ext uri="{BB962C8B-B14F-4D97-AF65-F5344CB8AC3E}">
        <p14:creationId xmlns:p14="http://schemas.microsoft.com/office/powerpoint/2010/main" val="4202524751"/>
      </p:ext>
    </p:extLst>
  </p:cSld>
  <p:clrMapOvr>
    <a:masterClrMapping/>
  </p:clrMapOvr>
  <p:timing>
    <p:tnLst>
      <p:par>
        <p:cTn xmlns:p14="http://schemas.microsoft.com/office/powerpoint/2010/mai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Block on Send</a:t>
            </a:r>
            <a:endParaRPr lang="en-US" dirty="0"/>
          </a:p>
        </p:txBody>
      </p:sp>
      <p:sp>
        <p:nvSpPr>
          <p:cNvPr id="4" name="Oval 3"/>
          <p:cNvSpPr/>
          <p:nvPr/>
        </p:nvSpPr>
        <p:spPr>
          <a:xfrm>
            <a:off x="695318" y="2223984"/>
            <a:ext cx="1563028" cy="754258"/>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dirty="0" err="1"/>
              <a:t>Goroutine</a:t>
            </a:r>
            <a:r>
              <a:rPr lang="en-US" sz="1400" dirty="0"/>
              <a:t> </a:t>
            </a:r>
            <a:r>
              <a:rPr lang="en-US" sz="1400" dirty="0" smtClean="0"/>
              <a:t>1</a:t>
            </a:r>
            <a:endParaRPr lang="en-US" sz="1400" dirty="0"/>
          </a:p>
        </p:txBody>
      </p:sp>
      <p:sp>
        <p:nvSpPr>
          <p:cNvPr id="5" name="Oval 4"/>
          <p:cNvSpPr/>
          <p:nvPr/>
        </p:nvSpPr>
        <p:spPr>
          <a:xfrm>
            <a:off x="6542426" y="1896420"/>
            <a:ext cx="1563028" cy="754258"/>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err="1"/>
              <a:t>Goroutine</a:t>
            </a:r>
            <a:r>
              <a:rPr lang="en-US" sz="1400" dirty="0"/>
              <a:t> </a:t>
            </a:r>
            <a:r>
              <a:rPr lang="en-US" sz="1400" dirty="0" smtClean="0"/>
              <a:t>2</a:t>
            </a:r>
            <a:endParaRPr lang="en-US" sz="1400" dirty="0"/>
          </a:p>
        </p:txBody>
      </p:sp>
      <p:cxnSp>
        <p:nvCxnSpPr>
          <p:cNvPr id="8" name="Elbow Connector 7"/>
          <p:cNvCxnSpPr/>
          <p:nvPr/>
        </p:nvCxnSpPr>
        <p:spPr>
          <a:xfrm flipV="1">
            <a:off x="2476711" y="2107612"/>
            <a:ext cx="3884583" cy="310324"/>
          </a:xfrm>
          <a:prstGeom prst="bentConnector3">
            <a:avLst/>
          </a:prstGeom>
        </p:spPr>
        <p:style>
          <a:lnRef idx="2">
            <a:schemeClr val="accent1"/>
          </a:lnRef>
          <a:fillRef idx="0">
            <a:schemeClr val="accent1"/>
          </a:fillRef>
          <a:effectRef idx="1">
            <a:schemeClr val="accent1"/>
          </a:effectRef>
          <a:fontRef idx="minor">
            <a:schemeClr val="tx1"/>
          </a:fontRef>
        </p:style>
      </p:cxnSp>
      <p:cxnSp>
        <p:nvCxnSpPr>
          <p:cNvPr id="9" name="Elbow Connector 8"/>
          <p:cNvCxnSpPr/>
          <p:nvPr/>
        </p:nvCxnSpPr>
        <p:spPr>
          <a:xfrm flipV="1">
            <a:off x="2476711" y="2463274"/>
            <a:ext cx="3884583" cy="310324"/>
          </a:xfrm>
          <a:prstGeom prst="bentConnector3">
            <a:avLst>
              <a:gd name="adj1" fmla="val 61243"/>
            </a:avLst>
          </a:prstGeom>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3884585" y="1538686"/>
            <a:ext cx="1815145" cy="369332"/>
          </a:xfrm>
          <a:prstGeom prst="rect">
            <a:avLst/>
          </a:prstGeom>
          <a:noFill/>
        </p:spPr>
        <p:txBody>
          <a:bodyPr wrap="none" rtlCol="0">
            <a:spAutoFit/>
          </a:bodyPr>
          <a:lstStyle/>
          <a:p>
            <a:r>
              <a:rPr lang="en-US" dirty="0" smtClean="0"/>
              <a:t>Buffered Channel</a:t>
            </a:r>
            <a:endParaRPr lang="en-US" dirty="0"/>
          </a:p>
        </p:txBody>
      </p:sp>
      <p:sp>
        <p:nvSpPr>
          <p:cNvPr id="3" name="Rectangle 2"/>
          <p:cNvSpPr/>
          <p:nvPr/>
        </p:nvSpPr>
        <p:spPr>
          <a:xfrm>
            <a:off x="2476710" y="2463273"/>
            <a:ext cx="281574" cy="273605"/>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4" name="Rectangle 13"/>
          <p:cNvSpPr/>
          <p:nvPr/>
        </p:nvSpPr>
        <p:spPr>
          <a:xfrm>
            <a:off x="4861476" y="2144331"/>
            <a:ext cx="252844" cy="273605"/>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5" name="Rectangle 14"/>
          <p:cNvSpPr/>
          <p:nvPr/>
        </p:nvSpPr>
        <p:spPr>
          <a:xfrm>
            <a:off x="4464972" y="2144331"/>
            <a:ext cx="344114" cy="592548"/>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6" name="Oval 15"/>
          <p:cNvSpPr/>
          <p:nvPr/>
        </p:nvSpPr>
        <p:spPr>
          <a:xfrm>
            <a:off x="2004628" y="3827487"/>
            <a:ext cx="1563028" cy="754258"/>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dirty="0" err="1"/>
              <a:t>Goroutine</a:t>
            </a:r>
            <a:r>
              <a:rPr lang="en-US" sz="1400" dirty="0"/>
              <a:t> </a:t>
            </a:r>
            <a:r>
              <a:rPr lang="en-US" sz="1400" dirty="0" smtClean="0"/>
              <a:t>1</a:t>
            </a:r>
            <a:endParaRPr lang="en-US" sz="1400" dirty="0"/>
          </a:p>
        </p:txBody>
      </p:sp>
      <p:sp>
        <p:nvSpPr>
          <p:cNvPr id="18" name="Oval 17"/>
          <p:cNvSpPr/>
          <p:nvPr/>
        </p:nvSpPr>
        <p:spPr>
          <a:xfrm>
            <a:off x="4740902" y="3467682"/>
            <a:ext cx="1563028" cy="754258"/>
          </a:xfrm>
          <a:prstGeom prst="ellipse">
            <a:avLst/>
          </a:prstGeom>
          <a:ln>
            <a:solidFill>
              <a:srgbClr val="FF0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err="1"/>
              <a:t>Goroutine</a:t>
            </a:r>
            <a:r>
              <a:rPr lang="en-US" sz="1400" dirty="0"/>
              <a:t> </a:t>
            </a:r>
            <a:r>
              <a:rPr lang="en-US" sz="1400" dirty="0" smtClean="0"/>
              <a:t>2</a:t>
            </a:r>
            <a:endParaRPr lang="en-US" sz="1400" dirty="0"/>
          </a:p>
        </p:txBody>
      </p:sp>
      <p:cxnSp>
        <p:nvCxnSpPr>
          <p:cNvPr id="19" name="Elbow Connector 18"/>
          <p:cNvCxnSpPr/>
          <p:nvPr/>
        </p:nvCxnSpPr>
        <p:spPr>
          <a:xfrm flipV="1">
            <a:off x="3786020" y="3711114"/>
            <a:ext cx="790184" cy="310325"/>
          </a:xfrm>
          <a:prstGeom prst="bentConnector3">
            <a:avLst>
              <a:gd name="adj1" fmla="val 29638"/>
            </a:avLst>
          </a:prstGeom>
        </p:spPr>
        <p:style>
          <a:lnRef idx="2">
            <a:schemeClr val="accent1"/>
          </a:lnRef>
          <a:fillRef idx="0">
            <a:schemeClr val="accent1"/>
          </a:fillRef>
          <a:effectRef idx="1">
            <a:schemeClr val="accent1"/>
          </a:effectRef>
          <a:fontRef idx="minor">
            <a:schemeClr val="tx1"/>
          </a:fontRef>
        </p:style>
      </p:cxnSp>
      <p:cxnSp>
        <p:nvCxnSpPr>
          <p:cNvPr id="20" name="Elbow Connector 19"/>
          <p:cNvCxnSpPr/>
          <p:nvPr/>
        </p:nvCxnSpPr>
        <p:spPr>
          <a:xfrm flipV="1">
            <a:off x="3786020" y="4066777"/>
            <a:ext cx="790184" cy="310325"/>
          </a:xfrm>
          <a:prstGeom prst="bentConnector3">
            <a:avLst>
              <a:gd name="adj1" fmla="val 80544"/>
            </a:avLst>
          </a:prstGeom>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3786020" y="3109947"/>
            <a:ext cx="2150912" cy="369332"/>
          </a:xfrm>
          <a:prstGeom prst="rect">
            <a:avLst/>
          </a:prstGeom>
          <a:noFill/>
        </p:spPr>
        <p:txBody>
          <a:bodyPr wrap="none" rtlCol="0">
            <a:spAutoFit/>
          </a:bodyPr>
          <a:lstStyle/>
          <a:p>
            <a:r>
              <a:rPr lang="en-US" dirty="0" smtClean="0"/>
              <a:t>Un-buffered Channel</a:t>
            </a:r>
            <a:endParaRPr lang="en-US" dirty="0"/>
          </a:p>
        </p:txBody>
      </p:sp>
      <p:sp>
        <p:nvSpPr>
          <p:cNvPr id="25" name="Rectangle 24"/>
          <p:cNvSpPr/>
          <p:nvPr/>
        </p:nvSpPr>
        <p:spPr>
          <a:xfrm>
            <a:off x="4143174" y="2463274"/>
            <a:ext cx="281574" cy="273605"/>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6" name="Rectangle 25"/>
          <p:cNvSpPr/>
          <p:nvPr/>
        </p:nvSpPr>
        <p:spPr>
          <a:xfrm>
            <a:off x="6119944" y="2144332"/>
            <a:ext cx="241349" cy="273605"/>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7" name="TextBox 26"/>
          <p:cNvSpPr txBox="1"/>
          <p:nvPr/>
        </p:nvSpPr>
        <p:spPr>
          <a:xfrm>
            <a:off x="3266894" y="2463274"/>
            <a:ext cx="377180" cy="369332"/>
          </a:xfrm>
          <a:prstGeom prst="rect">
            <a:avLst/>
          </a:prstGeom>
          <a:noFill/>
        </p:spPr>
        <p:txBody>
          <a:bodyPr wrap="none" rtlCol="0">
            <a:spAutoFit/>
          </a:bodyPr>
          <a:lstStyle/>
          <a:p>
            <a:r>
              <a:rPr lang="mr-IN" dirty="0" smtClean="0"/>
              <a:t>…</a:t>
            </a:r>
            <a:endParaRPr lang="en-US" dirty="0"/>
          </a:p>
        </p:txBody>
      </p:sp>
      <p:sp>
        <p:nvSpPr>
          <p:cNvPr id="28" name="TextBox 27"/>
          <p:cNvSpPr txBox="1"/>
          <p:nvPr/>
        </p:nvSpPr>
        <p:spPr>
          <a:xfrm>
            <a:off x="5441966" y="2144331"/>
            <a:ext cx="377180" cy="369332"/>
          </a:xfrm>
          <a:prstGeom prst="rect">
            <a:avLst/>
          </a:prstGeom>
          <a:noFill/>
        </p:spPr>
        <p:txBody>
          <a:bodyPr wrap="none" rtlCol="0">
            <a:spAutoFit/>
          </a:bodyPr>
          <a:lstStyle/>
          <a:p>
            <a:r>
              <a:rPr lang="mr-IN" dirty="0" smtClean="0"/>
              <a:t>…</a:t>
            </a:r>
            <a:endParaRPr lang="en-US" dirty="0"/>
          </a:p>
        </p:txBody>
      </p:sp>
      <p:cxnSp>
        <p:nvCxnSpPr>
          <p:cNvPr id="32" name="Straight Connector 31"/>
          <p:cNvCxnSpPr/>
          <p:nvPr/>
        </p:nvCxnSpPr>
        <p:spPr>
          <a:xfrm>
            <a:off x="3735177" y="3861801"/>
            <a:ext cx="0" cy="71994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a:off x="2404999" y="2223984"/>
            <a:ext cx="0" cy="71994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87030393"/>
      </p:ext>
    </p:extLst>
  </p:cSld>
  <p:clrMapOvr>
    <a:masterClrMapping/>
  </p:clrMapOvr>
  <p:timing>
    <p:tnLst>
      <p:par>
        <p:cTn xmlns:p14="http://schemas.microsoft.com/office/powerpoint/2010/main" id="1" dur="indefinite" restart="never" nodeType="tmRoot"/>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Block on Receive</a:t>
            </a:r>
            <a:endParaRPr lang="en-US" dirty="0"/>
          </a:p>
        </p:txBody>
      </p:sp>
      <p:sp>
        <p:nvSpPr>
          <p:cNvPr id="4" name="Oval 3"/>
          <p:cNvSpPr/>
          <p:nvPr/>
        </p:nvSpPr>
        <p:spPr>
          <a:xfrm>
            <a:off x="695318" y="2223984"/>
            <a:ext cx="1563028" cy="754258"/>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dirty="0" err="1"/>
              <a:t>Goroutine</a:t>
            </a:r>
            <a:r>
              <a:rPr lang="en-US" sz="1400" dirty="0"/>
              <a:t> </a:t>
            </a:r>
            <a:r>
              <a:rPr lang="en-US" sz="1400" dirty="0" smtClean="0"/>
              <a:t>1</a:t>
            </a:r>
            <a:endParaRPr lang="en-US" sz="1400" dirty="0"/>
          </a:p>
        </p:txBody>
      </p:sp>
      <p:sp>
        <p:nvSpPr>
          <p:cNvPr id="5" name="Oval 4"/>
          <p:cNvSpPr/>
          <p:nvPr/>
        </p:nvSpPr>
        <p:spPr>
          <a:xfrm>
            <a:off x="6542426" y="1896420"/>
            <a:ext cx="1563028" cy="754258"/>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err="1"/>
              <a:t>Goroutine</a:t>
            </a:r>
            <a:r>
              <a:rPr lang="en-US" sz="1400" dirty="0"/>
              <a:t> </a:t>
            </a:r>
            <a:r>
              <a:rPr lang="en-US" sz="1400" dirty="0" smtClean="0"/>
              <a:t>2</a:t>
            </a:r>
            <a:endParaRPr lang="en-US" sz="1400" dirty="0"/>
          </a:p>
        </p:txBody>
      </p:sp>
      <p:cxnSp>
        <p:nvCxnSpPr>
          <p:cNvPr id="8" name="Elbow Connector 7"/>
          <p:cNvCxnSpPr/>
          <p:nvPr/>
        </p:nvCxnSpPr>
        <p:spPr>
          <a:xfrm flipV="1">
            <a:off x="2476711" y="2107612"/>
            <a:ext cx="3884583" cy="310324"/>
          </a:xfrm>
          <a:prstGeom prst="bentConnector3">
            <a:avLst/>
          </a:prstGeom>
        </p:spPr>
        <p:style>
          <a:lnRef idx="2">
            <a:schemeClr val="accent1"/>
          </a:lnRef>
          <a:fillRef idx="0">
            <a:schemeClr val="accent1"/>
          </a:fillRef>
          <a:effectRef idx="1">
            <a:schemeClr val="accent1"/>
          </a:effectRef>
          <a:fontRef idx="minor">
            <a:schemeClr val="tx1"/>
          </a:fontRef>
        </p:style>
      </p:cxnSp>
      <p:cxnSp>
        <p:nvCxnSpPr>
          <p:cNvPr id="9" name="Elbow Connector 8"/>
          <p:cNvCxnSpPr/>
          <p:nvPr/>
        </p:nvCxnSpPr>
        <p:spPr>
          <a:xfrm flipV="1">
            <a:off x="2476711" y="2463274"/>
            <a:ext cx="3884583" cy="310324"/>
          </a:xfrm>
          <a:prstGeom prst="bentConnector3">
            <a:avLst>
              <a:gd name="adj1" fmla="val 61243"/>
            </a:avLst>
          </a:prstGeom>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3884585" y="1538686"/>
            <a:ext cx="1815145" cy="369332"/>
          </a:xfrm>
          <a:prstGeom prst="rect">
            <a:avLst/>
          </a:prstGeom>
          <a:noFill/>
        </p:spPr>
        <p:txBody>
          <a:bodyPr wrap="none" rtlCol="0">
            <a:spAutoFit/>
          </a:bodyPr>
          <a:lstStyle/>
          <a:p>
            <a:r>
              <a:rPr lang="en-US" dirty="0" smtClean="0"/>
              <a:t>Buffered Channel</a:t>
            </a:r>
            <a:endParaRPr lang="en-US" dirty="0"/>
          </a:p>
        </p:txBody>
      </p:sp>
      <p:sp>
        <p:nvSpPr>
          <p:cNvPr id="16" name="Oval 15"/>
          <p:cNvSpPr/>
          <p:nvPr/>
        </p:nvSpPr>
        <p:spPr>
          <a:xfrm>
            <a:off x="2004628" y="3827487"/>
            <a:ext cx="1563028" cy="754258"/>
          </a:xfrm>
          <a:prstGeom prst="ellipse">
            <a:avLst/>
          </a:prstGeom>
          <a:ln>
            <a:solidFill>
              <a:srgbClr val="FF000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dirty="0" err="1"/>
              <a:t>Goroutine</a:t>
            </a:r>
            <a:r>
              <a:rPr lang="en-US" sz="1400" dirty="0"/>
              <a:t> </a:t>
            </a:r>
            <a:r>
              <a:rPr lang="en-US" sz="1400" dirty="0" smtClean="0"/>
              <a:t>1</a:t>
            </a:r>
            <a:endParaRPr lang="en-US" sz="1400" dirty="0"/>
          </a:p>
        </p:txBody>
      </p:sp>
      <p:sp>
        <p:nvSpPr>
          <p:cNvPr id="18" name="Oval 17"/>
          <p:cNvSpPr/>
          <p:nvPr/>
        </p:nvSpPr>
        <p:spPr>
          <a:xfrm>
            <a:off x="4740902" y="3467682"/>
            <a:ext cx="1563028" cy="754258"/>
          </a:xfrm>
          <a:prstGeom prst="ellipse">
            <a:avLst/>
          </a:prstGeom>
          <a:ln>
            <a:solidFill>
              <a:schemeClr val="accent4">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err="1"/>
              <a:t>Goroutine</a:t>
            </a:r>
            <a:r>
              <a:rPr lang="en-US" sz="1400" dirty="0"/>
              <a:t> </a:t>
            </a:r>
            <a:r>
              <a:rPr lang="en-US" sz="1400" dirty="0" smtClean="0"/>
              <a:t>2</a:t>
            </a:r>
            <a:endParaRPr lang="en-US" sz="1400" dirty="0"/>
          </a:p>
        </p:txBody>
      </p:sp>
      <p:cxnSp>
        <p:nvCxnSpPr>
          <p:cNvPr id="19" name="Elbow Connector 18"/>
          <p:cNvCxnSpPr/>
          <p:nvPr/>
        </p:nvCxnSpPr>
        <p:spPr>
          <a:xfrm flipV="1">
            <a:off x="3786020" y="3711114"/>
            <a:ext cx="790184" cy="310325"/>
          </a:xfrm>
          <a:prstGeom prst="bentConnector3">
            <a:avLst>
              <a:gd name="adj1" fmla="val 29638"/>
            </a:avLst>
          </a:prstGeom>
        </p:spPr>
        <p:style>
          <a:lnRef idx="2">
            <a:schemeClr val="accent1"/>
          </a:lnRef>
          <a:fillRef idx="0">
            <a:schemeClr val="accent1"/>
          </a:fillRef>
          <a:effectRef idx="1">
            <a:schemeClr val="accent1"/>
          </a:effectRef>
          <a:fontRef idx="minor">
            <a:schemeClr val="tx1"/>
          </a:fontRef>
        </p:style>
      </p:cxnSp>
      <p:cxnSp>
        <p:nvCxnSpPr>
          <p:cNvPr id="20" name="Elbow Connector 19"/>
          <p:cNvCxnSpPr/>
          <p:nvPr/>
        </p:nvCxnSpPr>
        <p:spPr>
          <a:xfrm flipV="1">
            <a:off x="3786020" y="4066777"/>
            <a:ext cx="790184" cy="310325"/>
          </a:xfrm>
          <a:prstGeom prst="bentConnector3">
            <a:avLst>
              <a:gd name="adj1" fmla="val 80544"/>
            </a:avLst>
          </a:prstGeom>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3786020" y="3109947"/>
            <a:ext cx="2150912" cy="369332"/>
          </a:xfrm>
          <a:prstGeom prst="rect">
            <a:avLst/>
          </a:prstGeom>
          <a:noFill/>
        </p:spPr>
        <p:txBody>
          <a:bodyPr wrap="none" rtlCol="0">
            <a:spAutoFit/>
          </a:bodyPr>
          <a:lstStyle/>
          <a:p>
            <a:r>
              <a:rPr lang="en-US" dirty="0" smtClean="0"/>
              <a:t>Un-buffered Channel</a:t>
            </a:r>
            <a:endParaRPr lang="en-US" dirty="0"/>
          </a:p>
        </p:txBody>
      </p:sp>
      <p:cxnSp>
        <p:nvCxnSpPr>
          <p:cNvPr id="32" name="Straight Connector 31"/>
          <p:cNvCxnSpPr/>
          <p:nvPr/>
        </p:nvCxnSpPr>
        <p:spPr>
          <a:xfrm>
            <a:off x="4648858" y="3529927"/>
            <a:ext cx="0" cy="71994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a:off x="6438990" y="1930734"/>
            <a:ext cx="0" cy="71994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57700964"/>
      </p:ext>
    </p:extLst>
  </p:cSld>
  <p:clrMapOvr>
    <a:masterClrMapping/>
  </p:clrMapOvr>
  <p:timing>
    <p:tnLst>
      <p:par>
        <p:cTn xmlns:p14="http://schemas.microsoft.com/office/powerpoint/2010/main" id="1" dur="indefinite" restart="never" nodeType="tmRoot"/>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Channels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757206500"/>
              </p:ext>
            </p:extLst>
          </p:nvPr>
        </p:nvGraphicFramePr>
        <p:xfrm>
          <a:off x="457200" y="1200150"/>
          <a:ext cx="8229600" cy="563879"/>
        </p:xfrm>
        <a:graphic>
          <a:graphicData uri="http://schemas.openxmlformats.org/drawingml/2006/table">
            <a:tbl>
              <a:tblPr firstRow="1" bandRow="1">
                <a:tableStyleId>{5C22544A-7EE6-4342-B048-85BDC9FD1C3A}</a:tableStyleId>
              </a:tblPr>
              <a:tblGrid>
                <a:gridCol w="4114800"/>
                <a:gridCol w="4114800"/>
              </a:tblGrid>
              <a:tr h="278130">
                <a:tc>
                  <a:txBody>
                    <a:bodyPr/>
                    <a:lstStyle/>
                    <a:p>
                      <a:r>
                        <a:rPr lang="en-US" sz="1400" dirty="0" smtClean="0"/>
                        <a:t>Declaration</a:t>
                      </a:r>
                      <a:endParaRPr lang="en-US" sz="1400" dirty="0"/>
                    </a:p>
                  </a:txBody>
                  <a:tcPr marT="34290" marB="34290"/>
                </a:tc>
                <a:tc>
                  <a:txBody>
                    <a:bodyPr/>
                    <a:lstStyle/>
                    <a:p>
                      <a:r>
                        <a:rPr lang="en-US" sz="1400" dirty="0" smtClean="0"/>
                        <a:t>Notes</a:t>
                      </a:r>
                      <a:endParaRPr lang="en-US" sz="1400" dirty="0"/>
                    </a:p>
                  </a:txBody>
                  <a:tcPr marT="34290" marB="34290"/>
                </a:tc>
              </a:tr>
              <a:tr h="278130">
                <a:tc>
                  <a:txBody>
                    <a:bodyPr/>
                    <a:lstStyle/>
                    <a:p>
                      <a:r>
                        <a:rPr lang="en-US" sz="1400" dirty="0" err="1" smtClean="0"/>
                        <a:t>chan</a:t>
                      </a:r>
                      <a:r>
                        <a:rPr lang="en-US" sz="1400" dirty="0" smtClean="0"/>
                        <a:t> T</a:t>
                      </a:r>
                      <a:endParaRPr lang="en-US" sz="1400" dirty="0"/>
                    </a:p>
                  </a:txBody>
                  <a:tcPr marT="34290" marB="34290"/>
                </a:tc>
                <a:tc>
                  <a:txBody>
                    <a:bodyPr/>
                    <a:lstStyle/>
                    <a:p>
                      <a:r>
                        <a:rPr lang="en-US" sz="1400" dirty="0" smtClean="0"/>
                        <a:t>Allows sending</a:t>
                      </a:r>
                      <a:r>
                        <a:rPr lang="en-US" sz="1400" baseline="0" dirty="0" smtClean="0"/>
                        <a:t> and receiving</a:t>
                      </a:r>
                      <a:endParaRPr lang="en-US" sz="1400" dirty="0"/>
                    </a:p>
                  </a:txBody>
                  <a:tcPr marT="34290" marB="34290"/>
                </a:tc>
              </a:tr>
            </a:tbl>
          </a:graphicData>
        </a:graphic>
      </p:graphicFrame>
    </p:spTree>
    <p:extLst>
      <p:ext uri="{BB962C8B-B14F-4D97-AF65-F5344CB8AC3E}">
        <p14:creationId xmlns:p14="http://schemas.microsoft.com/office/powerpoint/2010/main" val="3403609496"/>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Executable or Package</a:t>
            </a:r>
            <a:endParaRPr lang="en-US" dirty="0"/>
          </a:p>
        </p:txBody>
      </p:sp>
      <p:sp>
        <p:nvSpPr>
          <p:cNvPr id="3" name="Content Placeholder 2"/>
          <p:cNvSpPr>
            <a:spLocks noGrp="1"/>
          </p:cNvSpPr>
          <p:nvPr>
            <p:ph idx="1"/>
          </p:nvPr>
        </p:nvSpPr>
        <p:spPr/>
        <p:txBody>
          <a:bodyPr>
            <a:normAutofit fontScale="85000" lnSpcReduction="10000"/>
          </a:bodyPr>
          <a:lstStyle/>
          <a:p>
            <a:r>
              <a:rPr lang="en-US" dirty="0" smtClean="0"/>
              <a:t>All Go source code belongs to either </a:t>
            </a:r>
            <a:r>
              <a:rPr lang="en-US" dirty="0"/>
              <a:t>a </a:t>
            </a:r>
            <a:r>
              <a:rPr lang="en-US" b="1" i="1" dirty="0" smtClean="0">
                <a:solidFill>
                  <a:srgbClr val="0000FF"/>
                </a:solidFill>
              </a:rPr>
              <a:t>package </a:t>
            </a:r>
            <a:r>
              <a:rPr lang="en-US" dirty="0" smtClean="0"/>
              <a:t>or an </a:t>
            </a:r>
            <a:r>
              <a:rPr lang="en-US" b="1" i="1" dirty="0" smtClean="0">
                <a:solidFill>
                  <a:srgbClr val="FF0000"/>
                </a:solidFill>
              </a:rPr>
              <a:t>executable/application</a:t>
            </a:r>
            <a:endParaRPr lang="en-US" b="1" i="1" dirty="0" smtClean="0">
              <a:solidFill>
                <a:srgbClr val="0000FF"/>
              </a:solidFill>
            </a:endParaRPr>
          </a:p>
          <a:p>
            <a:r>
              <a:rPr lang="en-US" dirty="0"/>
              <a:t>A </a:t>
            </a:r>
            <a:r>
              <a:rPr lang="en-US" b="1" i="1" dirty="0">
                <a:solidFill>
                  <a:srgbClr val="0000FF"/>
                </a:solidFill>
              </a:rPr>
              <a:t>package </a:t>
            </a:r>
            <a:r>
              <a:rPr lang="en-US" dirty="0"/>
              <a:t>provides reusable </a:t>
            </a:r>
            <a:r>
              <a:rPr lang="en-US" dirty="0" smtClean="0"/>
              <a:t>code in functions</a:t>
            </a:r>
            <a:r>
              <a:rPr lang="en-US" dirty="0"/>
              <a:t>, types, methods, etc.</a:t>
            </a:r>
          </a:p>
          <a:p>
            <a:r>
              <a:rPr lang="en-US" dirty="0" smtClean="0"/>
              <a:t>An </a:t>
            </a:r>
            <a:r>
              <a:rPr lang="en-US" b="1" i="1" dirty="0" smtClean="0">
                <a:solidFill>
                  <a:srgbClr val="FF0000"/>
                </a:solidFill>
              </a:rPr>
              <a:t>executable/application</a:t>
            </a:r>
            <a:r>
              <a:rPr lang="en-US" dirty="0" smtClean="0"/>
              <a:t> is the only thing that can be invoked or be started by the operating system</a:t>
            </a:r>
          </a:p>
          <a:p>
            <a:r>
              <a:rPr lang="en-US" dirty="0" smtClean="0"/>
              <a:t>An </a:t>
            </a:r>
            <a:r>
              <a:rPr lang="en-US" b="1" i="1" dirty="0" smtClean="0">
                <a:solidFill>
                  <a:srgbClr val="FF0000"/>
                </a:solidFill>
              </a:rPr>
              <a:t>executable/application</a:t>
            </a:r>
            <a:r>
              <a:rPr lang="en-US" dirty="0" smtClean="0"/>
              <a:t> uses one or more </a:t>
            </a:r>
            <a:r>
              <a:rPr lang="en-US" b="1" i="1" dirty="0" smtClean="0">
                <a:solidFill>
                  <a:srgbClr val="0000FF"/>
                </a:solidFill>
              </a:rPr>
              <a:t>package(s)</a:t>
            </a:r>
            <a:endParaRPr lang="en-US" dirty="0"/>
          </a:p>
        </p:txBody>
      </p:sp>
    </p:spTree>
    <p:extLst>
      <p:ext uri="{BB962C8B-B14F-4D97-AF65-F5344CB8AC3E}">
        <p14:creationId xmlns:p14="http://schemas.microsoft.com/office/powerpoint/2010/main" val="2777002884"/>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2"/>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2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Send-only Channels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Ch.7 : Channels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1135839523"/>
      </p:ext>
    </p:extLst>
  </p:cSld>
  <p:clrMapOvr>
    <a:masterClrMapping/>
  </p:clrMapOvr>
  <p:timing>
    <p:tnLst>
      <p:par>
        <p:cTn xmlns:p14="http://schemas.microsoft.com/office/powerpoint/2010/main" id="1" dur="indefinite" restart="never" nodeType="tmRoot"/>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Declaring Send-only Channels</a:t>
            </a:r>
          </a:p>
          <a:p>
            <a:r>
              <a:rPr lang="en-US" dirty="0" smtClean="0"/>
              <a:t>Playing with Send-only channels</a:t>
            </a:r>
          </a:p>
        </p:txBody>
      </p:sp>
      <p:sp>
        <p:nvSpPr>
          <p:cNvPr id="5" name="TextBox 4"/>
          <p:cNvSpPr txBox="1"/>
          <p:nvPr/>
        </p:nvSpPr>
        <p:spPr>
          <a:xfrm>
            <a:off x="1" y="4460071"/>
            <a:ext cx="749333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spec#Channel_types</a:t>
            </a:r>
            <a:endParaRPr lang="en-US" dirty="0"/>
          </a:p>
        </p:txBody>
      </p:sp>
    </p:spTree>
    <p:extLst>
      <p:ext uri="{BB962C8B-B14F-4D97-AF65-F5344CB8AC3E}">
        <p14:creationId xmlns:p14="http://schemas.microsoft.com/office/powerpoint/2010/main" val="2837223488"/>
      </p:ext>
    </p:extLst>
  </p:cSld>
  <p:clrMapOvr>
    <a:masterClrMapping/>
  </p:clrMapOvr>
  <p:timing>
    <p:tnLst>
      <p:par>
        <p:cTn xmlns:p14="http://schemas.microsoft.com/office/powerpoint/2010/main" id="1" dur="indefinite" restart="never" nodeType="tmRoot"/>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Channels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659736297"/>
              </p:ext>
            </p:extLst>
          </p:nvPr>
        </p:nvGraphicFramePr>
        <p:xfrm>
          <a:off x="457200" y="1200150"/>
          <a:ext cx="8229600" cy="845819"/>
        </p:xfrm>
        <a:graphic>
          <a:graphicData uri="http://schemas.openxmlformats.org/drawingml/2006/table">
            <a:tbl>
              <a:tblPr firstRow="1" bandRow="1">
                <a:tableStyleId>{5C22544A-7EE6-4342-B048-85BDC9FD1C3A}</a:tableStyleId>
              </a:tblPr>
              <a:tblGrid>
                <a:gridCol w="4114800"/>
                <a:gridCol w="4114800"/>
              </a:tblGrid>
              <a:tr h="278130">
                <a:tc>
                  <a:txBody>
                    <a:bodyPr/>
                    <a:lstStyle/>
                    <a:p>
                      <a:r>
                        <a:rPr lang="en-US" sz="1400" dirty="0" smtClean="0"/>
                        <a:t>Declaration</a:t>
                      </a:r>
                      <a:endParaRPr lang="en-US" sz="1400" dirty="0"/>
                    </a:p>
                  </a:txBody>
                  <a:tcPr marT="34290" marB="34290"/>
                </a:tc>
                <a:tc>
                  <a:txBody>
                    <a:bodyPr/>
                    <a:lstStyle/>
                    <a:p>
                      <a:r>
                        <a:rPr lang="en-US" sz="1400" dirty="0" smtClean="0"/>
                        <a:t>Notes</a:t>
                      </a:r>
                      <a:endParaRPr lang="en-US" sz="1400" dirty="0"/>
                    </a:p>
                  </a:txBody>
                  <a:tcPr marT="34290" marB="34290"/>
                </a:tc>
              </a:tr>
              <a:tr h="278130">
                <a:tc>
                  <a:txBody>
                    <a:bodyPr/>
                    <a:lstStyle/>
                    <a:p>
                      <a:r>
                        <a:rPr lang="en-US" sz="1400" dirty="0" err="1" smtClean="0"/>
                        <a:t>chan</a:t>
                      </a:r>
                      <a:r>
                        <a:rPr lang="en-US" sz="1400" dirty="0" smtClean="0"/>
                        <a:t> T</a:t>
                      </a:r>
                      <a:endParaRPr lang="en-US" sz="1400" dirty="0"/>
                    </a:p>
                  </a:txBody>
                  <a:tcPr marT="34290" marB="34290"/>
                </a:tc>
                <a:tc>
                  <a:txBody>
                    <a:bodyPr/>
                    <a:lstStyle/>
                    <a:p>
                      <a:r>
                        <a:rPr lang="en-US" sz="1400" dirty="0" smtClean="0"/>
                        <a:t>Allows sending</a:t>
                      </a:r>
                      <a:r>
                        <a:rPr lang="en-US" sz="1400" baseline="0" dirty="0" smtClean="0"/>
                        <a:t> and receiving</a:t>
                      </a:r>
                      <a:endParaRPr lang="en-US" sz="1400" dirty="0"/>
                    </a:p>
                  </a:txBody>
                  <a:tcPr marT="34290" marB="34290"/>
                </a:tc>
              </a:tr>
              <a:tr h="278130">
                <a:tc>
                  <a:txBody>
                    <a:bodyPr/>
                    <a:lstStyle/>
                    <a:p>
                      <a:r>
                        <a:rPr lang="en-US" sz="1400" b="1" dirty="0" err="1" smtClean="0"/>
                        <a:t>chan</a:t>
                      </a:r>
                      <a:r>
                        <a:rPr lang="en-US" sz="1400" b="1" dirty="0" smtClean="0"/>
                        <a:t>&lt;- T</a:t>
                      </a:r>
                      <a:endParaRPr lang="en-US" sz="1400" b="1" dirty="0"/>
                    </a:p>
                  </a:txBody>
                  <a:tcPr marT="34290" marB="34290"/>
                </a:tc>
                <a:tc>
                  <a:txBody>
                    <a:bodyPr/>
                    <a:lstStyle/>
                    <a:p>
                      <a:r>
                        <a:rPr lang="en-US" sz="1400" b="1" dirty="0" smtClean="0"/>
                        <a:t>Allows</a:t>
                      </a:r>
                      <a:r>
                        <a:rPr lang="en-US" sz="1400" b="1" baseline="0" dirty="0" smtClean="0"/>
                        <a:t> </a:t>
                      </a:r>
                      <a:r>
                        <a:rPr lang="en-US" sz="1400" b="1" i="1" u="sng" baseline="0" dirty="0" smtClean="0"/>
                        <a:t>only</a:t>
                      </a:r>
                      <a:r>
                        <a:rPr lang="en-US" sz="1400" b="1" baseline="0" dirty="0" smtClean="0"/>
                        <a:t> sending of values of type T</a:t>
                      </a:r>
                      <a:endParaRPr lang="en-US" sz="1400" b="1" dirty="0"/>
                    </a:p>
                  </a:txBody>
                  <a:tcPr marT="34290" marB="34290"/>
                </a:tc>
              </a:tr>
            </a:tbl>
          </a:graphicData>
        </a:graphic>
      </p:graphicFrame>
    </p:spTree>
    <p:extLst>
      <p:ext uri="{BB962C8B-B14F-4D97-AF65-F5344CB8AC3E}">
        <p14:creationId xmlns:p14="http://schemas.microsoft.com/office/powerpoint/2010/main" val="1984598229"/>
      </p:ext>
    </p:extLst>
  </p:cSld>
  <p:clrMapOvr>
    <a:masterClrMapping/>
  </p:clrMapOvr>
  <p:timing>
    <p:tnLst>
      <p:par>
        <p:cTn xmlns:p14="http://schemas.microsoft.com/office/powerpoint/2010/main" id="1" dur="indefinite" restart="never" nodeType="tmRoot"/>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2"/>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3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Receive-only Channels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Ch.7 : Channels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4083491360"/>
      </p:ext>
    </p:extLst>
  </p:cSld>
  <p:clrMapOvr>
    <a:masterClrMapping/>
  </p:clrMapOvr>
  <p:timing>
    <p:tnLst>
      <p:par>
        <p:cTn xmlns:p14="http://schemas.microsoft.com/office/powerpoint/2010/main" id="1" dur="indefinite" restart="never" nodeType="tmRoot"/>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smtClean="0"/>
              <a:t>Receive-</a:t>
            </a:r>
            <a:r>
              <a:rPr lang="en-US" dirty="0" smtClean="0"/>
              <a:t>only Channels</a:t>
            </a:r>
          </a:p>
          <a:p>
            <a:r>
              <a:rPr lang="en-US" dirty="0" smtClean="0"/>
              <a:t>Playing with Receive-only channels</a:t>
            </a:r>
          </a:p>
        </p:txBody>
      </p:sp>
      <p:sp>
        <p:nvSpPr>
          <p:cNvPr id="5" name="TextBox 4"/>
          <p:cNvSpPr txBox="1"/>
          <p:nvPr/>
        </p:nvSpPr>
        <p:spPr>
          <a:xfrm>
            <a:off x="1" y="4460071"/>
            <a:ext cx="749333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spec#Channel_types</a:t>
            </a:r>
            <a:endParaRPr lang="en-US" dirty="0"/>
          </a:p>
        </p:txBody>
      </p:sp>
    </p:spTree>
    <p:extLst>
      <p:ext uri="{BB962C8B-B14F-4D97-AF65-F5344CB8AC3E}">
        <p14:creationId xmlns:p14="http://schemas.microsoft.com/office/powerpoint/2010/main" val="3646121929"/>
      </p:ext>
    </p:extLst>
  </p:cSld>
  <p:clrMapOvr>
    <a:masterClrMapping/>
  </p:clrMapOvr>
  <p:timing>
    <p:tnLst>
      <p:par>
        <p:cTn xmlns:p14="http://schemas.microsoft.com/office/powerpoint/2010/main" id="1" dur="indefinite" restart="never" nodeType="tmRoot"/>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Channels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926593150"/>
              </p:ext>
            </p:extLst>
          </p:nvPr>
        </p:nvGraphicFramePr>
        <p:xfrm>
          <a:off x="457200" y="1200150"/>
          <a:ext cx="8229600" cy="1127759"/>
        </p:xfrm>
        <a:graphic>
          <a:graphicData uri="http://schemas.openxmlformats.org/drawingml/2006/table">
            <a:tbl>
              <a:tblPr firstRow="1" bandRow="1">
                <a:tableStyleId>{5C22544A-7EE6-4342-B048-85BDC9FD1C3A}</a:tableStyleId>
              </a:tblPr>
              <a:tblGrid>
                <a:gridCol w="4114800"/>
                <a:gridCol w="4114800"/>
              </a:tblGrid>
              <a:tr h="278130">
                <a:tc>
                  <a:txBody>
                    <a:bodyPr/>
                    <a:lstStyle/>
                    <a:p>
                      <a:r>
                        <a:rPr lang="en-US" sz="1400" dirty="0" smtClean="0"/>
                        <a:t>Declaration</a:t>
                      </a:r>
                      <a:endParaRPr lang="en-US" sz="1400" dirty="0"/>
                    </a:p>
                  </a:txBody>
                  <a:tcPr marT="34290" marB="34290"/>
                </a:tc>
                <a:tc>
                  <a:txBody>
                    <a:bodyPr/>
                    <a:lstStyle/>
                    <a:p>
                      <a:r>
                        <a:rPr lang="en-US" sz="1400" dirty="0" smtClean="0"/>
                        <a:t>Notes</a:t>
                      </a:r>
                      <a:endParaRPr lang="en-US" sz="1400" dirty="0"/>
                    </a:p>
                  </a:txBody>
                  <a:tcPr marT="34290" marB="34290"/>
                </a:tc>
              </a:tr>
              <a:tr h="278130">
                <a:tc>
                  <a:txBody>
                    <a:bodyPr/>
                    <a:lstStyle/>
                    <a:p>
                      <a:r>
                        <a:rPr lang="en-US" sz="1400" dirty="0" err="1" smtClean="0"/>
                        <a:t>chan</a:t>
                      </a:r>
                      <a:r>
                        <a:rPr lang="en-US" sz="1400" dirty="0" smtClean="0"/>
                        <a:t> T</a:t>
                      </a:r>
                      <a:endParaRPr lang="en-US" sz="1400" dirty="0"/>
                    </a:p>
                  </a:txBody>
                  <a:tcPr marT="34290" marB="34290"/>
                </a:tc>
                <a:tc>
                  <a:txBody>
                    <a:bodyPr/>
                    <a:lstStyle/>
                    <a:p>
                      <a:r>
                        <a:rPr lang="en-US" sz="1400" dirty="0" smtClean="0"/>
                        <a:t>Allows sending</a:t>
                      </a:r>
                      <a:r>
                        <a:rPr lang="en-US" sz="1400" baseline="0" dirty="0" smtClean="0"/>
                        <a:t> and receiving</a:t>
                      </a:r>
                      <a:endParaRPr lang="en-US" sz="1400" dirty="0"/>
                    </a:p>
                  </a:txBody>
                  <a:tcPr marT="34290" marB="34290"/>
                </a:tc>
              </a:tr>
              <a:tr h="278130">
                <a:tc>
                  <a:txBody>
                    <a:bodyPr/>
                    <a:lstStyle/>
                    <a:p>
                      <a:r>
                        <a:rPr lang="en-US" sz="1400" dirty="0" err="1" smtClean="0"/>
                        <a:t>chan</a:t>
                      </a:r>
                      <a:r>
                        <a:rPr lang="en-US" sz="1400" dirty="0" smtClean="0"/>
                        <a:t>&lt;- T</a:t>
                      </a:r>
                      <a:endParaRPr lang="en-US" sz="1400" dirty="0"/>
                    </a:p>
                  </a:txBody>
                  <a:tcPr marT="34290" marB="34290"/>
                </a:tc>
                <a:tc>
                  <a:txBody>
                    <a:bodyPr/>
                    <a:lstStyle/>
                    <a:p>
                      <a:r>
                        <a:rPr lang="en-US" sz="1400" dirty="0" smtClean="0"/>
                        <a:t>Allows</a:t>
                      </a:r>
                      <a:r>
                        <a:rPr lang="en-US" sz="1400" baseline="0" dirty="0" smtClean="0"/>
                        <a:t> </a:t>
                      </a:r>
                      <a:r>
                        <a:rPr lang="en-US" sz="1400" b="1" baseline="0" dirty="0" smtClean="0"/>
                        <a:t>only</a:t>
                      </a:r>
                      <a:r>
                        <a:rPr lang="en-US" sz="1400" baseline="0" dirty="0" smtClean="0"/>
                        <a:t> sending of values of type T</a:t>
                      </a:r>
                      <a:endParaRPr lang="en-US" sz="1400" dirty="0"/>
                    </a:p>
                  </a:txBody>
                  <a:tcPr marT="34290" marB="34290"/>
                </a:tc>
              </a:tr>
              <a:tr h="278130">
                <a:tc>
                  <a:txBody>
                    <a:bodyPr/>
                    <a:lstStyle/>
                    <a:p>
                      <a:r>
                        <a:rPr lang="en-US" sz="1400" b="1" dirty="0" smtClean="0"/>
                        <a:t>&lt;-</a:t>
                      </a:r>
                      <a:r>
                        <a:rPr lang="en-US" sz="1400" b="1" dirty="0" err="1" smtClean="0"/>
                        <a:t>chan</a:t>
                      </a:r>
                      <a:r>
                        <a:rPr lang="en-US" sz="1400" b="1" dirty="0" smtClean="0"/>
                        <a:t> T</a:t>
                      </a:r>
                      <a:endParaRPr lang="en-US" sz="1400" b="1" dirty="0"/>
                    </a:p>
                  </a:txBody>
                  <a:tcPr marT="34290" marB="34290"/>
                </a:tc>
                <a:tc>
                  <a:txBody>
                    <a:bodyPr/>
                    <a:lstStyle/>
                    <a:p>
                      <a:r>
                        <a:rPr lang="en-US" sz="1400" b="1" dirty="0" smtClean="0"/>
                        <a:t>Allows </a:t>
                      </a:r>
                      <a:r>
                        <a:rPr lang="en-US" sz="1400" b="1" i="1" u="sng" dirty="0" smtClean="0"/>
                        <a:t>only</a:t>
                      </a:r>
                      <a:r>
                        <a:rPr lang="en-US" sz="1400" b="1" dirty="0" smtClean="0"/>
                        <a:t> receiving values of type T</a:t>
                      </a:r>
                      <a:endParaRPr lang="en-US" sz="1400" b="1" dirty="0"/>
                    </a:p>
                  </a:txBody>
                  <a:tcPr marT="34290" marB="34290"/>
                </a:tc>
              </a:tr>
            </a:tbl>
          </a:graphicData>
        </a:graphic>
      </p:graphicFrame>
    </p:spTree>
    <p:extLst>
      <p:ext uri="{BB962C8B-B14F-4D97-AF65-F5344CB8AC3E}">
        <p14:creationId xmlns:p14="http://schemas.microsoft.com/office/powerpoint/2010/main" val="1769285414"/>
      </p:ext>
    </p:extLst>
  </p:cSld>
  <p:clrMapOvr>
    <a:masterClrMapping/>
  </p:clrMapOvr>
  <p:timing>
    <p:tnLst>
      <p:par>
        <p:cTn xmlns:p14="http://schemas.microsoft.com/office/powerpoint/2010/main" id="1" dur="indefinite" restart="never" nodeType="tmRoot"/>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3"/>
            <a:ext cx="9143999" cy="1754327"/>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4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Function Returning Channels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Ch.7 : Channels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1782617628"/>
      </p:ext>
    </p:extLst>
  </p:cSld>
  <p:clrMapOvr>
    <a:masterClrMapping/>
  </p:clrMapOvr>
  <p:timing>
    <p:tnLst>
      <p:par>
        <p:cTn xmlns:p14="http://schemas.microsoft.com/office/powerpoint/2010/main" id="1" dur="indefinite" restart="never" nodeType="tmRoot"/>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Functions That Returns a Channel</a:t>
            </a:r>
          </a:p>
          <a:p>
            <a:pPr lvl="1"/>
            <a:r>
              <a:rPr lang="en-US" dirty="0" smtClean="0"/>
              <a:t>Producer function creates and return channel</a:t>
            </a:r>
          </a:p>
        </p:txBody>
      </p:sp>
      <p:sp>
        <p:nvSpPr>
          <p:cNvPr id="5" name="TextBox 4"/>
          <p:cNvSpPr txBox="1"/>
          <p:nvPr/>
        </p:nvSpPr>
        <p:spPr>
          <a:xfrm>
            <a:off x="1" y="4460071"/>
            <a:ext cx="749333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spec#Channel_types</a:t>
            </a:r>
            <a:endParaRPr lang="en-US" dirty="0"/>
          </a:p>
        </p:txBody>
      </p:sp>
    </p:spTree>
    <p:extLst>
      <p:ext uri="{BB962C8B-B14F-4D97-AF65-F5344CB8AC3E}">
        <p14:creationId xmlns:p14="http://schemas.microsoft.com/office/powerpoint/2010/main" val="3837176803"/>
      </p:ext>
    </p:extLst>
  </p:cSld>
  <p:clrMapOvr>
    <a:masterClrMapping/>
  </p:clrMapOvr>
  <p:timing>
    <p:tnLst>
      <p:par>
        <p:cTn xmlns:p14="http://schemas.microsoft.com/office/powerpoint/2010/main" id="1" dur="indefinite" restart="never" nodeType="tmRoot"/>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Associativity of &lt;-</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165519968"/>
              </p:ext>
            </p:extLst>
          </p:nvPr>
        </p:nvGraphicFramePr>
        <p:xfrm>
          <a:off x="457200" y="1200150"/>
          <a:ext cx="8229600" cy="1409699"/>
        </p:xfrm>
        <a:graphic>
          <a:graphicData uri="http://schemas.openxmlformats.org/drawingml/2006/table">
            <a:tbl>
              <a:tblPr firstRow="1" bandRow="1">
                <a:tableStyleId>{5C22544A-7EE6-4342-B048-85BDC9FD1C3A}</a:tableStyleId>
              </a:tblPr>
              <a:tblGrid>
                <a:gridCol w="628874"/>
                <a:gridCol w="3982274"/>
                <a:gridCol w="3618452"/>
              </a:tblGrid>
              <a:tr h="278130">
                <a:tc>
                  <a:txBody>
                    <a:bodyPr/>
                    <a:lstStyle/>
                    <a:p>
                      <a:r>
                        <a:rPr lang="en-US" sz="1400" dirty="0" smtClean="0"/>
                        <a:t>#</a:t>
                      </a:r>
                      <a:endParaRPr lang="en-US" sz="1400" dirty="0"/>
                    </a:p>
                  </a:txBody>
                  <a:tcPr marT="34290" marB="34290"/>
                </a:tc>
                <a:tc>
                  <a:txBody>
                    <a:bodyPr/>
                    <a:lstStyle/>
                    <a:p>
                      <a:r>
                        <a:rPr lang="en-US" sz="1400" dirty="0" smtClean="0"/>
                        <a:t>Channel</a:t>
                      </a:r>
                      <a:r>
                        <a:rPr lang="en-US" sz="1400" baseline="0" dirty="0" smtClean="0"/>
                        <a:t> of Channels</a:t>
                      </a:r>
                      <a:endParaRPr lang="en-US" sz="1400" dirty="0"/>
                    </a:p>
                  </a:txBody>
                  <a:tcPr marT="34290" marB="34290"/>
                </a:tc>
                <a:tc>
                  <a:txBody>
                    <a:bodyPr/>
                    <a:lstStyle/>
                    <a:p>
                      <a:r>
                        <a:rPr lang="en-US" sz="1400" dirty="0" smtClean="0"/>
                        <a:t>Meaning</a:t>
                      </a:r>
                      <a:endParaRPr lang="en-US" sz="1400" dirty="0"/>
                    </a:p>
                  </a:txBody>
                  <a:tcPr marT="34290" marB="34290"/>
                </a:tc>
              </a:tr>
              <a:tr h="278130">
                <a:tc>
                  <a:txBody>
                    <a:bodyPr/>
                    <a:lstStyle/>
                    <a:p>
                      <a:r>
                        <a:rPr lang="en-US" sz="1400" dirty="0" smtClean="0"/>
                        <a:t>1</a:t>
                      </a:r>
                      <a:endParaRPr lang="en-US" sz="1400" dirty="0"/>
                    </a:p>
                  </a:txBody>
                  <a:tcPr marT="34290" marB="34290"/>
                </a:tc>
                <a:tc>
                  <a:txBody>
                    <a:bodyPr/>
                    <a:lstStyle/>
                    <a:p>
                      <a:r>
                        <a:rPr lang="en-US" sz="1400" dirty="0" err="1" smtClean="0"/>
                        <a:t>chan</a:t>
                      </a:r>
                      <a:r>
                        <a:rPr lang="en-US" sz="1400" dirty="0" smtClean="0"/>
                        <a:t>&lt;- </a:t>
                      </a:r>
                      <a:r>
                        <a:rPr lang="en-US" sz="1400" dirty="0" err="1" smtClean="0"/>
                        <a:t>chan</a:t>
                      </a:r>
                      <a:r>
                        <a:rPr lang="en-US" sz="1400" dirty="0" smtClean="0"/>
                        <a:t> </a:t>
                      </a:r>
                      <a:r>
                        <a:rPr lang="en-US" sz="1400" dirty="0" err="1" smtClean="0"/>
                        <a:t>int</a:t>
                      </a:r>
                      <a:endParaRPr lang="en-US" sz="1400" dirty="0"/>
                    </a:p>
                  </a:txBody>
                  <a:tcPr marT="34290" marB="34290"/>
                </a:tc>
                <a:tc>
                  <a:txBody>
                    <a:bodyPr/>
                    <a:lstStyle/>
                    <a:p>
                      <a:r>
                        <a:rPr lang="en-US" sz="1400" dirty="0" smtClean="0"/>
                        <a:t>same as </a:t>
                      </a:r>
                      <a:r>
                        <a:rPr lang="en-US" sz="1400" dirty="0" err="1" smtClean="0"/>
                        <a:t>chan</a:t>
                      </a:r>
                      <a:r>
                        <a:rPr lang="en-US" sz="1400" dirty="0" smtClean="0"/>
                        <a:t>&lt;-</a:t>
                      </a:r>
                      <a:r>
                        <a:rPr lang="en-US" sz="1400" baseline="0" dirty="0" smtClean="0"/>
                        <a:t> (</a:t>
                      </a:r>
                      <a:r>
                        <a:rPr lang="en-US" sz="1400" baseline="0" dirty="0" err="1" smtClean="0"/>
                        <a:t>chan</a:t>
                      </a:r>
                      <a:r>
                        <a:rPr lang="en-US" sz="1400" baseline="0" dirty="0" smtClean="0"/>
                        <a:t> </a:t>
                      </a:r>
                      <a:r>
                        <a:rPr lang="en-US" sz="1400" baseline="0" dirty="0" err="1" smtClean="0"/>
                        <a:t>int</a:t>
                      </a:r>
                      <a:r>
                        <a:rPr lang="en-US" sz="1400" baseline="0" dirty="0" smtClean="0"/>
                        <a:t>)</a:t>
                      </a:r>
                      <a:endParaRPr lang="en-US" sz="1400" dirty="0"/>
                    </a:p>
                  </a:txBody>
                  <a:tcPr marT="34290" marB="34290"/>
                </a:tc>
              </a:tr>
              <a:tr h="278130">
                <a:tc>
                  <a:txBody>
                    <a:bodyPr/>
                    <a:lstStyle/>
                    <a:p>
                      <a:r>
                        <a:rPr lang="en-US" sz="1400" dirty="0" smtClean="0"/>
                        <a:t>2</a:t>
                      </a:r>
                      <a:endParaRPr lang="en-US" sz="1400" dirty="0"/>
                    </a:p>
                  </a:txBody>
                  <a:tcPr marT="34290" marB="34290"/>
                </a:tc>
                <a:tc>
                  <a:txBody>
                    <a:bodyPr/>
                    <a:lstStyle/>
                    <a:p>
                      <a:r>
                        <a:rPr lang="en-US" sz="1400" dirty="0" err="1" smtClean="0"/>
                        <a:t>chan</a:t>
                      </a:r>
                      <a:r>
                        <a:rPr lang="en-US" sz="1400" dirty="0" smtClean="0"/>
                        <a:t>&lt;-</a:t>
                      </a:r>
                      <a:r>
                        <a:rPr lang="en-US" sz="1400" baseline="0" dirty="0" smtClean="0"/>
                        <a:t> &lt;-</a:t>
                      </a:r>
                      <a:r>
                        <a:rPr lang="en-US" sz="1400" baseline="0" dirty="0" err="1" smtClean="0"/>
                        <a:t>chan</a:t>
                      </a:r>
                      <a:r>
                        <a:rPr lang="en-US" sz="1400" baseline="0" dirty="0" smtClean="0"/>
                        <a:t> </a:t>
                      </a:r>
                      <a:r>
                        <a:rPr lang="en-US" sz="1400" baseline="0" dirty="0" err="1" smtClean="0"/>
                        <a:t>int</a:t>
                      </a:r>
                      <a:endParaRPr lang="en-US" sz="1400" dirty="0"/>
                    </a:p>
                  </a:txBody>
                  <a:tcPr marT="34290" marB="34290"/>
                </a:tc>
                <a:tc>
                  <a:txBody>
                    <a:bodyPr/>
                    <a:lstStyle/>
                    <a:p>
                      <a:r>
                        <a:rPr lang="en-US" sz="1400" dirty="0" smtClean="0"/>
                        <a:t>same as </a:t>
                      </a:r>
                      <a:r>
                        <a:rPr lang="en-US" sz="1400" dirty="0" err="1" smtClean="0"/>
                        <a:t>chan</a:t>
                      </a:r>
                      <a:r>
                        <a:rPr lang="en-US" sz="1400" dirty="0" smtClean="0"/>
                        <a:t>&lt;- (&lt;-</a:t>
                      </a:r>
                      <a:r>
                        <a:rPr lang="en-US" sz="1400" dirty="0" err="1" smtClean="0"/>
                        <a:t>chan</a:t>
                      </a:r>
                      <a:r>
                        <a:rPr lang="en-US" sz="1400" baseline="0" dirty="0" smtClean="0"/>
                        <a:t> </a:t>
                      </a:r>
                      <a:r>
                        <a:rPr lang="en-US" sz="1400" baseline="0" dirty="0" err="1" smtClean="0"/>
                        <a:t>int</a:t>
                      </a:r>
                      <a:r>
                        <a:rPr lang="en-US" sz="1400" baseline="0" dirty="0" smtClean="0"/>
                        <a:t>)</a:t>
                      </a:r>
                      <a:endParaRPr lang="en-US" sz="1400" dirty="0"/>
                    </a:p>
                  </a:txBody>
                  <a:tcPr marT="34290" marB="34290"/>
                </a:tc>
              </a:tr>
              <a:tr h="278130">
                <a:tc>
                  <a:txBody>
                    <a:bodyPr/>
                    <a:lstStyle/>
                    <a:p>
                      <a:r>
                        <a:rPr lang="en-US" sz="1400" dirty="0" smtClean="0"/>
                        <a:t>3</a:t>
                      </a:r>
                      <a:endParaRPr lang="en-US" sz="1400" dirty="0"/>
                    </a:p>
                  </a:txBody>
                  <a:tcPr marT="34290" marB="34290"/>
                </a:tc>
                <a:tc>
                  <a:txBody>
                    <a:bodyPr/>
                    <a:lstStyle/>
                    <a:p>
                      <a:r>
                        <a:rPr lang="en-US" sz="1400" dirty="0" smtClean="0"/>
                        <a:t>&lt;-</a:t>
                      </a:r>
                      <a:r>
                        <a:rPr lang="en-US" sz="1400" dirty="0" err="1" smtClean="0"/>
                        <a:t>chan</a:t>
                      </a:r>
                      <a:r>
                        <a:rPr lang="en-US" sz="1400" baseline="0" dirty="0" smtClean="0"/>
                        <a:t> &lt;-</a:t>
                      </a:r>
                      <a:r>
                        <a:rPr lang="en-US" sz="1400" baseline="0" dirty="0" err="1" smtClean="0"/>
                        <a:t>chan</a:t>
                      </a:r>
                      <a:r>
                        <a:rPr lang="en-US" sz="1400" baseline="0" dirty="0" smtClean="0"/>
                        <a:t> </a:t>
                      </a:r>
                      <a:r>
                        <a:rPr lang="en-US" sz="1400" baseline="0" dirty="0" err="1" smtClean="0"/>
                        <a:t>int</a:t>
                      </a:r>
                      <a:endParaRPr lang="en-US" sz="1400" dirty="0"/>
                    </a:p>
                  </a:txBody>
                  <a:tcPr marT="34290" marB="34290"/>
                </a:tc>
                <a:tc>
                  <a:txBody>
                    <a:bodyPr/>
                    <a:lstStyle/>
                    <a:p>
                      <a:r>
                        <a:rPr lang="en-US" sz="1400" dirty="0" smtClean="0"/>
                        <a:t>same as &lt;-</a:t>
                      </a:r>
                      <a:r>
                        <a:rPr lang="en-US" sz="1400" dirty="0" err="1" smtClean="0"/>
                        <a:t>chan</a:t>
                      </a:r>
                      <a:r>
                        <a:rPr lang="en-US" sz="1400" baseline="0" dirty="0" smtClean="0"/>
                        <a:t> (&lt;-</a:t>
                      </a:r>
                      <a:r>
                        <a:rPr lang="en-US" sz="1400" baseline="0" dirty="0" err="1" smtClean="0"/>
                        <a:t>chan</a:t>
                      </a:r>
                      <a:r>
                        <a:rPr lang="en-US" sz="1400" baseline="0" dirty="0" smtClean="0"/>
                        <a:t> </a:t>
                      </a:r>
                      <a:r>
                        <a:rPr lang="en-US" sz="1400" baseline="0" dirty="0" err="1" smtClean="0"/>
                        <a:t>int</a:t>
                      </a:r>
                      <a:r>
                        <a:rPr lang="en-US" sz="1400" baseline="0" dirty="0" smtClean="0"/>
                        <a:t>)</a:t>
                      </a:r>
                      <a:endParaRPr lang="en-US" sz="1400" dirty="0"/>
                    </a:p>
                  </a:txBody>
                  <a:tcPr marT="34290" marB="34290"/>
                </a:tc>
              </a:tr>
              <a:tr h="278130">
                <a:tc>
                  <a:txBody>
                    <a:bodyPr/>
                    <a:lstStyle/>
                    <a:p>
                      <a:r>
                        <a:rPr lang="en-US" sz="1400" dirty="0" smtClean="0"/>
                        <a:t>4</a:t>
                      </a:r>
                      <a:endParaRPr lang="en-US" sz="1400" dirty="0"/>
                    </a:p>
                  </a:txBody>
                  <a:tcPr marT="34290" marB="34290"/>
                </a:tc>
                <a:tc>
                  <a:txBody>
                    <a:bodyPr/>
                    <a:lstStyle/>
                    <a:p>
                      <a:r>
                        <a:rPr lang="en-US" sz="1400" dirty="0" err="1" smtClean="0"/>
                        <a:t>chan</a:t>
                      </a:r>
                      <a:r>
                        <a:rPr lang="en-US" sz="1400" dirty="0" smtClean="0"/>
                        <a:t> (&lt;-</a:t>
                      </a:r>
                      <a:r>
                        <a:rPr lang="en-US" sz="1400" dirty="0" err="1" smtClean="0"/>
                        <a:t>chan</a:t>
                      </a:r>
                      <a:r>
                        <a:rPr lang="en-US" sz="1400" dirty="0" smtClean="0"/>
                        <a:t> </a:t>
                      </a:r>
                      <a:r>
                        <a:rPr lang="en-US" sz="1400" dirty="0" err="1" smtClean="0"/>
                        <a:t>int</a:t>
                      </a:r>
                      <a:r>
                        <a:rPr lang="en-US" sz="1400" dirty="0" smtClean="0"/>
                        <a:t>)</a:t>
                      </a:r>
                      <a:endParaRPr lang="en-US" sz="1400" dirty="0"/>
                    </a:p>
                  </a:txBody>
                  <a:tcPr marT="34290" marB="34290"/>
                </a:tc>
                <a:tc>
                  <a:txBody>
                    <a:bodyPr/>
                    <a:lstStyle/>
                    <a:p>
                      <a:endParaRPr lang="en-US" sz="1400" dirty="0"/>
                    </a:p>
                  </a:txBody>
                  <a:tcPr marT="34290" marB="34290"/>
                </a:tc>
              </a:tr>
            </a:tbl>
          </a:graphicData>
        </a:graphic>
      </p:graphicFrame>
      <p:sp>
        <p:nvSpPr>
          <p:cNvPr id="5" name="TextBox 4"/>
          <p:cNvSpPr txBox="1"/>
          <p:nvPr/>
        </p:nvSpPr>
        <p:spPr>
          <a:xfrm>
            <a:off x="2137671" y="3142023"/>
            <a:ext cx="3449795" cy="369332"/>
          </a:xfrm>
          <a:prstGeom prst="rect">
            <a:avLst/>
          </a:prstGeom>
          <a:noFill/>
        </p:spPr>
        <p:txBody>
          <a:bodyPr wrap="none" rtlCol="0">
            <a:spAutoFit/>
          </a:bodyPr>
          <a:lstStyle/>
          <a:p>
            <a:r>
              <a:rPr lang="en-US" dirty="0" smtClean="0"/>
              <a:t>&lt;- associates to the leftmost ‘</a:t>
            </a:r>
            <a:r>
              <a:rPr lang="en-US" dirty="0" err="1" smtClean="0"/>
              <a:t>chan</a:t>
            </a:r>
            <a:r>
              <a:rPr lang="en-US" dirty="0" smtClean="0"/>
              <a:t>’</a:t>
            </a:r>
            <a:endParaRPr lang="en-US" dirty="0"/>
          </a:p>
        </p:txBody>
      </p:sp>
    </p:spTree>
    <p:extLst>
      <p:ext uri="{BB962C8B-B14F-4D97-AF65-F5344CB8AC3E}">
        <p14:creationId xmlns:p14="http://schemas.microsoft.com/office/powerpoint/2010/main" val="3055256999"/>
      </p:ext>
    </p:extLst>
  </p:cSld>
  <p:clrMapOvr>
    <a:masterClrMapping/>
  </p:clrMapOvr>
  <p:timing>
    <p:tnLst>
      <p:par>
        <p:cTn xmlns:p14="http://schemas.microsoft.com/office/powerpoint/2010/main" id="1" dur="indefinite" restart="never" nodeType="tmRoot"/>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2"/>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5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More Channel Stuff</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Ch.7 : Channels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3465881688"/>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Import</a:t>
            </a:r>
            <a:endParaRPr lang="en-US" dirty="0"/>
          </a:p>
        </p:txBody>
      </p:sp>
      <p:pic>
        <p:nvPicPr>
          <p:cNvPr id="4" name="Content Placeholder 3" descr="2016-09-04_10-54-09.png"/>
          <p:cNvPicPr>
            <a:picLocks noGrp="1" noChangeAspect="1"/>
          </p:cNvPicPr>
          <p:nvPr>
            <p:ph idx="1"/>
          </p:nvPr>
        </p:nvPicPr>
        <p:blipFill>
          <a:blip r:embed="rId2">
            <a:extLst>
              <a:ext uri="{28A0092B-C50C-407E-A947-70E740481C1C}">
                <a14:useLocalDpi xmlns:a14="http://schemas.microsoft.com/office/drawing/2010/main" val="0"/>
              </a:ext>
            </a:extLst>
          </a:blip>
          <a:srcRect t="-3666" b="-3666"/>
          <a:stretch>
            <a:fillRect/>
          </a:stretch>
        </p:blipFill>
        <p:spPr/>
      </p:pic>
    </p:spTree>
    <p:extLst>
      <p:ext uri="{BB962C8B-B14F-4D97-AF65-F5344CB8AC3E}">
        <p14:creationId xmlns:p14="http://schemas.microsoft.com/office/powerpoint/2010/main" val="3145042515"/>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Use channel to send a string</a:t>
            </a:r>
          </a:p>
          <a:p>
            <a:r>
              <a:rPr lang="en-US" dirty="0" smtClean="0"/>
              <a:t>Use </a:t>
            </a:r>
            <a:r>
              <a:rPr lang="en-US" dirty="0" err="1" smtClean="0"/>
              <a:t>Golang</a:t>
            </a:r>
            <a:r>
              <a:rPr lang="en-US" dirty="0" smtClean="0"/>
              <a:t> standard ‘time’ package</a:t>
            </a:r>
          </a:p>
        </p:txBody>
      </p:sp>
      <p:sp>
        <p:nvSpPr>
          <p:cNvPr id="5" name="TextBox 4"/>
          <p:cNvSpPr txBox="1"/>
          <p:nvPr/>
        </p:nvSpPr>
        <p:spPr>
          <a:xfrm>
            <a:off x="1" y="4460071"/>
            <a:ext cx="749333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spec#Channel_types</a:t>
            </a:r>
            <a:endParaRPr lang="en-US" dirty="0"/>
          </a:p>
        </p:txBody>
      </p:sp>
    </p:spTree>
    <p:extLst>
      <p:ext uri="{BB962C8B-B14F-4D97-AF65-F5344CB8AC3E}">
        <p14:creationId xmlns:p14="http://schemas.microsoft.com/office/powerpoint/2010/main" val="1284104117"/>
      </p:ext>
    </p:extLst>
  </p:cSld>
  <p:clrMapOvr>
    <a:masterClrMapping/>
  </p:clrMapOvr>
  <p:timing>
    <p:tnLst>
      <p:par>
        <p:cTn xmlns:p14="http://schemas.microsoft.com/office/powerpoint/2010/main" id="1" dur="indefinite" restart="never" nodeType="tmRoot"/>
      </p:par>
    </p:tn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2"/>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6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Channel Selection</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Ch.7 : Channels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2715720262"/>
      </p:ext>
    </p:extLst>
  </p:cSld>
  <p:clrMapOvr>
    <a:masterClrMapping/>
  </p:clrMapOvr>
  <p:timing>
    <p:tnLst>
      <p:par>
        <p:cTn xmlns:p14="http://schemas.microsoft.com/office/powerpoint/2010/main" id="1" dur="indefinite" restart="never" nodeType="tmRoot"/>
      </p:par>
    </p:tn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Using the ‘select’ keyword to pick a channel</a:t>
            </a:r>
          </a:p>
          <a:p>
            <a:pPr lvl="1"/>
            <a:r>
              <a:rPr lang="en-US" dirty="0" smtClean="0"/>
              <a:t>How to choose a channel?</a:t>
            </a:r>
          </a:p>
        </p:txBody>
      </p:sp>
      <p:sp>
        <p:nvSpPr>
          <p:cNvPr id="6" name="TextBox 5"/>
          <p:cNvSpPr txBox="1"/>
          <p:nvPr/>
        </p:nvSpPr>
        <p:spPr>
          <a:xfrm>
            <a:off x="1" y="4460071"/>
            <a:ext cx="749333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spec#Channel_types</a:t>
            </a:r>
            <a:endParaRPr lang="en-US" dirty="0"/>
          </a:p>
        </p:txBody>
      </p:sp>
    </p:spTree>
    <p:extLst>
      <p:ext uri="{BB962C8B-B14F-4D97-AF65-F5344CB8AC3E}">
        <p14:creationId xmlns:p14="http://schemas.microsoft.com/office/powerpoint/2010/main" val="418623243"/>
      </p:ext>
    </p:extLst>
  </p:cSld>
  <p:clrMapOvr>
    <a:masterClrMapping/>
  </p:clrMapOvr>
  <p:timing>
    <p:tnLst>
      <p:par>
        <p:cTn xmlns:p14="http://schemas.microsoft.com/office/powerpoint/2010/main" id="1" dur="indefinite" restart="never" nodeType="tmRoot"/>
      </p:par>
    </p:tn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a Single Channel</a:t>
            </a:r>
            <a:endParaRPr lang="en-US" dirty="0"/>
          </a:p>
        </p:txBody>
      </p:sp>
      <p:sp>
        <p:nvSpPr>
          <p:cNvPr id="5" name="Can 4"/>
          <p:cNvSpPr/>
          <p:nvPr/>
        </p:nvSpPr>
        <p:spPr>
          <a:xfrm rot="5400000">
            <a:off x="3348157" y="1402931"/>
            <a:ext cx="211181"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cxnSp>
        <p:nvCxnSpPr>
          <p:cNvPr id="16" name="Straight Arrow Connector 15"/>
          <p:cNvCxnSpPr>
            <a:stCxn id="5" idx="1"/>
          </p:cNvCxnSpPr>
          <p:nvPr/>
        </p:nvCxnSpPr>
        <p:spPr>
          <a:xfrm>
            <a:off x="3910612" y="1859795"/>
            <a:ext cx="1410821" cy="0"/>
          </a:xfrm>
          <a:prstGeom prst="straightConnector1">
            <a:avLst/>
          </a:prstGeom>
          <a:ln w="57150" cmpd="sng">
            <a:solidFill>
              <a:schemeClr val="accent4">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sp>
        <p:nvSpPr>
          <p:cNvPr id="27" name="Can 26"/>
          <p:cNvSpPr/>
          <p:nvPr/>
        </p:nvSpPr>
        <p:spPr>
          <a:xfrm rot="16200000">
            <a:off x="3348157" y="2038746"/>
            <a:ext cx="211181" cy="913729"/>
          </a:xfrm>
          <a:prstGeom prst="can">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cxnSp>
        <p:nvCxnSpPr>
          <p:cNvPr id="28" name="Straight Arrow Connector 27"/>
          <p:cNvCxnSpPr>
            <a:stCxn id="27" idx="3"/>
          </p:cNvCxnSpPr>
          <p:nvPr/>
        </p:nvCxnSpPr>
        <p:spPr>
          <a:xfrm>
            <a:off x="3910612" y="2495610"/>
            <a:ext cx="1410821" cy="1"/>
          </a:xfrm>
          <a:prstGeom prst="straightConnector1">
            <a:avLst/>
          </a:prstGeom>
          <a:ln w="57150" cmpd="sng">
            <a:solidFill>
              <a:schemeClr val="accent5">
                <a:lumMod val="60000"/>
                <a:lumOff val="40000"/>
              </a:schemeClr>
            </a:solidFill>
            <a:headEnd type="arrow"/>
            <a:tailEnd type="non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45641251"/>
      </p:ext>
    </p:extLst>
  </p:cSld>
  <p:clrMapOvr>
    <a:masterClrMapping/>
  </p:clrMapOvr>
  <p:timing>
    <p:tnLst>
      <p:par>
        <p:cTn xmlns:p14="http://schemas.microsoft.com/office/powerpoint/2010/main" id="1" dur="indefinite" restart="never" nodeType="tmRoot"/>
      </p:par>
    </p:tn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Selection</a:t>
            </a:r>
            <a:endParaRPr lang="en-US" dirty="0"/>
          </a:p>
        </p:txBody>
      </p:sp>
      <p:sp>
        <p:nvSpPr>
          <p:cNvPr id="5" name="Can 4"/>
          <p:cNvSpPr/>
          <p:nvPr/>
        </p:nvSpPr>
        <p:spPr>
          <a:xfrm rot="5400000">
            <a:off x="3348157" y="1402931"/>
            <a:ext cx="211181"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6" name="Can 5"/>
          <p:cNvSpPr/>
          <p:nvPr/>
        </p:nvSpPr>
        <p:spPr>
          <a:xfrm rot="5400000">
            <a:off x="3348157" y="1784454"/>
            <a:ext cx="211181" cy="913729"/>
          </a:xfrm>
          <a:prstGeom prst="can">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7" name="Can 6"/>
          <p:cNvSpPr/>
          <p:nvPr/>
        </p:nvSpPr>
        <p:spPr>
          <a:xfrm rot="5400000">
            <a:off x="3348157" y="2165976"/>
            <a:ext cx="211181" cy="913729"/>
          </a:xfrm>
          <a:prstGeom prst="can">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8" name="Can 7"/>
          <p:cNvSpPr/>
          <p:nvPr/>
        </p:nvSpPr>
        <p:spPr>
          <a:xfrm rot="5400000">
            <a:off x="3348157" y="2547499"/>
            <a:ext cx="211181" cy="913729"/>
          </a:xfrm>
          <a:prstGeom prst="can">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cxnSp>
        <p:nvCxnSpPr>
          <p:cNvPr id="10" name="Straight Arrow Connector 9"/>
          <p:cNvCxnSpPr/>
          <p:nvPr/>
        </p:nvCxnSpPr>
        <p:spPr>
          <a:xfrm>
            <a:off x="3870340" y="1870559"/>
            <a:ext cx="649346" cy="0"/>
          </a:xfrm>
          <a:prstGeom prst="straightConnector1">
            <a:avLst/>
          </a:prstGeom>
          <a:ln w="57150" cmpd="sng">
            <a:solidFill>
              <a:schemeClr val="accent4">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a:off x="3870340" y="2239152"/>
            <a:ext cx="649346" cy="0"/>
          </a:xfrm>
          <a:prstGeom prst="straightConnector1">
            <a:avLst/>
          </a:prstGeom>
          <a:ln w="57150" cmpd="sng">
            <a:solidFill>
              <a:schemeClr val="bg1">
                <a:lumMod val="65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3870340" y="2612222"/>
            <a:ext cx="649346" cy="0"/>
          </a:xfrm>
          <a:prstGeom prst="straightConnector1">
            <a:avLst/>
          </a:prstGeom>
          <a:ln w="57150" cmpd="sng">
            <a:solidFill>
              <a:schemeClr val="accent2">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3870340" y="2991674"/>
            <a:ext cx="649346" cy="0"/>
          </a:xfrm>
          <a:prstGeom prst="straightConnector1">
            <a:avLst/>
          </a:prstGeom>
          <a:ln w="57150" cmpd="sng">
            <a:solidFill>
              <a:schemeClr val="accent3">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flipH="1">
            <a:off x="5496578" y="1792979"/>
            <a:ext cx="5746" cy="1258534"/>
          </a:xfrm>
          <a:prstGeom prst="line">
            <a:avLst/>
          </a:prstGeom>
          <a:ln w="57150" cmpd="sng"/>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a:off x="4672086" y="1870559"/>
            <a:ext cx="649346" cy="0"/>
          </a:xfrm>
          <a:prstGeom prst="straightConnector1">
            <a:avLst/>
          </a:prstGeom>
          <a:ln w="57150" cmpd="sng">
            <a:solidFill>
              <a:schemeClr val="accent4">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4672086" y="2239152"/>
            <a:ext cx="649346" cy="0"/>
          </a:xfrm>
          <a:prstGeom prst="straightConnector1">
            <a:avLst/>
          </a:prstGeom>
          <a:ln w="57150" cmpd="sng">
            <a:solidFill>
              <a:schemeClr val="bg1">
                <a:lumMod val="6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4672086" y="2612222"/>
            <a:ext cx="649346" cy="0"/>
          </a:xfrm>
          <a:prstGeom prst="straightConnector1">
            <a:avLst/>
          </a:prstGeom>
          <a:ln w="57150" cmpd="sng">
            <a:solidFill>
              <a:schemeClr val="accent2">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a:off x="4672086" y="2991674"/>
            <a:ext cx="649346" cy="0"/>
          </a:xfrm>
          <a:prstGeom prst="straightConnector1">
            <a:avLst/>
          </a:prstGeom>
          <a:ln w="57150" cmpd="sng">
            <a:solidFill>
              <a:schemeClr val="accent3">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V="1">
            <a:off x="4519686" y="1711088"/>
            <a:ext cx="152400" cy="163781"/>
          </a:xfrm>
          <a:prstGeom prst="line">
            <a:avLst/>
          </a:prstGeom>
          <a:ln w="57150" cmpd="sng">
            <a:solidFill>
              <a:schemeClr val="accent4">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V="1">
            <a:off x="4519686" y="2075371"/>
            <a:ext cx="152400" cy="163781"/>
          </a:xfrm>
          <a:prstGeom prst="line">
            <a:avLst/>
          </a:prstGeom>
          <a:ln w="57150" cmpd="sng">
            <a:solidFill>
              <a:schemeClr val="bg1">
                <a:lumMod val="65000"/>
              </a:schemeClr>
            </a:solidFill>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flipV="1">
            <a:off x="4519686" y="2448625"/>
            <a:ext cx="152400" cy="163781"/>
          </a:xfrm>
          <a:prstGeom prst="line">
            <a:avLst/>
          </a:prstGeom>
          <a:ln w="57150" cmpd="sng">
            <a:solidFill>
              <a:schemeClr val="accent2">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flipV="1">
            <a:off x="4519686" y="2834626"/>
            <a:ext cx="152400" cy="163781"/>
          </a:xfrm>
          <a:prstGeom prst="line">
            <a:avLst/>
          </a:prstGeom>
          <a:ln w="57150" cmpd="sng">
            <a:solidFill>
              <a:schemeClr val="accent3">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a:off x="5496578" y="2405173"/>
            <a:ext cx="649346" cy="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50407024"/>
      </p:ext>
    </p:extLst>
  </p:cSld>
  <p:clrMapOvr>
    <a:masterClrMapping/>
  </p:clrMapOvr>
  <p:timing>
    <p:tnLst>
      <p:par>
        <p:cTn xmlns:p14="http://schemas.microsoft.com/office/powerpoint/2010/main" id="1" dur="indefinite" restart="never" nodeType="tmRoot"/>
      </p:par>
    </p:tn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Selection</a:t>
            </a:r>
            <a:endParaRPr lang="en-US" dirty="0"/>
          </a:p>
        </p:txBody>
      </p:sp>
      <p:sp>
        <p:nvSpPr>
          <p:cNvPr id="5" name="Can 4"/>
          <p:cNvSpPr/>
          <p:nvPr/>
        </p:nvSpPr>
        <p:spPr>
          <a:xfrm rot="5400000">
            <a:off x="3348157" y="1402931"/>
            <a:ext cx="211181"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6" name="Can 5"/>
          <p:cNvSpPr/>
          <p:nvPr/>
        </p:nvSpPr>
        <p:spPr>
          <a:xfrm rot="5400000">
            <a:off x="3348157" y="1784454"/>
            <a:ext cx="211181" cy="913729"/>
          </a:xfrm>
          <a:prstGeom prst="can">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7" name="Can 6"/>
          <p:cNvSpPr/>
          <p:nvPr/>
        </p:nvSpPr>
        <p:spPr>
          <a:xfrm rot="5400000">
            <a:off x="3348157" y="2165976"/>
            <a:ext cx="211181" cy="913729"/>
          </a:xfrm>
          <a:prstGeom prst="can">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8" name="Can 7"/>
          <p:cNvSpPr/>
          <p:nvPr/>
        </p:nvSpPr>
        <p:spPr>
          <a:xfrm rot="5400000">
            <a:off x="3348157" y="2547499"/>
            <a:ext cx="211181" cy="913729"/>
          </a:xfrm>
          <a:prstGeom prst="can">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cxnSp>
        <p:nvCxnSpPr>
          <p:cNvPr id="10" name="Straight Arrow Connector 9"/>
          <p:cNvCxnSpPr/>
          <p:nvPr/>
        </p:nvCxnSpPr>
        <p:spPr>
          <a:xfrm>
            <a:off x="3870340" y="1870559"/>
            <a:ext cx="649346" cy="0"/>
          </a:xfrm>
          <a:prstGeom prst="straightConnector1">
            <a:avLst/>
          </a:prstGeom>
          <a:ln w="57150" cmpd="sng">
            <a:solidFill>
              <a:schemeClr val="accent4">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a:off x="3870340" y="2239152"/>
            <a:ext cx="649346" cy="0"/>
          </a:xfrm>
          <a:prstGeom prst="straightConnector1">
            <a:avLst/>
          </a:prstGeom>
          <a:ln w="57150" cmpd="sng">
            <a:solidFill>
              <a:schemeClr val="bg1">
                <a:lumMod val="65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3870340" y="2612222"/>
            <a:ext cx="649346" cy="0"/>
          </a:xfrm>
          <a:prstGeom prst="straightConnector1">
            <a:avLst/>
          </a:prstGeom>
          <a:ln w="57150" cmpd="sng">
            <a:solidFill>
              <a:schemeClr val="accent2">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3870340" y="2991674"/>
            <a:ext cx="649346" cy="0"/>
          </a:xfrm>
          <a:prstGeom prst="straightConnector1">
            <a:avLst/>
          </a:prstGeom>
          <a:ln w="57150" cmpd="sng">
            <a:solidFill>
              <a:schemeClr val="accent3">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flipH="1">
            <a:off x="5496578" y="1792979"/>
            <a:ext cx="5746" cy="1258534"/>
          </a:xfrm>
          <a:prstGeom prst="line">
            <a:avLst/>
          </a:prstGeom>
          <a:ln w="57150" cmpd="sng"/>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a:off x="4672086" y="1870559"/>
            <a:ext cx="649346" cy="0"/>
          </a:xfrm>
          <a:prstGeom prst="straightConnector1">
            <a:avLst/>
          </a:prstGeom>
          <a:ln w="57150" cmpd="sng">
            <a:solidFill>
              <a:schemeClr val="accent4">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4672086" y="2239152"/>
            <a:ext cx="649346" cy="0"/>
          </a:xfrm>
          <a:prstGeom prst="straightConnector1">
            <a:avLst/>
          </a:prstGeom>
          <a:ln w="57150" cmpd="sng">
            <a:solidFill>
              <a:schemeClr val="bg1">
                <a:lumMod val="6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4672086" y="2612222"/>
            <a:ext cx="649346" cy="0"/>
          </a:xfrm>
          <a:prstGeom prst="straightConnector1">
            <a:avLst/>
          </a:prstGeom>
          <a:ln w="57150" cmpd="sng">
            <a:solidFill>
              <a:schemeClr val="accent2">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a:off x="4672086" y="2991674"/>
            <a:ext cx="649346" cy="0"/>
          </a:xfrm>
          <a:prstGeom prst="straightConnector1">
            <a:avLst/>
          </a:prstGeom>
          <a:ln w="57150" cmpd="sng">
            <a:solidFill>
              <a:schemeClr val="accent3">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V="1">
            <a:off x="4519686" y="1711088"/>
            <a:ext cx="152400" cy="163781"/>
          </a:xfrm>
          <a:prstGeom prst="line">
            <a:avLst/>
          </a:prstGeom>
          <a:ln w="57150" cmpd="sng">
            <a:solidFill>
              <a:schemeClr val="accent4">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V="1">
            <a:off x="4519686" y="2239152"/>
            <a:ext cx="203876" cy="1"/>
          </a:xfrm>
          <a:prstGeom prst="line">
            <a:avLst/>
          </a:prstGeom>
          <a:ln w="57150" cmpd="sng">
            <a:solidFill>
              <a:schemeClr val="bg1">
                <a:lumMod val="65000"/>
              </a:schemeClr>
            </a:solidFill>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flipV="1">
            <a:off x="4519686" y="2448625"/>
            <a:ext cx="152400" cy="163781"/>
          </a:xfrm>
          <a:prstGeom prst="line">
            <a:avLst/>
          </a:prstGeom>
          <a:ln w="57150" cmpd="sng">
            <a:solidFill>
              <a:schemeClr val="accent2">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flipV="1">
            <a:off x="4519686" y="2834626"/>
            <a:ext cx="152400" cy="163781"/>
          </a:xfrm>
          <a:prstGeom prst="line">
            <a:avLst/>
          </a:prstGeom>
          <a:ln w="57150" cmpd="sng">
            <a:solidFill>
              <a:schemeClr val="accent3">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a:off x="5496578" y="2405173"/>
            <a:ext cx="649346" cy="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4" name="Rectangle 3"/>
          <p:cNvSpPr/>
          <p:nvPr/>
        </p:nvSpPr>
        <p:spPr>
          <a:xfrm>
            <a:off x="6344055" y="2288634"/>
            <a:ext cx="172393" cy="228616"/>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708593151"/>
      </p:ext>
    </p:extLst>
  </p:cSld>
  <p:clrMapOvr>
    <a:masterClrMapping/>
  </p:clrMapOvr>
  <p:timing>
    <p:tnLst>
      <p:par>
        <p:cTn xmlns:p14="http://schemas.microsoft.com/office/powerpoint/2010/main" id="1" dur="indefinite" restart="never" nodeType="tmRoot"/>
      </p:par>
    </p:tn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6" name="Straight Arrow Connector 25"/>
          <p:cNvCxnSpPr/>
          <p:nvPr/>
        </p:nvCxnSpPr>
        <p:spPr>
          <a:xfrm>
            <a:off x="5496578" y="2405173"/>
            <a:ext cx="649346" cy="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3870340" y="2612222"/>
            <a:ext cx="649346" cy="0"/>
          </a:xfrm>
          <a:prstGeom prst="straightConnector1">
            <a:avLst/>
          </a:prstGeom>
          <a:ln w="57150" cmpd="sng">
            <a:solidFill>
              <a:schemeClr val="accent2">
                <a:lumMod val="60000"/>
                <a:lumOff val="40000"/>
              </a:schemeClr>
            </a:solidFill>
            <a:headEnd type="arrow"/>
            <a:tailEnd type="none"/>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flipH="1">
            <a:off x="5496578" y="1792979"/>
            <a:ext cx="5746" cy="1258534"/>
          </a:xfrm>
          <a:prstGeom prst="line">
            <a:avLst/>
          </a:prstGeom>
          <a:ln w="57150" cmpd="sng"/>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Selection</a:t>
            </a:r>
            <a:endParaRPr lang="en-US" dirty="0"/>
          </a:p>
        </p:txBody>
      </p:sp>
      <p:sp>
        <p:nvSpPr>
          <p:cNvPr id="5" name="Can 4"/>
          <p:cNvSpPr/>
          <p:nvPr/>
        </p:nvSpPr>
        <p:spPr>
          <a:xfrm rot="5400000">
            <a:off x="3348157" y="1402931"/>
            <a:ext cx="211181"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6" name="Can 5"/>
          <p:cNvSpPr/>
          <p:nvPr/>
        </p:nvSpPr>
        <p:spPr>
          <a:xfrm rot="5400000">
            <a:off x="3348157" y="1784454"/>
            <a:ext cx="211181" cy="913729"/>
          </a:xfrm>
          <a:prstGeom prst="can">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8" name="Can 7"/>
          <p:cNvSpPr/>
          <p:nvPr/>
        </p:nvSpPr>
        <p:spPr>
          <a:xfrm rot="5400000">
            <a:off x="3348157" y="2547499"/>
            <a:ext cx="211181" cy="913729"/>
          </a:xfrm>
          <a:prstGeom prst="can">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7" name="Can 6"/>
          <p:cNvSpPr/>
          <p:nvPr/>
        </p:nvSpPr>
        <p:spPr>
          <a:xfrm rot="16200000">
            <a:off x="3348157" y="2165976"/>
            <a:ext cx="211181" cy="913729"/>
          </a:xfrm>
          <a:prstGeom prst="can">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cxnSp>
        <p:nvCxnSpPr>
          <p:cNvPr id="10" name="Straight Arrow Connector 9"/>
          <p:cNvCxnSpPr/>
          <p:nvPr/>
        </p:nvCxnSpPr>
        <p:spPr>
          <a:xfrm>
            <a:off x="3870340" y="1870559"/>
            <a:ext cx="649346" cy="0"/>
          </a:xfrm>
          <a:prstGeom prst="straightConnector1">
            <a:avLst/>
          </a:prstGeom>
          <a:ln w="57150" cmpd="sng">
            <a:solidFill>
              <a:schemeClr val="accent4">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a:off x="3870340" y="2239152"/>
            <a:ext cx="649346" cy="0"/>
          </a:xfrm>
          <a:prstGeom prst="straightConnector1">
            <a:avLst/>
          </a:prstGeom>
          <a:ln w="57150" cmpd="sng">
            <a:solidFill>
              <a:schemeClr val="bg1">
                <a:lumMod val="65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3870340" y="2991674"/>
            <a:ext cx="649346" cy="0"/>
          </a:xfrm>
          <a:prstGeom prst="straightConnector1">
            <a:avLst/>
          </a:prstGeom>
          <a:ln w="57150" cmpd="sng">
            <a:solidFill>
              <a:schemeClr val="accent3">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a:off x="4672086" y="1870559"/>
            <a:ext cx="649346" cy="0"/>
          </a:xfrm>
          <a:prstGeom prst="straightConnector1">
            <a:avLst/>
          </a:prstGeom>
          <a:ln w="57150" cmpd="sng">
            <a:solidFill>
              <a:schemeClr val="accent4">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4672086" y="2239152"/>
            <a:ext cx="649346" cy="0"/>
          </a:xfrm>
          <a:prstGeom prst="straightConnector1">
            <a:avLst/>
          </a:prstGeom>
          <a:ln w="57150" cmpd="sng">
            <a:solidFill>
              <a:schemeClr val="bg1">
                <a:lumMod val="6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4672086" y="2612222"/>
            <a:ext cx="649346" cy="0"/>
          </a:xfrm>
          <a:prstGeom prst="straightConnector1">
            <a:avLst/>
          </a:prstGeom>
          <a:ln w="57150" cmpd="sng">
            <a:solidFill>
              <a:schemeClr val="accent2">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a:off x="4672086" y="2991674"/>
            <a:ext cx="649346" cy="0"/>
          </a:xfrm>
          <a:prstGeom prst="straightConnector1">
            <a:avLst/>
          </a:prstGeom>
          <a:ln w="57150" cmpd="sng">
            <a:solidFill>
              <a:schemeClr val="accent3">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V="1">
            <a:off x="4519686" y="1870560"/>
            <a:ext cx="203876" cy="4310"/>
          </a:xfrm>
          <a:prstGeom prst="line">
            <a:avLst/>
          </a:prstGeom>
          <a:ln w="57150" cmpd="sng">
            <a:solidFill>
              <a:schemeClr val="accent4">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V="1">
            <a:off x="4519686" y="2135727"/>
            <a:ext cx="152400" cy="103427"/>
          </a:xfrm>
          <a:prstGeom prst="line">
            <a:avLst/>
          </a:prstGeom>
          <a:ln w="57150" cmpd="sng">
            <a:solidFill>
              <a:schemeClr val="bg1">
                <a:lumMod val="65000"/>
              </a:schemeClr>
            </a:solidFill>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flipV="1">
            <a:off x="4519687" y="2612222"/>
            <a:ext cx="244101" cy="185"/>
          </a:xfrm>
          <a:prstGeom prst="line">
            <a:avLst/>
          </a:prstGeom>
          <a:ln w="57150" cmpd="sng">
            <a:solidFill>
              <a:schemeClr val="accent2">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flipV="1">
            <a:off x="4502930" y="2853250"/>
            <a:ext cx="169156" cy="148587"/>
          </a:xfrm>
          <a:prstGeom prst="line">
            <a:avLst/>
          </a:prstGeom>
          <a:ln w="57150" cmpd="sng">
            <a:solidFill>
              <a:schemeClr val="accent3">
                <a:lumMod val="60000"/>
                <a:lumOff val="40000"/>
              </a:schemeClr>
            </a:solidFill>
          </a:ln>
        </p:spPr>
        <p:style>
          <a:lnRef idx="2">
            <a:schemeClr val="accent1"/>
          </a:lnRef>
          <a:fillRef idx="0">
            <a:schemeClr val="accent1"/>
          </a:fillRef>
          <a:effectRef idx="1">
            <a:schemeClr val="accent1"/>
          </a:effectRef>
          <a:fontRef idx="minor">
            <a:schemeClr val="tx1"/>
          </a:fontRef>
        </p:style>
      </p:cxnSp>
      <p:sp>
        <p:nvSpPr>
          <p:cNvPr id="4" name="Rectangle 3"/>
          <p:cNvSpPr/>
          <p:nvPr/>
        </p:nvSpPr>
        <p:spPr>
          <a:xfrm>
            <a:off x="6344055" y="2288634"/>
            <a:ext cx="172393" cy="22861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9" name="TextBox 8"/>
          <p:cNvSpPr txBox="1"/>
          <p:nvPr/>
        </p:nvSpPr>
        <p:spPr>
          <a:xfrm>
            <a:off x="6573911" y="2261785"/>
            <a:ext cx="386870" cy="369332"/>
          </a:xfrm>
          <a:prstGeom prst="rect">
            <a:avLst/>
          </a:prstGeom>
          <a:noFill/>
        </p:spPr>
        <p:txBody>
          <a:bodyPr wrap="none" rtlCol="0">
            <a:spAutoFit/>
          </a:bodyPr>
          <a:lstStyle/>
          <a:p>
            <a:r>
              <a:rPr lang="en-US" dirty="0" smtClean="0"/>
              <a:t>or</a:t>
            </a:r>
            <a:endParaRPr lang="en-US" dirty="0"/>
          </a:p>
        </p:txBody>
      </p:sp>
      <p:sp>
        <p:nvSpPr>
          <p:cNvPr id="27" name="Rectangle 26"/>
          <p:cNvSpPr/>
          <p:nvPr/>
        </p:nvSpPr>
        <p:spPr>
          <a:xfrm>
            <a:off x="6951737" y="2288625"/>
            <a:ext cx="172393" cy="228616"/>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14" name="TextBox 13"/>
          <p:cNvSpPr txBox="1"/>
          <p:nvPr/>
        </p:nvSpPr>
        <p:spPr>
          <a:xfrm>
            <a:off x="6637123" y="1995551"/>
            <a:ext cx="291629" cy="369332"/>
          </a:xfrm>
          <a:prstGeom prst="rect">
            <a:avLst/>
          </a:prstGeom>
          <a:noFill/>
        </p:spPr>
        <p:txBody>
          <a:bodyPr wrap="none" rtlCol="0">
            <a:spAutoFit/>
          </a:bodyPr>
          <a:lstStyle/>
          <a:p>
            <a:r>
              <a:rPr lang="en-US" dirty="0" smtClean="0"/>
              <a:t>?</a:t>
            </a:r>
            <a:endParaRPr lang="en-US" dirty="0"/>
          </a:p>
        </p:txBody>
      </p:sp>
      <p:sp>
        <p:nvSpPr>
          <p:cNvPr id="20" name="TextBox 19"/>
          <p:cNvSpPr txBox="1"/>
          <p:nvPr/>
        </p:nvSpPr>
        <p:spPr>
          <a:xfrm>
            <a:off x="2183644" y="3693809"/>
            <a:ext cx="5464732" cy="369332"/>
          </a:xfrm>
          <a:prstGeom prst="rect">
            <a:avLst/>
          </a:prstGeom>
          <a:noFill/>
        </p:spPr>
        <p:txBody>
          <a:bodyPr wrap="none" rtlCol="0">
            <a:spAutoFit/>
          </a:bodyPr>
          <a:lstStyle/>
          <a:p>
            <a:r>
              <a:rPr lang="en-US" dirty="0" smtClean="0"/>
              <a:t>‘select’ uniformly picks one of the channels that is </a:t>
            </a:r>
            <a:r>
              <a:rPr lang="en-US" b="1" i="1" dirty="0" smtClean="0"/>
              <a:t>ready</a:t>
            </a:r>
            <a:endParaRPr lang="en-US" b="1" dirty="0"/>
          </a:p>
        </p:txBody>
      </p:sp>
    </p:spTree>
    <p:extLst>
      <p:ext uri="{BB962C8B-B14F-4D97-AF65-F5344CB8AC3E}">
        <p14:creationId xmlns:p14="http://schemas.microsoft.com/office/powerpoint/2010/main" val="3911541471"/>
      </p:ext>
    </p:extLst>
  </p:cSld>
  <p:clrMapOvr>
    <a:masterClrMapping/>
  </p:clrMapOvr>
  <p:timing>
    <p:tnLst>
      <p:par>
        <p:cTn xmlns:p14="http://schemas.microsoft.com/office/powerpoint/2010/main" id="1" dur="indefinite" restart="never" nodeType="tmRoot"/>
      </p:par>
    </p:tn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Selection</a:t>
            </a:r>
            <a:endParaRPr lang="en-US" dirty="0"/>
          </a:p>
        </p:txBody>
      </p:sp>
      <p:sp>
        <p:nvSpPr>
          <p:cNvPr id="5" name="Can 4"/>
          <p:cNvSpPr/>
          <p:nvPr/>
        </p:nvSpPr>
        <p:spPr>
          <a:xfrm rot="5400000">
            <a:off x="3348157" y="1402931"/>
            <a:ext cx="211181"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6" name="Can 5"/>
          <p:cNvSpPr/>
          <p:nvPr/>
        </p:nvSpPr>
        <p:spPr>
          <a:xfrm rot="5400000">
            <a:off x="3348157" y="1784454"/>
            <a:ext cx="211181" cy="913729"/>
          </a:xfrm>
          <a:prstGeom prst="can">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7" name="Can 6"/>
          <p:cNvSpPr/>
          <p:nvPr/>
        </p:nvSpPr>
        <p:spPr>
          <a:xfrm rot="5400000">
            <a:off x="3348157" y="2165976"/>
            <a:ext cx="211181" cy="913729"/>
          </a:xfrm>
          <a:prstGeom prst="can">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8" name="Can 7"/>
          <p:cNvSpPr/>
          <p:nvPr/>
        </p:nvSpPr>
        <p:spPr>
          <a:xfrm rot="5400000">
            <a:off x="3348157" y="2547499"/>
            <a:ext cx="211181" cy="913729"/>
          </a:xfrm>
          <a:prstGeom prst="can">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cxnSp>
        <p:nvCxnSpPr>
          <p:cNvPr id="10" name="Straight Arrow Connector 9"/>
          <p:cNvCxnSpPr/>
          <p:nvPr/>
        </p:nvCxnSpPr>
        <p:spPr>
          <a:xfrm>
            <a:off x="3870340" y="1870559"/>
            <a:ext cx="649346" cy="0"/>
          </a:xfrm>
          <a:prstGeom prst="straightConnector1">
            <a:avLst/>
          </a:prstGeom>
          <a:ln w="57150" cmpd="sng">
            <a:solidFill>
              <a:schemeClr val="accent4">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a:off x="3870340" y="2239152"/>
            <a:ext cx="649346" cy="0"/>
          </a:xfrm>
          <a:prstGeom prst="straightConnector1">
            <a:avLst/>
          </a:prstGeom>
          <a:ln w="57150" cmpd="sng">
            <a:solidFill>
              <a:schemeClr val="bg1">
                <a:lumMod val="65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3870340" y="2612222"/>
            <a:ext cx="649346" cy="0"/>
          </a:xfrm>
          <a:prstGeom prst="straightConnector1">
            <a:avLst/>
          </a:prstGeom>
          <a:ln w="57150" cmpd="sng">
            <a:solidFill>
              <a:schemeClr val="accent2">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3870340" y="2991674"/>
            <a:ext cx="649346" cy="0"/>
          </a:xfrm>
          <a:prstGeom prst="straightConnector1">
            <a:avLst/>
          </a:prstGeom>
          <a:ln w="57150" cmpd="sng">
            <a:solidFill>
              <a:schemeClr val="accent3">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flipH="1">
            <a:off x="5496578" y="1792979"/>
            <a:ext cx="5746" cy="1258534"/>
          </a:xfrm>
          <a:prstGeom prst="line">
            <a:avLst/>
          </a:prstGeom>
          <a:ln w="57150" cmpd="sng"/>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a:off x="4672086" y="1870559"/>
            <a:ext cx="649346" cy="0"/>
          </a:xfrm>
          <a:prstGeom prst="straightConnector1">
            <a:avLst/>
          </a:prstGeom>
          <a:ln w="57150" cmpd="sng">
            <a:solidFill>
              <a:schemeClr val="accent4">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4672086" y="2239152"/>
            <a:ext cx="649346" cy="0"/>
          </a:xfrm>
          <a:prstGeom prst="straightConnector1">
            <a:avLst/>
          </a:prstGeom>
          <a:ln w="57150" cmpd="sng">
            <a:solidFill>
              <a:schemeClr val="bg1">
                <a:lumMod val="6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4672086" y="2612222"/>
            <a:ext cx="649346" cy="0"/>
          </a:xfrm>
          <a:prstGeom prst="straightConnector1">
            <a:avLst/>
          </a:prstGeom>
          <a:ln w="57150" cmpd="sng">
            <a:solidFill>
              <a:schemeClr val="accent2">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a:off x="4672086" y="2991674"/>
            <a:ext cx="649346" cy="0"/>
          </a:xfrm>
          <a:prstGeom prst="straightConnector1">
            <a:avLst/>
          </a:prstGeom>
          <a:ln w="57150" cmpd="sng">
            <a:solidFill>
              <a:schemeClr val="accent3">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V="1">
            <a:off x="4519686" y="1711088"/>
            <a:ext cx="152400" cy="163781"/>
          </a:xfrm>
          <a:prstGeom prst="line">
            <a:avLst/>
          </a:prstGeom>
          <a:ln w="57150" cmpd="sng">
            <a:solidFill>
              <a:schemeClr val="accent4">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V="1">
            <a:off x="4519686" y="2239152"/>
            <a:ext cx="203876" cy="1"/>
          </a:xfrm>
          <a:prstGeom prst="line">
            <a:avLst/>
          </a:prstGeom>
          <a:ln w="57150" cmpd="sng">
            <a:solidFill>
              <a:schemeClr val="bg1">
                <a:lumMod val="65000"/>
              </a:schemeClr>
            </a:solidFill>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flipV="1">
            <a:off x="4519686" y="2448625"/>
            <a:ext cx="152400" cy="163781"/>
          </a:xfrm>
          <a:prstGeom prst="line">
            <a:avLst/>
          </a:prstGeom>
          <a:ln w="57150" cmpd="sng">
            <a:solidFill>
              <a:schemeClr val="accent2">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flipV="1">
            <a:off x="4502930" y="3001835"/>
            <a:ext cx="203876" cy="1"/>
          </a:xfrm>
          <a:prstGeom prst="line">
            <a:avLst/>
          </a:prstGeom>
          <a:ln w="57150" cmpd="sng">
            <a:solidFill>
              <a:schemeClr val="accent3">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a:off x="5496578" y="2405173"/>
            <a:ext cx="649346" cy="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4" name="Rectangle 3"/>
          <p:cNvSpPr/>
          <p:nvPr/>
        </p:nvSpPr>
        <p:spPr>
          <a:xfrm>
            <a:off x="6344055" y="2288634"/>
            <a:ext cx="172393" cy="228616"/>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9" name="TextBox 8"/>
          <p:cNvSpPr txBox="1"/>
          <p:nvPr/>
        </p:nvSpPr>
        <p:spPr>
          <a:xfrm>
            <a:off x="6573911" y="2261785"/>
            <a:ext cx="386870" cy="369332"/>
          </a:xfrm>
          <a:prstGeom prst="rect">
            <a:avLst/>
          </a:prstGeom>
          <a:noFill/>
        </p:spPr>
        <p:txBody>
          <a:bodyPr wrap="none" rtlCol="0">
            <a:spAutoFit/>
          </a:bodyPr>
          <a:lstStyle/>
          <a:p>
            <a:r>
              <a:rPr lang="en-US" dirty="0" smtClean="0"/>
              <a:t>or</a:t>
            </a:r>
            <a:endParaRPr lang="en-US" dirty="0"/>
          </a:p>
        </p:txBody>
      </p:sp>
      <p:sp>
        <p:nvSpPr>
          <p:cNvPr id="27" name="Rectangle 26"/>
          <p:cNvSpPr/>
          <p:nvPr/>
        </p:nvSpPr>
        <p:spPr>
          <a:xfrm>
            <a:off x="6951737" y="2288625"/>
            <a:ext cx="172393" cy="228616"/>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4" name="TextBox 13"/>
          <p:cNvSpPr txBox="1"/>
          <p:nvPr/>
        </p:nvSpPr>
        <p:spPr>
          <a:xfrm>
            <a:off x="6637123" y="1995551"/>
            <a:ext cx="291629" cy="369332"/>
          </a:xfrm>
          <a:prstGeom prst="rect">
            <a:avLst/>
          </a:prstGeom>
          <a:noFill/>
        </p:spPr>
        <p:txBody>
          <a:bodyPr wrap="none" rtlCol="0">
            <a:spAutoFit/>
          </a:bodyPr>
          <a:lstStyle/>
          <a:p>
            <a:r>
              <a:rPr lang="en-US" dirty="0" smtClean="0"/>
              <a:t>?</a:t>
            </a:r>
            <a:endParaRPr lang="en-US" dirty="0"/>
          </a:p>
        </p:txBody>
      </p:sp>
      <p:sp>
        <p:nvSpPr>
          <p:cNvPr id="20" name="TextBox 19"/>
          <p:cNvSpPr txBox="1"/>
          <p:nvPr/>
        </p:nvSpPr>
        <p:spPr>
          <a:xfrm>
            <a:off x="2183644" y="3693809"/>
            <a:ext cx="5464732" cy="369332"/>
          </a:xfrm>
          <a:prstGeom prst="rect">
            <a:avLst/>
          </a:prstGeom>
          <a:noFill/>
        </p:spPr>
        <p:txBody>
          <a:bodyPr wrap="none" rtlCol="0">
            <a:spAutoFit/>
          </a:bodyPr>
          <a:lstStyle/>
          <a:p>
            <a:r>
              <a:rPr lang="en-US" dirty="0" smtClean="0"/>
              <a:t>‘select’ uniformly picks one of the channels that is </a:t>
            </a:r>
            <a:r>
              <a:rPr lang="en-US" b="1" i="1" dirty="0" smtClean="0"/>
              <a:t>ready</a:t>
            </a:r>
            <a:endParaRPr lang="en-US" b="1" dirty="0"/>
          </a:p>
        </p:txBody>
      </p:sp>
    </p:spTree>
    <p:extLst>
      <p:ext uri="{BB962C8B-B14F-4D97-AF65-F5344CB8AC3E}">
        <p14:creationId xmlns:p14="http://schemas.microsoft.com/office/powerpoint/2010/main" val="95071238"/>
      </p:ext>
    </p:extLst>
  </p:cSld>
  <p:clrMapOvr>
    <a:masterClrMapping/>
  </p:clrMapOvr>
  <p:timing>
    <p:tnLst>
      <p:par>
        <p:cTn xmlns:p14="http://schemas.microsoft.com/office/powerpoint/2010/main" id="1" dur="indefinite" restart="never" nodeType="tmRoot"/>
      </p:par>
    </p:tn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2"/>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7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More Channel Selection</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Ch.7 : Channels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726042611"/>
      </p:ext>
    </p:extLst>
  </p:cSld>
  <p:clrMapOvr>
    <a:masterClrMapping/>
  </p:clrMapOvr>
  <p:timing>
    <p:tnLst>
      <p:par>
        <p:cTn xmlns:p14="http://schemas.microsoft.com/office/powerpoint/2010/main" id="1" dur="indefinite" restart="never" nodeType="tmRoot"/>
      </p:par>
    </p:tn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Using the ‘select’ keyword to pick a channel</a:t>
            </a:r>
          </a:p>
          <a:p>
            <a:pPr lvl="1"/>
            <a:r>
              <a:rPr lang="en-US" dirty="0" smtClean="0"/>
              <a:t>One way to implement ‘timeout’</a:t>
            </a:r>
          </a:p>
        </p:txBody>
      </p:sp>
      <p:sp>
        <p:nvSpPr>
          <p:cNvPr id="6" name="TextBox 5"/>
          <p:cNvSpPr txBox="1"/>
          <p:nvPr/>
        </p:nvSpPr>
        <p:spPr>
          <a:xfrm>
            <a:off x="1" y="4460071"/>
            <a:ext cx="749333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spec#Channel_types</a:t>
            </a:r>
            <a:endParaRPr lang="en-US" dirty="0"/>
          </a:p>
        </p:txBody>
      </p:sp>
    </p:spTree>
    <p:extLst>
      <p:ext uri="{BB962C8B-B14F-4D97-AF65-F5344CB8AC3E}">
        <p14:creationId xmlns:p14="http://schemas.microsoft.com/office/powerpoint/2010/main" val="3103997982"/>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An Hypothetical Program</a:t>
            </a:r>
            <a:endParaRPr lang="en-US" dirty="0"/>
          </a:p>
        </p:txBody>
      </p:sp>
      <p:sp>
        <p:nvSpPr>
          <p:cNvPr id="4" name="Rectangle 3"/>
          <p:cNvSpPr/>
          <p:nvPr/>
        </p:nvSpPr>
        <p:spPr>
          <a:xfrm>
            <a:off x="3486499" y="1929385"/>
            <a:ext cx="2171005" cy="200672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10" name="Straight Connector 9"/>
          <p:cNvCxnSpPr/>
          <p:nvPr/>
        </p:nvCxnSpPr>
        <p:spPr>
          <a:xfrm>
            <a:off x="3582157" y="2063709"/>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1" name="Straight Connector 10"/>
          <p:cNvCxnSpPr/>
          <p:nvPr/>
        </p:nvCxnSpPr>
        <p:spPr>
          <a:xfrm>
            <a:off x="3582157" y="2178009"/>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2" name="Straight Connector 11"/>
          <p:cNvCxnSpPr/>
          <p:nvPr/>
        </p:nvCxnSpPr>
        <p:spPr>
          <a:xfrm>
            <a:off x="3582157" y="2292309"/>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13" name="Rounded Rectangle 12"/>
          <p:cNvSpPr/>
          <p:nvPr/>
        </p:nvSpPr>
        <p:spPr>
          <a:xfrm>
            <a:off x="3582157" y="2401555"/>
            <a:ext cx="1763942" cy="289001"/>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4" name="Rounded Rectangle 13"/>
          <p:cNvSpPr/>
          <p:nvPr/>
        </p:nvSpPr>
        <p:spPr>
          <a:xfrm>
            <a:off x="3582157" y="2869983"/>
            <a:ext cx="1763942" cy="289001"/>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cxnSp>
        <p:nvCxnSpPr>
          <p:cNvPr id="15" name="Straight Connector 14"/>
          <p:cNvCxnSpPr/>
          <p:nvPr/>
        </p:nvCxnSpPr>
        <p:spPr>
          <a:xfrm>
            <a:off x="3582157" y="2786143"/>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6" name="Straight Connector 15"/>
          <p:cNvCxnSpPr/>
          <p:nvPr/>
        </p:nvCxnSpPr>
        <p:spPr>
          <a:xfrm>
            <a:off x="3582157" y="3590449"/>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7" name="Straight Connector 16"/>
          <p:cNvCxnSpPr/>
          <p:nvPr/>
        </p:nvCxnSpPr>
        <p:spPr>
          <a:xfrm>
            <a:off x="3582157" y="3704749"/>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8" name="Straight Connector 17"/>
          <p:cNvCxnSpPr/>
          <p:nvPr/>
        </p:nvCxnSpPr>
        <p:spPr>
          <a:xfrm>
            <a:off x="3582157" y="3819049"/>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19" name="Rounded Rectangle 18"/>
          <p:cNvSpPr/>
          <p:nvPr/>
        </p:nvSpPr>
        <p:spPr>
          <a:xfrm>
            <a:off x="3582157" y="3224438"/>
            <a:ext cx="1763942" cy="289001"/>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747713415"/>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2"/>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8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Review</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Ch.7 : Channels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897340715"/>
      </p:ext>
    </p:extLst>
  </p:cSld>
  <p:clrMapOvr>
    <a:masterClrMapping/>
  </p:clrMapOvr>
  <p:timing>
    <p:tnLst>
      <p:par>
        <p:cTn xmlns:p14="http://schemas.microsoft.com/office/powerpoint/2010/main" id="1" dur="indefinite" restart="never" nodeType="tmRoot"/>
      </p:par>
    </p:tn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Review and wrap up</a:t>
            </a:r>
            <a:endParaRPr lang="en-US" dirty="0"/>
          </a:p>
          <a:p>
            <a:pPr lvl="1"/>
            <a:r>
              <a:rPr lang="en-US" dirty="0" smtClean="0"/>
              <a:t>Testing for a closed channel</a:t>
            </a:r>
          </a:p>
          <a:p>
            <a:pPr lvl="1"/>
            <a:r>
              <a:rPr lang="en-US" dirty="0" smtClean="0"/>
              <a:t>Using ‘default’ case with ‘select’</a:t>
            </a:r>
          </a:p>
        </p:txBody>
      </p:sp>
      <p:sp>
        <p:nvSpPr>
          <p:cNvPr id="6" name="TextBox 5"/>
          <p:cNvSpPr txBox="1"/>
          <p:nvPr/>
        </p:nvSpPr>
        <p:spPr>
          <a:xfrm>
            <a:off x="1" y="4460071"/>
            <a:ext cx="749333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spec#Channel_types</a:t>
            </a:r>
            <a:endParaRPr lang="en-US" dirty="0"/>
          </a:p>
        </p:txBody>
      </p:sp>
    </p:spTree>
    <p:extLst>
      <p:ext uri="{BB962C8B-B14F-4D97-AF65-F5344CB8AC3E}">
        <p14:creationId xmlns:p14="http://schemas.microsoft.com/office/powerpoint/2010/main" val="974101868"/>
      </p:ext>
    </p:extLst>
  </p:cSld>
  <p:clrMapOvr>
    <a:masterClrMapping/>
  </p:clrMapOvr>
  <p:timing>
    <p:tnLst>
      <p:par>
        <p:cTn xmlns:p14="http://schemas.microsoft.com/office/powerpoint/2010/main" id="1" dur="indefinite" restart="never" nodeType="tmRoot"/>
      </p:par>
    </p:tn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2"/>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‘go’ Statements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Ch.8 : </a:t>
            </a:r>
            <a:r>
              <a:rPr lang="en-US" sz="5400" b="1" dirty="0" err="1" smtClean="0">
                <a:ln/>
                <a:solidFill>
                  <a:schemeClr val="accent3">
                    <a:lumMod val="50000"/>
                  </a:schemeClr>
                </a:solidFill>
                <a:effectLst/>
              </a:rPr>
              <a:t>Goroutines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1284755695"/>
      </p:ext>
    </p:extLst>
  </p:cSld>
  <p:clrMapOvr>
    <a:masterClrMapping/>
  </p:clrMapOvr>
  <p:timing>
    <p:tnLst>
      <p:par>
        <p:cTn xmlns:p14="http://schemas.microsoft.com/office/powerpoint/2010/main" id="1" dur="indefinite" restart="never" nodeType="tmRoot"/>
      </p:par>
    </p:tnLst>
  </p:timing>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Introduction to the ‘go’ statement</a:t>
            </a:r>
          </a:p>
          <a:p>
            <a:pPr lvl="1"/>
            <a:r>
              <a:rPr lang="en-US" dirty="0" smtClean="0"/>
              <a:t>Works on methods</a:t>
            </a:r>
          </a:p>
          <a:p>
            <a:pPr lvl="1"/>
            <a:r>
              <a:rPr lang="en-US" dirty="0" smtClean="0"/>
              <a:t>Works with function</a:t>
            </a:r>
          </a:p>
          <a:p>
            <a:pPr lvl="1"/>
            <a:r>
              <a:rPr lang="en-US" dirty="0" smtClean="0"/>
              <a:t>Works with function literal</a:t>
            </a:r>
          </a:p>
        </p:txBody>
      </p:sp>
      <p:sp>
        <p:nvSpPr>
          <p:cNvPr id="5" name="TextBox 4"/>
          <p:cNvSpPr txBox="1"/>
          <p:nvPr/>
        </p:nvSpPr>
        <p:spPr>
          <a:xfrm>
            <a:off x="1" y="4460071"/>
            <a:ext cx="638427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spec#Go_statements</a:t>
            </a:r>
            <a:endParaRPr lang="en-US" dirty="0"/>
          </a:p>
        </p:txBody>
      </p:sp>
    </p:spTree>
    <p:extLst>
      <p:ext uri="{BB962C8B-B14F-4D97-AF65-F5344CB8AC3E}">
        <p14:creationId xmlns:p14="http://schemas.microsoft.com/office/powerpoint/2010/main" val="4162788274"/>
      </p:ext>
    </p:extLst>
  </p:cSld>
  <p:clrMapOvr>
    <a:masterClrMapping/>
  </p:clrMapOvr>
  <p:timing>
    <p:tnLst>
      <p:par>
        <p:cTn xmlns:p14="http://schemas.microsoft.com/office/powerpoint/2010/main" id="1" dur="indefinite" restart="never" nodeType="tmRoot"/>
      </p:par>
    </p:tnLst>
  </p:timing>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919981486"/>
              </p:ext>
            </p:extLst>
          </p:nvPr>
        </p:nvGraphicFramePr>
        <p:xfrm>
          <a:off x="457200" y="1200150"/>
          <a:ext cx="8229600" cy="1821179"/>
        </p:xfrm>
        <a:graphic>
          <a:graphicData uri="http://schemas.openxmlformats.org/drawingml/2006/table">
            <a:tbl>
              <a:tblPr firstCol="1" bandRow="1">
                <a:tableStyleId>{5C22544A-7EE6-4342-B048-85BDC9FD1C3A}</a:tableStyleId>
              </a:tblPr>
              <a:tblGrid>
                <a:gridCol w="3617742"/>
                <a:gridCol w="4611858"/>
              </a:tblGrid>
              <a:tr h="278130">
                <a:tc>
                  <a:txBody>
                    <a:bodyPr/>
                    <a:lstStyle/>
                    <a:p>
                      <a:r>
                        <a:rPr lang="en-US" sz="1400" dirty="0" smtClean="0"/>
                        <a:t>Go Statements</a:t>
                      </a:r>
                      <a:endParaRPr lang="en-US" sz="1400" dirty="0"/>
                    </a:p>
                  </a:txBody>
                  <a:tcPr marT="34290" marB="34290"/>
                </a:tc>
                <a:tc>
                  <a:txBody>
                    <a:bodyPr/>
                    <a:lstStyle/>
                    <a:p>
                      <a:r>
                        <a:rPr lang="en-US" sz="1400" dirty="0" smtClean="0">
                          <a:hlinkClick r:id="rId2"/>
                        </a:rPr>
                        <a:t>https://</a:t>
                      </a:r>
                      <a:r>
                        <a:rPr lang="en-US" sz="1400" dirty="0" err="1" smtClean="0">
                          <a:hlinkClick r:id="rId2"/>
                        </a:rPr>
                        <a:t>golang.org</a:t>
                      </a:r>
                      <a:r>
                        <a:rPr lang="en-US" sz="1400" dirty="0" smtClean="0">
                          <a:hlinkClick r:id="rId2"/>
                        </a:rPr>
                        <a:t>/ref/</a:t>
                      </a:r>
                      <a:r>
                        <a:rPr lang="en-US" sz="1400" dirty="0" err="1" smtClean="0">
                          <a:hlinkClick r:id="rId2"/>
                        </a:rPr>
                        <a:t>spec#Go_statements</a:t>
                      </a:r>
                      <a:endParaRPr lang="en-US" sz="1400" dirty="0"/>
                    </a:p>
                  </a:txBody>
                  <a:tcPr marT="34290" marB="34290"/>
                </a:tc>
              </a:tr>
              <a:tr h="278130">
                <a:tc>
                  <a:txBody>
                    <a:bodyPr/>
                    <a:lstStyle/>
                    <a:p>
                      <a:r>
                        <a:rPr lang="en-US" sz="1400" dirty="0" smtClean="0"/>
                        <a:t>A</a:t>
                      </a:r>
                      <a:r>
                        <a:rPr lang="en-US" sz="1400" baseline="0" dirty="0" smtClean="0"/>
                        <a:t> Tour of Go : </a:t>
                      </a:r>
                      <a:r>
                        <a:rPr lang="en-US" sz="1400" baseline="0" dirty="0" err="1" smtClean="0"/>
                        <a:t>Goroutine</a:t>
                      </a:r>
                      <a:endParaRPr lang="en-US" sz="1400" dirty="0"/>
                    </a:p>
                  </a:txBody>
                  <a:tcPr marT="34290" marB="34290"/>
                </a:tc>
                <a:tc>
                  <a:txBody>
                    <a:bodyPr/>
                    <a:lstStyle/>
                    <a:p>
                      <a:r>
                        <a:rPr lang="en-US" sz="1400" dirty="0" smtClean="0">
                          <a:hlinkClick r:id="rId3"/>
                        </a:rPr>
                        <a:t>https://tour.golang.org/concurrency/1</a:t>
                      </a:r>
                      <a:endParaRPr lang="en-US" sz="1400" dirty="0"/>
                    </a:p>
                  </a:txBody>
                  <a:tcPr marT="34290" marB="34290"/>
                </a:tc>
              </a:tr>
              <a:tr h="278130">
                <a:tc>
                  <a:txBody>
                    <a:bodyPr/>
                    <a:lstStyle/>
                    <a:p>
                      <a:r>
                        <a:rPr lang="en-US" sz="1400" dirty="0" smtClean="0"/>
                        <a:t>Concurrency</a:t>
                      </a:r>
                      <a:endParaRPr lang="en-US" sz="1400" dirty="0"/>
                    </a:p>
                  </a:txBody>
                  <a:tcPr marT="34290" marB="34290"/>
                </a:tc>
                <a:tc>
                  <a:txBody>
                    <a:bodyPr/>
                    <a:lstStyle/>
                    <a:p>
                      <a:r>
                        <a:rPr lang="en-US" sz="1400" dirty="0" smtClean="0">
                          <a:hlinkClick r:id="rId4"/>
                        </a:rPr>
                        <a:t>https://www.golang-book.com/books/intro/10</a:t>
                      </a:r>
                      <a:endParaRPr lang="en-US" sz="1400" dirty="0"/>
                    </a:p>
                  </a:txBody>
                  <a:tcPr marT="34290" marB="34290"/>
                </a:tc>
              </a:tr>
              <a:tr h="480060">
                <a:tc>
                  <a:txBody>
                    <a:bodyPr/>
                    <a:lstStyle/>
                    <a:p>
                      <a:r>
                        <a:rPr lang="en-US" sz="1400" dirty="0" smtClean="0"/>
                        <a:t>Rob Pike - 'Concurrency Is Not Parallelism'</a:t>
                      </a:r>
                      <a:endParaRPr lang="en-US" sz="1400" dirty="0"/>
                    </a:p>
                  </a:txBody>
                  <a:tcPr marT="34290" marB="34290"/>
                </a:tc>
                <a:tc>
                  <a:txBody>
                    <a:bodyPr/>
                    <a:lstStyle/>
                    <a:p>
                      <a:r>
                        <a:rPr lang="en-US" sz="1400" dirty="0" smtClean="0">
                          <a:hlinkClick r:id="rId5"/>
                        </a:rPr>
                        <a:t>https://www.youtube.com/watch?v=cN_DpYBzKso</a:t>
                      </a:r>
                      <a:endParaRPr lang="en-US" sz="1400" dirty="0"/>
                    </a:p>
                  </a:txBody>
                  <a:tcPr marT="34290" marB="34290"/>
                </a:tc>
              </a:tr>
              <a:tr h="480060">
                <a:tc>
                  <a:txBody>
                    <a:bodyPr/>
                    <a:lstStyle/>
                    <a:p>
                      <a:r>
                        <a:rPr lang="en-US" sz="1400" dirty="0" smtClean="0"/>
                        <a:t>Google I/O 2013 - Advanced Go Concurrency Patterns</a:t>
                      </a:r>
                      <a:endParaRPr lang="en-US" sz="1400" dirty="0"/>
                    </a:p>
                  </a:txBody>
                  <a:tcPr marT="34290" marB="34290"/>
                </a:tc>
                <a:tc>
                  <a:txBody>
                    <a:bodyPr/>
                    <a:lstStyle/>
                    <a:p>
                      <a:r>
                        <a:rPr lang="en-US" sz="1400" dirty="0" smtClean="0">
                          <a:hlinkClick r:id="rId6"/>
                        </a:rPr>
                        <a:t>https://</a:t>
                      </a:r>
                      <a:r>
                        <a:rPr lang="en-US" sz="1400" dirty="0" err="1" smtClean="0">
                          <a:hlinkClick r:id="rId6"/>
                        </a:rPr>
                        <a:t>www.youtube.com</a:t>
                      </a:r>
                      <a:r>
                        <a:rPr lang="en-US" sz="1400" dirty="0" smtClean="0">
                          <a:hlinkClick r:id="rId6"/>
                        </a:rPr>
                        <a:t>/</a:t>
                      </a:r>
                      <a:r>
                        <a:rPr lang="en-US" sz="1400" dirty="0" err="1" smtClean="0">
                          <a:hlinkClick r:id="rId6"/>
                        </a:rPr>
                        <a:t>watch?v</a:t>
                      </a:r>
                      <a:r>
                        <a:rPr lang="en-US" sz="1400" dirty="0" smtClean="0">
                          <a:hlinkClick r:id="rId6"/>
                        </a:rPr>
                        <a:t>=</a:t>
                      </a:r>
                      <a:r>
                        <a:rPr lang="en-US" sz="1400" dirty="0" err="1" smtClean="0">
                          <a:hlinkClick r:id="rId6"/>
                        </a:rPr>
                        <a:t>QDDwwePbDtw</a:t>
                      </a:r>
                      <a:endParaRPr lang="en-US" sz="1400" dirty="0"/>
                    </a:p>
                  </a:txBody>
                  <a:tcPr marT="34290" marB="34290"/>
                </a:tc>
              </a:tr>
            </a:tbl>
          </a:graphicData>
        </a:graphic>
      </p:graphicFrame>
    </p:spTree>
    <p:extLst>
      <p:ext uri="{BB962C8B-B14F-4D97-AF65-F5344CB8AC3E}">
        <p14:creationId xmlns:p14="http://schemas.microsoft.com/office/powerpoint/2010/main" val="2127306591"/>
      </p:ext>
    </p:extLst>
  </p:cSld>
  <p:clrMapOvr>
    <a:masterClrMapping/>
  </p:clrMapOvr>
  <p:timing>
    <p:tnLst>
      <p:par>
        <p:cTn xmlns:p14="http://schemas.microsoft.com/office/powerpoint/2010/main" id="1" dur="indefinite" restart="never" nodeType="tmRoot"/>
      </p:par>
    </p:tn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Serialize : Producer &amp; Consumer</a:t>
            </a:r>
            <a:endParaRPr lang="en-US" dirty="0"/>
          </a:p>
        </p:txBody>
      </p:sp>
      <p:sp>
        <p:nvSpPr>
          <p:cNvPr id="4" name="TextBox 3"/>
          <p:cNvSpPr txBox="1"/>
          <p:nvPr/>
        </p:nvSpPr>
        <p:spPr>
          <a:xfrm>
            <a:off x="1011729" y="1700066"/>
            <a:ext cx="1825289" cy="369332"/>
          </a:xfrm>
          <a:prstGeom prst="rect">
            <a:avLst/>
          </a:prstGeom>
          <a:noFill/>
        </p:spPr>
        <p:txBody>
          <a:bodyPr wrap="none" rtlCol="0">
            <a:spAutoFit/>
          </a:bodyPr>
          <a:lstStyle/>
          <a:p>
            <a:r>
              <a:rPr lang="en-US" dirty="0" smtClean="0"/>
              <a:t>1. Create channel</a:t>
            </a:r>
            <a:endParaRPr lang="en-US" dirty="0"/>
          </a:p>
        </p:txBody>
      </p:sp>
      <p:sp>
        <p:nvSpPr>
          <p:cNvPr id="5" name="Can 4"/>
          <p:cNvSpPr/>
          <p:nvPr/>
        </p:nvSpPr>
        <p:spPr>
          <a:xfrm rot="5400000">
            <a:off x="1785825" y="1814619"/>
            <a:ext cx="211181"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7" name="TextBox 6"/>
          <p:cNvSpPr txBox="1"/>
          <p:nvPr/>
        </p:nvSpPr>
        <p:spPr>
          <a:xfrm>
            <a:off x="3214467" y="1700066"/>
            <a:ext cx="1188584" cy="369332"/>
          </a:xfrm>
          <a:prstGeom prst="rect">
            <a:avLst/>
          </a:prstGeom>
          <a:noFill/>
        </p:spPr>
        <p:txBody>
          <a:bodyPr wrap="none" rtlCol="0">
            <a:spAutoFit/>
          </a:bodyPr>
          <a:lstStyle/>
          <a:p>
            <a:r>
              <a:rPr lang="en-US" dirty="0" smtClean="0"/>
              <a:t>2. Produce</a:t>
            </a:r>
            <a:endParaRPr lang="en-US" dirty="0"/>
          </a:p>
        </p:txBody>
      </p:sp>
      <p:sp>
        <p:nvSpPr>
          <p:cNvPr id="8" name="Can 7"/>
          <p:cNvSpPr/>
          <p:nvPr/>
        </p:nvSpPr>
        <p:spPr>
          <a:xfrm rot="5400000">
            <a:off x="4020832" y="1815125"/>
            <a:ext cx="211181"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cxnSp>
        <p:nvCxnSpPr>
          <p:cNvPr id="9" name="Straight Arrow Connector 8"/>
          <p:cNvCxnSpPr/>
          <p:nvPr/>
        </p:nvCxnSpPr>
        <p:spPr>
          <a:xfrm>
            <a:off x="2932409" y="2271989"/>
            <a:ext cx="737148" cy="0"/>
          </a:xfrm>
          <a:prstGeom prst="straightConnector1">
            <a:avLst/>
          </a:prstGeom>
          <a:ln w="57150" cmpd="sng">
            <a:solidFill>
              <a:schemeClr val="accent2">
                <a:lumMod val="60000"/>
                <a:lumOff val="40000"/>
              </a:schemeClr>
            </a:solidFill>
            <a:tailEnd type="arrow"/>
          </a:ln>
        </p:spPr>
        <p:style>
          <a:lnRef idx="1">
            <a:schemeClr val="accent2"/>
          </a:lnRef>
          <a:fillRef idx="0">
            <a:schemeClr val="accent2"/>
          </a:fillRef>
          <a:effectRef idx="0">
            <a:schemeClr val="accent2"/>
          </a:effectRef>
          <a:fontRef idx="minor">
            <a:schemeClr val="tx1"/>
          </a:fontRef>
        </p:style>
      </p:cxnSp>
      <p:sp>
        <p:nvSpPr>
          <p:cNvPr id="11" name="TextBox 10"/>
          <p:cNvSpPr txBox="1"/>
          <p:nvPr/>
        </p:nvSpPr>
        <p:spPr>
          <a:xfrm>
            <a:off x="5455740" y="1700066"/>
            <a:ext cx="1289010" cy="369332"/>
          </a:xfrm>
          <a:prstGeom prst="rect">
            <a:avLst/>
          </a:prstGeom>
          <a:noFill/>
        </p:spPr>
        <p:txBody>
          <a:bodyPr wrap="none" rtlCol="0">
            <a:spAutoFit/>
          </a:bodyPr>
          <a:lstStyle/>
          <a:p>
            <a:r>
              <a:rPr lang="en-US" dirty="0" smtClean="0"/>
              <a:t>3. Consume</a:t>
            </a:r>
            <a:endParaRPr lang="en-US" dirty="0"/>
          </a:p>
        </p:txBody>
      </p:sp>
      <p:sp>
        <p:nvSpPr>
          <p:cNvPr id="12" name="Can 11"/>
          <p:cNvSpPr/>
          <p:nvPr/>
        </p:nvSpPr>
        <p:spPr>
          <a:xfrm rot="5400000">
            <a:off x="5596477" y="1814619"/>
            <a:ext cx="211181"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cxnSp>
        <p:nvCxnSpPr>
          <p:cNvPr id="13" name="Straight Arrow Connector 12"/>
          <p:cNvCxnSpPr/>
          <p:nvPr/>
        </p:nvCxnSpPr>
        <p:spPr>
          <a:xfrm>
            <a:off x="6158931" y="2271483"/>
            <a:ext cx="737148" cy="0"/>
          </a:xfrm>
          <a:prstGeom prst="straightConnector1">
            <a:avLst/>
          </a:prstGeom>
          <a:ln w="57150" cmpd="sng">
            <a:solidFill>
              <a:schemeClr val="accent3">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sp>
        <p:nvSpPr>
          <p:cNvPr id="15" name="Rectangle 14"/>
          <p:cNvSpPr/>
          <p:nvPr/>
        </p:nvSpPr>
        <p:spPr>
          <a:xfrm>
            <a:off x="1767918" y="2778375"/>
            <a:ext cx="305621" cy="22412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1</a:t>
            </a:r>
            <a:endParaRPr lang="en-US" dirty="0"/>
          </a:p>
        </p:txBody>
      </p:sp>
      <p:sp>
        <p:nvSpPr>
          <p:cNvPr id="16" name="Rectangle 15"/>
          <p:cNvSpPr/>
          <p:nvPr/>
        </p:nvSpPr>
        <p:spPr>
          <a:xfrm>
            <a:off x="2073539" y="2778375"/>
            <a:ext cx="1596019" cy="22412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17" name="Rectangle 16"/>
          <p:cNvSpPr/>
          <p:nvPr/>
        </p:nvSpPr>
        <p:spPr>
          <a:xfrm>
            <a:off x="3669558" y="2778375"/>
            <a:ext cx="3029040" cy="22412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cxnSp>
        <p:nvCxnSpPr>
          <p:cNvPr id="19" name="Straight Arrow Connector 18"/>
          <p:cNvCxnSpPr/>
          <p:nvPr/>
        </p:nvCxnSpPr>
        <p:spPr>
          <a:xfrm flipV="1">
            <a:off x="1767918" y="4589545"/>
            <a:ext cx="4930681" cy="47777"/>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sp>
        <p:nvSpPr>
          <p:cNvPr id="21" name="TextBox 20"/>
          <p:cNvSpPr txBox="1"/>
          <p:nvPr/>
        </p:nvSpPr>
        <p:spPr>
          <a:xfrm>
            <a:off x="3790535" y="4637321"/>
            <a:ext cx="612517" cy="369332"/>
          </a:xfrm>
          <a:prstGeom prst="rect">
            <a:avLst/>
          </a:prstGeom>
          <a:noFill/>
        </p:spPr>
        <p:txBody>
          <a:bodyPr wrap="none" rtlCol="0">
            <a:spAutoFit/>
          </a:bodyPr>
          <a:lstStyle/>
          <a:p>
            <a:r>
              <a:rPr lang="en-US" dirty="0" smtClean="0"/>
              <a:t>time</a:t>
            </a:r>
            <a:endParaRPr lang="en-US" dirty="0"/>
          </a:p>
        </p:txBody>
      </p:sp>
    </p:spTree>
    <p:extLst>
      <p:ext uri="{BB962C8B-B14F-4D97-AF65-F5344CB8AC3E}">
        <p14:creationId xmlns:p14="http://schemas.microsoft.com/office/powerpoint/2010/main" val="475151224"/>
      </p:ext>
    </p:extLst>
  </p:cSld>
  <p:clrMapOvr>
    <a:masterClrMapping/>
  </p:clrMapOvr>
  <p:timing>
    <p:tnLst>
      <p:par>
        <p:cTn xmlns:p14="http://schemas.microsoft.com/office/powerpoint/2010/main" id="1" dur="indefinite" restart="never" nodeType="tmRoot"/>
      </p:par>
    </p:tn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Serial: Producer &amp; Consumer</a:t>
            </a:r>
            <a:endParaRPr lang="en-US" dirty="0"/>
          </a:p>
        </p:txBody>
      </p:sp>
      <p:sp>
        <p:nvSpPr>
          <p:cNvPr id="4" name="TextBox 3"/>
          <p:cNvSpPr txBox="1"/>
          <p:nvPr/>
        </p:nvSpPr>
        <p:spPr>
          <a:xfrm>
            <a:off x="1011729" y="1700066"/>
            <a:ext cx="1825289" cy="369332"/>
          </a:xfrm>
          <a:prstGeom prst="rect">
            <a:avLst/>
          </a:prstGeom>
          <a:noFill/>
        </p:spPr>
        <p:txBody>
          <a:bodyPr wrap="none" rtlCol="0">
            <a:spAutoFit/>
          </a:bodyPr>
          <a:lstStyle/>
          <a:p>
            <a:r>
              <a:rPr lang="en-US" dirty="0" smtClean="0"/>
              <a:t>1. Create channel</a:t>
            </a:r>
            <a:endParaRPr lang="en-US" dirty="0"/>
          </a:p>
        </p:txBody>
      </p:sp>
      <p:sp>
        <p:nvSpPr>
          <p:cNvPr id="5" name="Can 4"/>
          <p:cNvSpPr/>
          <p:nvPr/>
        </p:nvSpPr>
        <p:spPr>
          <a:xfrm rot="5400000">
            <a:off x="1785825" y="1814619"/>
            <a:ext cx="211181"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7" name="TextBox 6"/>
          <p:cNvSpPr txBox="1"/>
          <p:nvPr/>
        </p:nvSpPr>
        <p:spPr>
          <a:xfrm>
            <a:off x="3214467" y="1700066"/>
            <a:ext cx="1188584" cy="369332"/>
          </a:xfrm>
          <a:prstGeom prst="rect">
            <a:avLst/>
          </a:prstGeom>
          <a:noFill/>
        </p:spPr>
        <p:txBody>
          <a:bodyPr wrap="none" rtlCol="0">
            <a:spAutoFit/>
          </a:bodyPr>
          <a:lstStyle/>
          <a:p>
            <a:r>
              <a:rPr lang="en-US" dirty="0" smtClean="0"/>
              <a:t>2. Produce</a:t>
            </a:r>
            <a:endParaRPr lang="en-US" dirty="0"/>
          </a:p>
        </p:txBody>
      </p:sp>
      <p:sp>
        <p:nvSpPr>
          <p:cNvPr id="8" name="Can 7"/>
          <p:cNvSpPr/>
          <p:nvPr/>
        </p:nvSpPr>
        <p:spPr>
          <a:xfrm rot="5400000">
            <a:off x="4020832" y="1815125"/>
            <a:ext cx="211181"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cxnSp>
        <p:nvCxnSpPr>
          <p:cNvPr id="9" name="Straight Arrow Connector 8"/>
          <p:cNvCxnSpPr/>
          <p:nvPr/>
        </p:nvCxnSpPr>
        <p:spPr>
          <a:xfrm>
            <a:off x="2932409" y="2271989"/>
            <a:ext cx="737148" cy="0"/>
          </a:xfrm>
          <a:prstGeom prst="straightConnector1">
            <a:avLst/>
          </a:prstGeom>
          <a:ln w="57150" cmpd="sng">
            <a:solidFill>
              <a:schemeClr val="accent2">
                <a:lumMod val="60000"/>
                <a:lumOff val="40000"/>
              </a:schemeClr>
            </a:solidFill>
            <a:tailEnd type="arrow"/>
          </a:ln>
        </p:spPr>
        <p:style>
          <a:lnRef idx="1">
            <a:schemeClr val="accent2"/>
          </a:lnRef>
          <a:fillRef idx="0">
            <a:schemeClr val="accent2"/>
          </a:fillRef>
          <a:effectRef idx="0">
            <a:schemeClr val="accent2"/>
          </a:effectRef>
          <a:fontRef idx="minor">
            <a:schemeClr val="tx1"/>
          </a:fontRef>
        </p:style>
      </p:cxnSp>
      <p:sp>
        <p:nvSpPr>
          <p:cNvPr id="11" name="TextBox 10"/>
          <p:cNvSpPr txBox="1"/>
          <p:nvPr/>
        </p:nvSpPr>
        <p:spPr>
          <a:xfrm>
            <a:off x="5455740" y="1700066"/>
            <a:ext cx="1289010" cy="369332"/>
          </a:xfrm>
          <a:prstGeom prst="rect">
            <a:avLst/>
          </a:prstGeom>
          <a:noFill/>
        </p:spPr>
        <p:txBody>
          <a:bodyPr wrap="none" rtlCol="0">
            <a:spAutoFit/>
          </a:bodyPr>
          <a:lstStyle/>
          <a:p>
            <a:r>
              <a:rPr lang="en-US" dirty="0" smtClean="0"/>
              <a:t>3. Consume</a:t>
            </a:r>
            <a:endParaRPr lang="en-US" dirty="0"/>
          </a:p>
        </p:txBody>
      </p:sp>
      <p:sp>
        <p:nvSpPr>
          <p:cNvPr id="12" name="Can 11"/>
          <p:cNvSpPr/>
          <p:nvPr/>
        </p:nvSpPr>
        <p:spPr>
          <a:xfrm rot="5400000">
            <a:off x="5596477" y="1814619"/>
            <a:ext cx="211181"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cxnSp>
        <p:nvCxnSpPr>
          <p:cNvPr id="13" name="Straight Arrow Connector 12"/>
          <p:cNvCxnSpPr/>
          <p:nvPr/>
        </p:nvCxnSpPr>
        <p:spPr>
          <a:xfrm>
            <a:off x="6158931" y="2271483"/>
            <a:ext cx="737148" cy="0"/>
          </a:xfrm>
          <a:prstGeom prst="straightConnector1">
            <a:avLst/>
          </a:prstGeom>
          <a:ln w="57150" cmpd="sng">
            <a:solidFill>
              <a:schemeClr val="accent3">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sp>
        <p:nvSpPr>
          <p:cNvPr id="15" name="Rectangle 14"/>
          <p:cNvSpPr/>
          <p:nvPr/>
        </p:nvSpPr>
        <p:spPr>
          <a:xfrm>
            <a:off x="1720377" y="2778375"/>
            <a:ext cx="305621" cy="22412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1</a:t>
            </a:r>
            <a:endParaRPr lang="en-US" dirty="0"/>
          </a:p>
        </p:txBody>
      </p:sp>
      <p:sp>
        <p:nvSpPr>
          <p:cNvPr id="16" name="Rectangle 15"/>
          <p:cNvSpPr/>
          <p:nvPr/>
        </p:nvSpPr>
        <p:spPr>
          <a:xfrm>
            <a:off x="2073539" y="2778375"/>
            <a:ext cx="274741" cy="22412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17" name="Rectangle 16"/>
          <p:cNvSpPr/>
          <p:nvPr/>
        </p:nvSpPr>
        <p:spPr>
          <a:xfrm>
            <a:off x="6219238" y="2778375"/>
            <a:ext cx="525512" cy="22412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cxnSp>
        <p:nvCxnSpPr>
          <p:cNvPr id="14" name="Straight Arrow Connector 13"/>
          <p:cNvCxnSpPr/>
          <p:nvPr/>
        </p:nvCxnSpPr>
        <p:spPr>
          <a:xfrm flipV="1">
            <a:off x="1720376" y="4589545"/>
            <a:ext cx="5024374" cy="47777"/>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sp>
        <p:nvSpPr>
          <p:cNvPr id="18" name="TextBox 17"/>
          <p:cNvSpPr txBox="1"/>
          <p:nvPr/>
        </p:nvSpPr>
        <p:spPr>
          <a:xfrm>
            <a:off x="3790535" y="4637321"/>
            <a:ext cx="612517" cy="369332"/>
          </a:xfrm>
          <a:prstGeom prst="rect">
            <a:avLst/>
          </a:prstGeom>
          <a:noFill/>
        </p:spPr>
        <p:txBody>
          <a:bodyPr wrap="none" rtlCol="0">
            <a:spAutoFit/>
          </a:bodyPr>
          <a:lstStyle/>
          <a:p>
            <a:r>
              <a:rPr lang="en-US" dirty="0" smtClean="0"/>
              <a:t>time</a:t>
            </a:r>
            <a:endParaRPr lang="en-US" dirty="0"/>
          </a:p>
        </p:txBody>
      </p:sp>
      <p:sp>
        <p:nvSpPr>
          <p:cNvPr id="19" name="Rectangle 18"/>
          <p:cNvSpPr/>
          <p:nvPr/>
        </p:nvSpPr>
        <p:spPr>
          <a:xfrm>
            <a:off x="2397652" y="2778375"/>
            <a:ext cx="274741" cy="22412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20" name="Rectangle 19"/>
          <p:cNvSpPr/>
          <p:nvPr/>
        </p:nvSpPr>
        <p:spPr>
          <a:xfrm>
            <a:off x="2721765" y="2778375"/>
            <a:ext cx="274741" cy="22412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21" name="Rectangle 20"/>
          <p:cNvSpPr/>
          <p:nvPr/>
        </p:nvSpPr>
        <p:spPr>
          <a:xfrm>
            <a:off x="3045878" y="2778375"/>
            <a:ext cx="274741" cy="22412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22" name="Rectangle 21"/>
          <p:cNvSpPr/>
          <p:nvPr/>
        </p:nvSpPr>
        <p:spPr>
          <a:xfrm>
            <a:off x="3369989" y="2778375"/>
            <a:ext cx="274741" cy="22412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27" name="Rectangle 26"/>
          <p:cNvSpPr/>
          <p:nvPr/>
        </p:nvSpPr>
        <p:spPr>
          <a:xfrm>
            <a:off x="5595750" y="2778375"/>
            <a:ext cx="525512" cy="22412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sp>
        <p:nvSpPr>
          <p:cNvPr id="28" name="Rectangle 27"/>
          <p:cNvSpPr/>
          <p:nvPr/>
        </p:nvSpPr>
        <p:spPr>
          <a:xfrm>
            <a:off x="4972263" y="2778375"/>
            <a:ext cx="525512" cy="22412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sp>
        <p:nvSpPr>
          <p:cNvPr id="29" name="Rectangle 28"/>
          <p:cNvSpPr/>
          <p:nvPr/>
        </p:nvSpPr>
        <p:spPr>
          <a:xfrm>
            <a:off x="4348776" y="2778375"/>
            <a:ext cx="525512" cy="22412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sp>
        <p:nvSpPr>
          <p:cNvPr id="30" name="Rectangle 29"/>
          <p:cNvSpPr/>
          <p:nvPr/>
        </p:nvSpPr>
        <p:spPr>
          <a:xfrm>
            <a:off x="3725289" y="2778375"/>
            <a:ext cx="525512" cy="22412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spTree>
    <p:extLst>
      <p:ext uri="{BB962C8B-B14F-4D97-AF65-F5344CB8AC3E}">
        <p14:creationId xmlns:p14="http://schemas.microsoft.com/office/powerpoint/2010/main" val="1338827981"/>
      </p:ext>
    </p:extLst>
  </p:cSld>
  <p:clrMapOvr>
    <a:masterClrMapping/>
  </p:clrMapOvr>
  <p:timing>
    <p:tnLst>
      <p:par>
        <p:cTn xmlns:p14="http://schemas.microsoft.com/office/powerpoint/2010/main" id="1" dur="indefinite" restart="never" nodeType="tmRoot"/>
      </p:par>
    </p:tnLst>
  </p:timing>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Concurrent: Producer &amp; Consumer</a:t>
            </a:r>
            <a:endParaRPr lang="en-US" dirty="0"/>
          </a:p>
        </p:txBody>
      </p:sp>
      <p:sp>
        <p:nvSpPr>
          <p:cNvPr id="4" name="TextBox 3"/>
          <p:cNvSpPr txBox="1"/>
          <p:nvPr/>
        </p:nvSpPr>
        <p:spPr>
          <a:xfrm>
            <a:off x="1011729" y="1700066"/>
            <a:ext cx="1825289" cy="369332"/>
          </a:xfrm>
          <a:prstGeom prst="rect">
            <a:avLst/>
          </a:prstGeom>
          <a:noFill/>
        </p:spPr>
        <p:txBody>
          <a:bodyPr wrap="none" rtlCol="0">
            <a:spAutoFit/>
          </a:bodyPr>
          <a:lstStyle/>
          <a:p>
            <a:r>
              <a:rPr lang="en-US" dirty="0" smtClean="0"/>
              <a:t>1. Create channel</a:t>
            </a:r>
            <a:endParaRPr lang="en-US" dirty="0"/>
          </a:p>
        </p:txBody>
      </p:sp>
      <p:sp>
        <p:nvSpPr>
          <p:cNvPr id="5" name="Can 4"/>
          <p:cNvSpPr/>
          <p:nvPr/>
        </p:nvSpPr>
        <p:spPr>
          <a:xfrm rot="5400000">
            <a:off x="1785825" y="1814619"/>
            <a:ext cx="211181"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7" name="TextBox 6"/>
          <p:cNvSpPr txBox="1"/>
          <p:nvPr/>
        </p:nvSpPr>
        <p:spPr>
          <a:xfrm>
            <a:off x="3214467" y="1700066"/>
            <a:ext cx="1188584" cy="369332"/>
          </a:xfrm>
          <a:prstGeom prst="rect">
            <a:avLst/>
          </a:prstGeom>
          <a:noFill/>
        </p:spPr>
        <p:txBody>
          <a:bodyPr wrap="none" rtlCol="0">
            <a:spAutoFit/>
          </a:bodyPr>
          <a:lstStyle/>
          <a:p>
            <a:r>
              <a:rPr lang="en-US" dirty="0" smtClean="0"/>
              <a:t>2. Produce</a:t>
            </a:r>
            <a:endParaRPr lang="en-US" dirty="0"/>
          </a:p>
        </p:txBody>
      </p:sp>
      <p:sp>
        <p:nvSpPr>
          <p:cNvPr id="8" name="Can 7"/>
          <p:cNvSpPr/>
          <p:nvPr/>
        </p:nvSpPr>
        <p:spPr>
          <a:xfrm rot="5400000">
            <a:off x="4020832" y="1815125"/>
            <a:ext cx="211181"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cxnSp>
        <p:nvCxnSpPr>
          <p:cNvPr id="9" name="Straight Arrow Connector 8"/>
          <p:cNvCxnSpPr/>
          <p:nvPr/>
        </p:nvCxnSpPr>
        <p:spPr>
          <a:xfrm>
            <a:off x="2932409" y="2271989"/>
            <a:ext cx="737148" cy="0"/>
          </a:xfrm>
          <a:prstGeom prst="straightConnector1">
            <a:avLst/>
          </a:prstGeom>
          <a:ln w="57150" cmpd="sng">
            <a:solidFill>
              <a:schemeClr val="accent2">
                <a:lumMod val="60000"/>
                <a:lumOff val="40000"/>
              </a:schemeClr>
            </a:solidFill>
            <a:tailEnd type="arrow"/>
          </a:ln>
        </p:spPr>
        <p:style>
          <a:lnRef idx="1">
            <a:schemeClr val="accent2"/>
          </a:lnRef>
          <a:fillRef idx="0">
            <a:schemeClr val="accent2"/>
          </a:fillRef>
          <a:effectRef idx="0">
            <a:schemeClr val="accent2"/>
          </a:effectRef>
          <a:fontRef idx="minor">
            <a:schemeClr val="tx1"/>
          </a:fontRef>
        </p:style>
      </p:cxnSp>
      <p:sp>
        <p:nvSpPr>
          <p:cNvPr id="11" name="TextBox 10"/>
          <p:cNvSpPr txBox="1"/>
          <p:nvPr/>
        </p:nvSpPr>
        <p:spPr>
          <a:xfrm>
            <a:off x="5455740" y="1700066"/>
            <a:ext cx="1289010" cy="369332"/>
          </a:xfrm>
          <a:prstGeom prst="rect">
            <a:avLst/>
          </a:prstGeom>
          <a:noFill/>
        </p:spPr>
        <p:txBody>
          <a:bodyPr wrap="none" rtlCol="0">
            <a:spAutoFit/>
          </a:bodyPr>
          <a:lstStyle/>
          <a:p>
            <a:r>
              <a:rPr lang="en-US" dirty="0" smtClean="0"/>
              <a:t>3. Consume</a:t>
            </a:r>
            <a:endParaRPr lang="en-US" dirty="0"/>
          </a:p>
        </p:txBody>
      </p:sp>
      <p:sp>
        <p:nvSpPr>
          <p:cNvPr id="12" name="Can 11"/>
          <p:cNvSpPr/>
          <p:nvPr/>
        </p:nvSpPr>
        <p:spPr>
          <a:xfrm rot="5400000">
            <a:off x="5596477" y="1814619"/>
            <a:ext cx="211181"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cxnSp>
        <p:nvCxnSpPr>
          <p:cNvPr id="13" name="Straight Arrow Connector 12"/>
          <p:cNvCxnSpPr/>
          <p:nvPr/>
        </p:nvCxnSpPr>
        <p:spPr>
          <a:xfrm>
            <a:off x="6158931" y="2271483"/>
            <a:ext cx="737148" cy="0"/>
          </a:xfrm>
          <a:prstGeom prst="straightConnector1">
            <a:avLst/>
          </a:prstGeom>
          <a:ln w="57150" cmpd="sng">
            <a:solidFill>
              <a:schemeClr val="accent3">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sp>
        <p:nvSpPr>
          <p:cNvPr id="15" name="Rectangle 14"/>
          <p:cNvSpPr/>
          <p:nvPr/>
        </p:nvSpPr>
        <p:spPr>
          <a:xfrm>
            <a:off x="1720377" y="2778375"/>
            <a:ext cx="305621" cy="22412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1</a:t>
            </a:r>
            <a:endParaRPr lang="en-US" dirty="0"/>
          </a:p>
        </p:txBody>
      </p:sp>
      <p:sp>
        <p:nvSpPr>
          <p:cNvPr id="16" name="Rectangle 15"/>
          <p:cNvSpPr/>
          <p:nvPr/>
        </p:nvSpPr>
        <p:spPr>
          <a:xfrm>
            <a:off x="2097747" y="2778375"/>
            <a:ext cx="274741" cy="22412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17" name="Rectangle 16"/>
          <p:cNvSpPr/>
          <p:nvPr/>
        </p:nvSpPr>
        <p:spPr>
          <a:xfrm>
            <a:off x="6219238" y="2778375"/>
            <a:ext cx="525512" cy="22412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cxnSp>
        <p:nvCxnSpPr>
          <p:cNvPr id="14" name="Straight Arrow Connector 13"/>
          <p:cNvCxnSpPr/>
          <p:nvPr/>
        </p:nvCxnSpPr>
        <p:spPr>
          <a:xfrm flipV="1">
            <a:off x="1720376" y="4589545"/>
            <a:ext cx="5024374" cy="47777"/>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sp>
        <p:nvSpPr>
          <p:cNvPr id="18" name="TextBox 17"/>
          <p:cNvSpPr txBox="1"/>
          <p:nvPr/>
        </p:nvSpPr>
        <p:spPr>
          <a:xfrm>
            <a:off x="3790535" y="4637321"/>
            <a:ext cx="612517" cy="369332"/>
          </a:xfrm>
          <a:prstGeom prst="rect">
            <a:avLst/>
          </a:prstGeom>
          <a:noFill/>
        </p:spPr>
        <p:txBody>
          <a:bodyPr wrap="none" rtlCol="0">
            <a:spAutoFit/>
          </a:bodyPr>
          <a:lstStyle/>
          <a:p>
            <a:r>
              <a:rPr lang="en-US" dirty="0" smtClean="0"/>
              <a:t>time</a:t>
            </a:r>
            <a:endParaRPr lang="en-US" dirty="0"/>
          </a:p>
        </p:txBody>
      </p:sp>
      <p:sp>
        <p:nvSpPr>
          <p:cNvPr id="19" name="Rectangle 18"/>
          <p:cNvSpPr/>
          <p:nvPr/>
        </p:nvSpPr>
        <p:spPr>
          <a:xfrm>
            <a:off x="5872751" y="2778375"/>
            <a:ext cx="274741" cy="22412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20" name="Rectangle 19"/>
          <p:cNvSpPr/>
          <p:nvPr/>
        </p:nvSpPr>
        <p:spPr>
          <a:xfrm>
            <a:off x="3985249" y="2778375"/>
            <a:ext cx="274741" cy="22412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21" name="Rectangle 20"/>
          <p:cNvSpPr/>
          <p:nvPr/>
        </p:nvSpPr>
        <p:spPr>
          <a:xfrm>
            <a:off x="3041498" y="2778375"/>
            <a:ext cx="274741" cy="22412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22" name="Rectangle 21"/>
          <p:cNvSpPr/>
          <p:nvPr/>
        </p:nvSpPr>
        <p:spPr>
          <a:xfrm>
            <a:off x="4929000" y="2780611"/>
            <a:ext cx="274741" cy="22412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27" name="Rectangle 26"/>
          <p:cNvSpPr/>
          <p:nvPr/>
        </p:nvSpPr>
        <p:spPr>
          <a:xfrm>
            <a:off x="2444236" y="2778375"/>
            <a:ext cx="525512" cy="22412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sp>
        <p:nvSpPr>
          <p:cNvPr id="28" name="Rectangle 27"/>
          <p:cNvSpPr/>
          <p:nvPr/>
        </p:nvSpPr>
        <p:spPr>
          <a:xfrm>
            <a:off x="5275489" y="2780611"/>
            <a:ext cx="525512" cy="22412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sp>
        <p:nvSpPr>
          <p:cNvPr id="29" name="Rectangle 28"/>
          <p:cNvSpPr/>
          <p:nvPr/>
        </p:nvSpPr>
        <p:spPr>
          <a:xfrm>
            <a:off x="4331738" y="2778375"/>
            <a:ext cx="525512" cy="22412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sp>
        <p:nvSpPr>
          <p:cNvPr id="30" name="Rectangle 29"/>
          <p:cNvSpPr/>
          <p:nvPr/>
        </p:nvSpPr>
        <p:spPr>
          <a:xfrm>
            <a:off x="3387987" y="2778375"/>
            <a:ext cx="525512" cy="22412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cxnSp>
        <p:nvCxnSpPr>
          <p:cNvPr id="6" name="Straight Arrow Connector 5"/>
          <p:cNvCxnSpPr/>
          <p:nvPr/>
        </p:nvCxnSpPr>
        <p:spPr>
          <a:xfrm>
            <a:off x="2097746" y="3107240"/>
            <a:ext cx="872002" cy="5094"/>
          </a:xfrm>
          <a:prstGeom prst="straightConnector1">
            <a:avLst/>
          </a:prstGeom>
          <a:ln>
            <a:solidFill>
              <a:schemeClr val="accent5">
                <a:lumMod val="50000"/>
              </a:schemeClr>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a:off x="3041497" y="3119663"/>
            <a:ext cx="872002" cy="5094"/>
          </a:xfrm>
          <a:prstGeom prst="straightConnector1">
            <a:avLst/>
          </a:prstGeom>
          <a:ln>
            <a:solidFill>
              <a:schemeClr val="accent5">
                <a:lumMod val="50000"/>
              </a:schemeClr>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2361018" y="3119663"/>
            <a:ext cx="295236" cy="369332"/>
          </a:xfrm>
          <a:prstGeom prst="rect">
            <a:avLst/>
          </a:prstGeom>
          <a:noFill/>
        </p:spPr>
        <p:txBody>
          <a:bodyPr wrap="none" rtlCol="0">
            <a:spAutoFit/>
          </a:bodyPr>
          <a:lstStyle/>
          <a:p>
            <a:r>
              <a:rPr lang="en-US" dirty="0" smtClean="0"/>
              <a:t>a</a:t>
            </a:r>
            <a:endParaRPr lang="en-US" dirty="0"/>
          </a:p>
        </p:txBody>
      </p:sp>
      <p:sp>
        <p:nvSpPr>
          <p:cNvPr id="31" name="TextBox 30"/>
          <p:cNvSpPr txBox="1"/>
          <p:nvPr/>
        </p:nvSpPr>
        <p:spPr>
          <a:xfrm>
            <a:off x="3316239" y="3119663"/>
            <a:ext cx="305943" cy="369332"/>
          </a:xfrm>
          <a:prstGeom prst="rect">
            <a:avLst/>
          </a:prstGeom>
          <a:noFill/>
        </p:spPr>
        <p:txBody>
          <a:bodyPr wrap="none" rtlCol="0">
            <a:spAutoFit/>
          </a:bodyPr>
          <a:lstStyle/>
          <a:p>
            <a:r>
              <a:rPr lang="en-US" dirty="0" smtClean="0"/>
              <a:t>b</a:t>
            </a:r>
            <a:endParaRPr lang="en-US" dirty="0"/>
          </a:p>
        </p:txBody>
      </p:sp>
    </p:spTree>
    <p:extLst>
      <p:ext uri="{BB962C8B-B14F-4D97-AF65-F5344CB8AC3E}">
        <p14:creationId xmlns:p14="http://schemas.microsoft.com/office/powerpoint/2010/main" val="533230175"/>
      </p:ext>
    </p:extLst>
  </p:cSld>
  <p:clrMapOvr>
    <a:masterClrMapping/>
  </p:clrMapOvr>
  <p:timing>
    <p:tnLst>
      <p:par>
        <p:cTn xmlns:p14="http://schemas.microsoft.com/office/powerpoint/2010/main" id="1" dur="indefinite" restart="never" nodeType="tmRoot"/>
      </p:par>
    </p:tnLst>
  </p:timing>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2"/>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2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54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goroutine</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Context</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Ch.8 : </a:t>
            </a:r>
            <a:r>
              <a:rPr lang="en-US" sz="5400" b="1" dirty="0" err="1" smtClean="0">
                <a:ln/>
                <a:solidFill>
                  <a:schemeClr val="accent3">
                    <a:lumMod val="50000"/>
                  </a:schemeClr>
                </a:solidFill>
                <a:effectLst/>
              </a:rPr>
              <a:t>Goroutines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3242552280"/>
      </p:ext>
    </p:extLst>
  </p:cSld>
  <p:clrMapOvr>
    <a:masterClrMapping/>
  </p:clrMapOvr>
  <p:timing>
    <p:tnLst>
      <p:par>
        <p:cTn xmlns:p14="http://schemas.microsoft.com/office/powerpoint/2010/main" id="1" dur="indefinite" restart="never" nodeType="tmRoot"/>
      </p:par>
    </p:tnLst>
  </p:timing>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a ‘</a:t>
            </a:r>
            <a:r>
              <a:rPr lang="en-US" dirty="0" err="1" smtClean="0"/>
              <a:t>goroutine</a:t>
            </a:r>
            <a:r>
              <a:rPr lang="en-US" dirty="0" smtClean="0"/>
              <a:t>’ does?</a:t>
            </a:r>
          </a:p>
          <a:p>
            <a:pPr lvl="1"/>
            <a:r>
              <a:rPr lang="en-US" dirty="0" smtClean="0"/>
              <a:t>Responsibility of a </a:t>
            </a:r>
            <a:r>
              <a:rPr lang="en-US" dirty="0" err="1" smtClean="0"/>
              <a:t>goroutine</a:t>
            </a:r>
            <a:endParaRPr lang="en-US" dirty="0" smtClean="0"/>
          </a:p>
          <a:p>
            <a:pPr lvl="1"/>
            <a:r>
              <a:rPr lang="en-US" dirty="0" smtClean="0"/>
              <a:t>When does my program end?</a:t>
            </a:r>
          </a:p>
          <a:p>
            <a:pPr lvl="1"/>
            <a:r>
              <a:rPr lang="en-US" dirty="0" smtClean="0"/>
              <a:t>How many </a:t>
            </a:r>
            <a:r>
              <a:rPr lang="en-US" dirty="0" err="1" smtClean="0"/>
              <a:t>goroutine</a:t>
            </a:r>
            <a:r>
              <a:rPr lang="en-US" dirty="0" smtClean="0"/>
              <a:t> can one program have?</a:t>
            </a:r>
          </a:p>
        </p:txBody>
      </p:sp>
      <p:sp>
        <p:nvSpPr>
          <p:cNvPr id="5" name="TextBox 4"/>
          <p:cNvSpPr txBox="1"/>
          <p:nvPr/>
        </p:nvSpPr>
        <p:spPr>
          <a:xfrm>
            <a:off x="1" y="4460071"/>
            <a:ext cx="638427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spec#Go_statements</a:t>
            </a:r>
            <a:endParaRPr lang="en-US" dirty="0"/>
          </a:p>
        </p:txBody>
      </p:sp>
    </p:spTree>
    <p:extLst>
      <p:ext uri="{BB962C8B-B14F-4D97-AF65-F5344CB8AC3E}">
        <p14:creationId xmlns:p14="http://schemas.microsoft.com/office/powerpoint/2010/main" val="2589899842"/>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Program Entry Point</a:t>
            </a:r>
            <a:endParaRPr lang="en-US" dirty="0"/>
          </a:p>
        </p:txBody>
      </p:sp>
      <p:grpSp>
        <p:nvGrpSpPr>
          <p:cNvPr id="3" name="Group 2"/>
          <p:cNvGrpSpPr/>
          <p:nvPr/>
        </p:nvGrpSpPr>
        <p:grpSpPr>
          <a:xfrm>
            <a:off x="2183896" y="1824538"/>
            <a:ext cx="2171005" cy="2006723"/>
            <a:chOff x="3486498" y="2572513"/>
            <a:chExt cx="2171005" cy="2675631"/>
          </a:xfrm>
        </p:grpSpPr>
        <p:sp>
          <p:nvSpPr>
            <p:cNvPr id="4" name="Rectangle 3"/>
            <p:cNvSpPr/>
            <p:nvPr/>
          </p:nvSpPr>
          <p:spPr>
            <a:xfrm>
              <a:off x="3486498" y="2572513"/>
              <a:ext cx="2171005" cy="26756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10" name="Straight Connector 9"/>
            <p:cNvCxnSpPr/>
            <p:nvPr/>
          </p:nvCxnSpPr>
          <p:spPr>
            <a:xfrm>
              <a:off x="3582157" y="27516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1" name="Straight Connector 10"/>
            <p:cNvCxnSpPr/>
            <p:nvPr/>
          </p:nvCxnSpPr>
          <p:spPr>
            <a:xfrm>
              <a:off x="3582157" y="29040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2" name="Straight Connector 11"/>
            <p:cNvCxnSpPr/>
            <p:nvPr/>
          </p:nvCxnSpPr>
          <p:spPr>
            <a:xfrm>
              <a:off x="3582157" y="3056412"/>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13" name="Rounded Rectangle 12"/>
            <p:cNvSpPr/>
            <p:nvPr/>
          </p:nvSpPr>
          <p:spPr>
            <a:xfrm>
              <a:off x="3582157" y="3202073"/>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4" name="Rounded Rectangle 13"/>
            <p:cNvSpPr/>
            <p:nvPr/>
          </p:nvSpPr>
          <p:spPr>
            <a:xfrm>
              <a:off x="3582157" y="3826643"/>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cxnSp>
          <p:nvCxnSpPr>
            <p:cNvPr id="15" name="Straight Connector 14"/>
            <p:cNvCxnSpPr/>
            <p:nvPr/>
          </p:nvCxnSpPr>
          <p:spPr>
            <a:xfrm>
              <a:off x="3582157" y="3714857"/>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6" name="Straight Connector 15"/>
            <p:cNvCxnSpPr/>
            <p:nvPr/>
          </p:nvCxnSpPr>
          <p:spPr>
            <a:xfrm>
              <a:off x="3582157" y="47872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7" name="Straight Connector 16"/>
            <p:cNvCxnSpPr/>
            <p:nvPr/>
          </p:nvCxnSpPr>
          <p:spPr>
            <a:xfrm>
              <a:off x="3582157" y="49396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8" name="Straight Connector 17"/>
            <p:cNvCxnSpPr/>
            <p:nvPr/>
          </p:nvCxnSpPr>
          <p:spPr>
            <a:xfrm>
              <a:off x="3582157" y="5092065"/>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19" name="Rounded Rectangle 18"/>
            <p:cNvSpPr/>
            <p:nvPr/>
          </p:nvSpPr>
          <p:spPr>
            <a:xfrm>
              <a:off x="3582157" y="4299250"/>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grpSp>
      <p:grpSp>
        <p:nvGrpSpPr>
          <p:cNvPr id="20" name="Group 19"/>
          <p:cNvGrpSpPr/>
          <p:nvPr/>
        </p:nvGrpSpPr>
        <p:grpSpPr>
          <a:xfrm>
            <a:off x="4995776" y="1824538"/>
            <a:ext cx="2171005" cy="2006723"/>
            <a:chOff x="3486498" y="2572513"/>
            <a:chExt cx="2171005" cy="2675631"/>
          </a:xfrm>
        </p:grpSpPr>
        <p:sp>
          <p:nvSpPr>
            <p:cNvPr id="21" name="Rectangle 20"/>
            <p:cNvSpPr/>
            <p:nvPr/>
          </p:nvSpPr>
          <p:spPr>
            <a:xfrm>
              <a:off x="3486498" y="2572513"/>
              <a:ext cx="2171005" cy="26756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22" name="Straight Connector 21"/>
            <p:cNvCxnSpPr/>
            <p:nvPr/>
          </p:nvCxnSpPr>
          <p:spPr>
            <a:xfrm>
              <a:off x="3582157" y="27516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23" name="Straight Connector 22"/>
            <p:cNvCxnSpPr/>
            <p:nvPr/>
          </p:nvCxnSpPr>
          <p:spPr>
            <a:xfrm>
              <a:off x="3582157" y="29040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24" name="Straight Connector 23"/>
            <p:cNvCxnSpPr/>
            <p:nvPr/>
          </p:nvCxnSpPr>
          <p:spPr>
            <a:xfrm>
              <a:off x="3582157" y="3056412"/>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25" name="Rounded Rectangle 24"/>
            <p:cNvSpPr/>
            <p:nvPr/>
          </p:nvSpPr>
          <p:spPr>
            <a:xfrm>
              <a:off x="3582157" y="3202073"/>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6" name="Rounded Rectangle 25"/>
            <p:cNvSpPr/>
            <p:nvPr/>
          </p:nvSpPr>
          <p:spPr>
            <a:xfrm>
              <a:off x="3582157" y="3826643"/>
              <a:ext cx="1763942" cy="385335"/>
            </a:xfrm>
            <a:prstGeom prst="roundRect">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cxnSp>
          <p:nvCxnSpPr>
            <p:cNvPr id="27" name="Straight Connector 26"/>
            <p:cNvCxnSpPr/>
            <p:nvPr/>
          </p:nvCxnSpPr>
          <p:spPr>
            <a:xfrm>
              <a:off x="3582157" y="3714857"/>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28" name="Straight Connector 27"/>
            <p:cNvCxnSpPr/>
            <p:nvPr/>
          </p:nvCxnSpPr>
          <p:spPr>
            <a:xfrm>
              <a:off x="3582157" y="47872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29" name="Straight Connector 28"/>
            <p:cNvCxnSpPr/>
            <p:nvPr/>
          </p:nvCxnSpPr>
          <p:spPr>
            <a:xfrm>
              <a:off x="3582157" y="49396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30" name="Straight Connector 29"/>
            <p:cNvCxnSpPr/>
            <p:nvPr/>
          </p:nvCxnSpPr>
          <p:spPr>
            <a:xfrm>
              <a:off x="3582157" y="5092065"/>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31" name="Rounded Rectangle 30"/>
            <p:cNvSpPr/>
            <p:nvPr/>
          </p:nvSpPr>
          <p:spPr>
            <a:xfrm>
              <a:off x="3582157" y="4299250"/>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grpSp>
      <p:cxnSp>
        <p:nvCxnSpPr>
          <p:cNvPr id="6" name="Straight Arrow Connector 5"/>
          <p:cNvCxnSpPr/>
          <p:nvPr/>
        </p:nvCxnSpPr>
        <p:spPr>
          <a:xfrm flipV="1">
            <a:off x="1791080" y="1958861"/>
            <a:ext cx="488475" cy="22860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7" name="TextBox 6"/>
          <p:cNvSpPr txBox="1"/>
          <p:nvPr/>
        </p:nvSpPr>
        <p:spPr>
          <a:xfrm>
            <a:off x="1128923" y="2244985"/>
            <a:ext cx="986042" cy="369332"/>
          </a:xfrm>
          <a:prstGeom prst="rect">
            <a:avLst/>
          </a:prstGeom>
          <a:noFill/>
        </p:spPr>
        <p:txBody>
          <a:bodyPr wrap="none" rtlCol="0">
            <a:spAutoFit/>
          </a:bodyPr>
          <a:lstStyle/>
          <a:p>
            <a:r>
              <a:rPr lang="en-US" dirty="0" smtClean="0"/>
              <a:t>First line</a:t>
            </a:r>
            <a:endParaRPr lang="en-US" dirty="0"/>
          </a:p>
        </p:txBody>
      </p:sp>
      <p:cxnSp>
        <p:nvCxnSpPr>
          <p:cNvPr id="32" name="Straight Arrow Connector 31"/>
          <p:cNvCxnSpPr/>
          <p:nvPr/>
        </p:nvCxnSpPr>
        <p:spPr>
          <a:xfrm flipH="1" flipV="1">
            <a:off x="6903802" y="2930713"/>
            <a:ext cx="537316" cy="188877"/>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33" name="TextBox 32"/>
          <p:cNvSpPr txBox="1"/>
          <p:nvPr/>
        </p:nvSpPr>
        <p:spPr>
          <a:xfrm>
            <a:off x="7213594" y="3131593"/>
            <a:ext cx="966881" cy="646331"/>
          </a:xfrm>
          <a:prstGeom prst="rect">
            <a:avLst/>
          </a:prstGeom>
          <a:noFill/>
        </p:spPr>
        <p:txBody>
          <a:bodyPr wrap="none" rtlCol="0">
            <a:spAutoFit/>
          </a:bodyPr>
          <a:lstStyle/>
          <a:p>
            <a:r>
              <a:rPr lang="en-US" dirty="0" smtClean="0"/>
              <a:t>Agreed</a:t>
            </a:r>
          </a:p>
          <a:p>
            <a:r>
              <a:rPr lang="en-US" dirty="0" smtClean="0"/>
              <a:t>function</a:t>
            </a:r>
            <a:endParaRPr lang="en-US" dirty="0"/>
          </a:p>
        </p:txBody>
      </p:sp>
    </p:spTree>
    <p:extLst>
      <p:ext uri="{BB962C8B-B14F-4D97-AF65-F5344CB8AC3E}">
        <p14:creationId xmlns:p14="http://schemas.microsoft.com/office/powerpoint/2010/main" val="3845381112"/>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What Happens When ‘main()’ Ends?</a:t>
            </a:r>
            <a:endParaRPr lang="en-US" dirty="0"/>
          </a:p>
        </p:txBody>
      </p:sp>
      <p:sp>
        <p:nvSpPr>
          <p:cNvPr id="3" name="Content Placeholder 2"/>
          <p:cNvSpPr>
            <a:spLocks noGrp="1"/>
          </p:cNvSpPr>
          <p:nvPr>
            <p:ph idx="1"/>
          </p:nvPr>
        </p:nvSpPr>
        <p:spPr/>
        <p:txBody>
          <a:bodyPr>
            <a:normAutofit/>
          </a:bodyPr>
          <a:lstStyle/>
          <a:p>
            <a:r>
              <a:rPr lang="en-US" sz="4000" i="1" dirty="0" smtClean="0">
                <a:solidFill>
                  <a:srgbClr val="000090"/>
                </a:solidFill>
              </a:rPr>
              <a:t>Your Program </a:t>
            </a:r>
            <a:r>
              <a:rPr lang="en-US" sz="4000" dirty="0" smtClean="0"/>
              <a:t>ends, when ‘</a:t>
            </a:r>
            <a:r>
              <a:rPr lang="en-US" sz="4000" b="1" i="1" dirty="0" smtClean="0">
                <a:solidFill>
                  <a:srgbClr val="008000"/>
                </a:solidFill>
              </a:rPr>
              <a:t>main</a:t>
            </a:r>
            <a:r>
              <a:rPr lang="en-US" sz="4000" dirty="0" smtClean="0"/>
              <a:t>()’ </a:t>
            </a:r>
            <a:r>
              <a:rPr lang="en-US" sz="4000" i="1" dirty="0" smtClean="0">
                <a:solidFill>
                  <a:srgbClr val="FF0000"/>
                </a:solidFill>
              </a:rPr>
              <a:t>ends</a:t>
            </a:r>
            <a:r>
              <a:rPr lang="en-US" sz="4000" dirty="0" smtClean="0">
                <a:solidFill>
                  <a:srgbClr val="FF0000"/>
                </a:solidFill>
              </a:rPr>
              <a:t> </a:t>
            </a:r>
            <a:r>
              <a:rPr lang="en-US" sz="4000" dirty="0" smtClean="0"/>
              <a:t>or </a:t>
            </a:r>
            <a:r>
              <a:rPr lang="en-US" sz="4000" i="1" dirty="0" smtClean="0">
                <a:solidFill>
                  <a:srgbClr val="FF0000"/>
                </a:solidFill>
              </a:rPr>
              <a:t>completes</a:t>
            </a:r>
            <a:r>
              <a:rPr lang="en-US" sz="4000" dirty="0" smtClean="0"/>
              <a:t>.</a:t>
            </a:r>
          </a:p>
          <a:p>
            <a:pPr lvl="1"/>
            <a:r>
              <a:rPr lang="en-US" sz="3600" dirty="0" smtClean="0"/>
              <a:t>Which also means that </a:t>
            </a:r>
            <a:r>
              <a:rPr lang="en-US" sz="3600" b="1" i="1" u="sng" dirty="0" smtClean="0">
                <a:solidFill>
                  <a:srgbClr val="FF0000"/>
                </a:solidFill>
              </a:rPr>
              <a:t>all</a:t>
            </a:r>
            <a:r>
              <a:rPr lang="en-US" sz="3600" dirty="0" smtClean="0">
                <a:solidFill>
                  <a:srgbClr val="FF0000"/>
                </a:solidFill>
              </a:rPr>
              <a:t> </a:t>
            </a:r>
            <a:r>
              <a:rPr lang="en-US" sz="3600" dirty="0" err="1" smtClean="0"/>
              <a:t>goroutines</a:t>
            </a:r>
            <a:r>
              <a:rPr lang="en-US" sz="3600" dirty="0" smtClean="0"/>
              <a:t> also </a:t>
            </a:r>
            <a:r>
              <a:rPr lang="en-US" sz="3600" b="1" i="1" dirty="0" smtClean="0">
                <a:solidFill>
                  <a:srgbClr val="FF0000"/>
                </a:solidFill>
              </a:rPr>
              <a:t>ends</a:t>
            </a:r>
            <a:r>
              <a:rPr lang="en-US" sz="3600" dirty="0" smtClean="0"/>
              <a:t> or get </a:t>
            </a:r>
            <a:r>
              <a:rPr lang="en-US" sz="3600" b="1" i="1" dirty="0" smtClean="0">
                <a:solidFill>
                  <a:srgbClr val="FF0000"/>
                </a:solidFill>
              </a:rPr>
              <a:t>killed</a:t>
            </a:r>
            <a:r>
              <a:rPr lang="en-US" sz="3600" dirty="0" smtClean="0"/>
              <a:t>.</a:t>
            </a:r>
            <a:endParaRPr lang="en-US" sz="3600" dirty="0"/>
          </a:p>
        </p:txBody>
      </p:sp>
    </p:spTree>
    <p:extLst>
      <p:ext uri="{BB962C8B-B14F-4D97-AF65-F5344CB8AC3E}">
        <p14:creationId xmlns:p14="http://schemas.microsoft.com/office/powerpoint/2010/main" val="54685888"/>
      </p:ext>
    </p:extLst>
  </p:cSld>
  <p:clrMapOvr>
    <a:masterClrMapping/>
  </p:clrMapOvr>
  <p:timing>
    <p:tnLst>
      <p:par>
        <p:cTn xmlns:p14="http://schemas.microsoft.com/office/powerpoint/2010/main" id="1" dur="indefinite" restart="never" nodeType="tmRoot"/>
      </p:par>
    </p:tn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2" name="Straight Arrow Connector 21"/>
          <p:cNvCxnSpPr>
            <a:stCxn id="16" idx="2"/>
          </p:cNvCxnSpPr>
          <p:nvPr/>
        </p:nvCxnSpPr>
        <p:spPr>
          <a:xfrm>
            <a:off x="6462604" y="2239870"/>
            <a:ext cx="35139" cy="2416388"/>
          </a:xfrm>
          <a:prstGeom prst="straightConnector1">
            <a:avLst/>
          </a:prstGeom>
          <a:ln w="76200" cmpd="sng">
            <a:solidFill>
              <a:schemeClr val="bg1">
                <a:lumMod val="65000"/>
              </a:schemeClr>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Responsibility of a </a:t>
            </a:r>
            <a:r>
              <a:rPr lang="en-US" dirty="0" err="1" smtClean="0"/>
              <a:t>goroutine</a:t>
            </a:r>
            <a:r>
              <a:rPr lang="en-US" dirty="0"/>
              <a:t>!</a:t>
            </a:r>
          </a:p>
        </p:txBody>
      </p:sp>
      <p:sp>
        <p:nvSpPr>
          <p:cNvPr id="16" name="Rectangle 15"/>
          <p:cNvSpPr/>
          <p:nvPr/>
        </p:nvSpPr>
        <p:spPr>
          <a:xfrm>
            <a:off x="5810612" y="1924050"/>
            <a:ext cx="1303982" cy="31581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goroutine1</a:t>
            </a:r>
            <a:endParaRPr lang="en-US" dirty="0"/>
          </a:p>
        </p:txBody>
      </p:sp>
      <p:sp>
        <p:nvSpPr>
          <p:cNvPr id="17" name="Rectangle 16"/>
          <p:cNvSpPr/>
          <p:nvPr/>
        </p:nvSpPr>
        <p:spPr>
          <a:xfrm>
            <a:off x="5980401" y="2397776"/>
            <a:ext cx="977987" cy="18796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5980402" y="2397776"/>
            <a:ext cx="977986" cy="369332"/>
          </a:xfrm>
          <a:prstGeom prst="rect">
            <a:avLst/>
          </a:prstGeom>
          <a:noFill/>
        </p:spPr>
        <p:txBody>
          <a:bodyPr wrap="square" rtlCol="0">
            <a:spAutoFit/>
          </a:bodyPr>
          <a:lstStyle/>
          <a:p>
            <a:r>
              <a:rPr lang="en-US" dirty="0"/>
              <a:t>m</a:t>
            </a:r>
            <a:r>
              <a:rPr lang="en-US" dirty="0" smtClean="0"/>
              <a:t>ain()</a:t>
            </a:r>
            <a:endParaRPr lang="en-US" dirty="0"/>
          </a:p>
        </p:txBody>
      </p:sp>
      <p:sp>
        <p:nvSpPr>
          <p:cNvPr id="19" name="TextBox 18"/>
          <p:cNvSpPr txBox="1"/>
          <p:nvPr/>
        </p:nvSpPr>
        <p:spPr>
          <a:xfrm>
            <a:off x="882906" y="1325624"/>
            <a:ext cx="7451492" cy="369332"/>
          </a:xfrm>
          <a:prstGeom prst="rect">
            <a:avLst/>
          </a:prstGeom>
          <a:noFill/>
        </p:spPr>
        <p:txBody>
          <a:bodyPr wrap="none" rtlCol="0">
            <a:spAutoFit/>
          </a:bodyPr>
          <a:lstStyle/>
          <a:p>
            <a:r>
              <a:rPr lang="en-US" dirty="0" smtClean="0"/>
              <a:t>A </a:t>
            </a:r>
            <a:r>
              <a:rPr lang="en-US" dirty="0" err="1" smtClean="0"/>
              <a:t>gorountine</a:t>
            </a:r>
            <a:r>
              <a:rPr lang="en-US" dirty="0" smtClean="0"/>
              <a:t> is responsible for managing the </a:t>
            </a:r>
            <a:r>
              <a:rPr lang="en-US" b="1" i="1" dirty="0" smtClean="0"/>
              <a:t>execution</a:t>
            </a:r>
            <a:r>
              <a:rPr lang="en-US" b="1" dirty="0" smtClean="0"/>
              <a:t> </a:t>
            </a:r>
            <a:r>
              <a:rPr lang="en-US" b="1" i="1" dirty="0" smtClean="0"/>
              <a:t>context</a:t>
            </a:r>
            <a:r>
              <a:rPr lang="en-US" b="1" dirty="0" smtClean="0"/>
              <a:t> </a:t>
            </a:r>
            <a:r>
              <a:rPr lang="en-US" dirty="0" smtClean="0"/>
              <a:t>of a function.</a:t>
            </a:r>
            <a:endParaRPr lang="en-US" dirty="0"/>
          </a:p>
        </p:txBody>
      </p:sp>
      <p:pic>
        <p:nvPicPr>
          <p:cNvPr id="24" name="Picture 23"/>
          <p:cNvPicPr>
            <a:picLocks noChangeAspect="1"/>
          </p:cNvPicPr>
          <p:nvPr/>
        </p:nvPicPr>
        <p:blipFill>
          <a:blip r:embed="rId2"/>
          <a:stretch>
            <a:fillRect/>
          </a:stretch>
        </p:blipFill>
        <p:spPr>
          <a:xfrm>
            <a:off x="944553" y="1924050"/>
            <a:ext cx="3185890" cy="1347665"/>
          </a:xfrm>
          <a:prstGeom prst="rect">
            <a:avLst/>
          </a:prstGeom>
        </p:spPr>
      </p:pic>
    </p:spTree>
    <p:extLst>
      <p:ext uri="{BB962C8B-B14F-4D97-AF65-F5344CB8AC3E}">
        <p14:creationId xmlns:p14="http://schemas.microsoft.com/office/powerpoint/2010/main" val="3486244648"/>
      </p:ext>
    </p:extLst>
  </p:cSld>
  <p:clrMapOvr>
    <a:masterClrMapping/>
  </p:clrMapOvr>
  <p:timing>
    <p:tnLst>
      <p:par>
        <p:cTn xmlns:p14="http://schemas.microsoft.com/office/powerpoint/2010/main" id="1" dur="indefinite" restart="never" nodeType="tmRoot"/>
      </p:par>
    </p:tn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Elbow Connector 4"/>
          <p:cNvCxnSpPr>
            <a:stCxn id="12" idx="2"/>
            <a:endCxn id="10" idx="0"/>
          </p:cNvCxnSpPr>
          <p:nvPr/>
        </p:nvCxnSpPr>
        <p:spPr>
          <a:xfrm rot="16200000" flipH="1">
            <a:off x="6270142" y="1306793"/>
            <a:ext cx="808048" cy="1188302"/>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7" name="Elbow Connector 6"/>
          <p:cNvCxnSpPr>
            <a:stCxn id="8" idx="2"/>
            <a:endCxn id="20" idx="0"/>
          </p:cNvCxnSpPr>
          <p:nvPr/>
        </p:nvCxnSpPr>
        <p:spPr>
          <a:xfrm rot="5400000">
            <a:off x="6328067" y="2536916"/>
            <a:ext cx="698993" cy="1181509"/>
          </a:xfrm>
          <a:prstGeom prst="bentConnector3">
            <a:avLst>
              <a:gd name="adj1" fmla="val 24201"/>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Responsibility of a </a:t>
            </a:r>
            <a:r>
              <a:rPr lang="en-US" dirty="0" err="1" smtClean="0"/>
              <a:t>goroutine</a:t>
            </a:r>
            <a:r>
              <a:rPr lang="en-US" dirty="0"/>
              <a:t>!</a:t>
            </a:r>
          </a:p>
        </p:txBody>
      </p:sp>
      <p:sp>
        <p:nvSpPr>
          <p:cNvPr id="8" name="Rectangle 7"/>
          <p:cNvSpPr/>
          <p:nvPr/>
        </p:nvSpPr>
        <p:spPr>
          <a:xfrm>
            <a:off x="6732007" y="2301130"/>
            <a:ext cx="1072619" cy="47704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 name="TextBox 9"/>
          <p:cNvSpPr txBox="1"/>
          <p:nvPr/>
        </p:nvSpPr>
        <p:spPr>
          <a:xfrm>
            <a:off x="6732007" y="2304968"/>
            <a:ext cx="1072619" cy="369332"/>
          </a:xfrm>
          <a:prstGeom prst="rect">
            <a:avLst/>
          </a:prstGeom>
          <a:noFill/>
        </p:spPr>
        <p:txBody>
          <a:bodyPr wrap="square" rtlCol="0">
            <a:spAutoFit/>
          </a:bodyPr>
          <a:lstStyle/>
          <a:p>
            <a:r>
              <a:rPr lang="en-US" dirty="0" smtClean="0"/>
              <a:t>producer</a:t>
            </a:r>
            <a:endParaRPr lang="en-US" dirty="0"/>
          </a:p>
        </p:txBody>
      </p:sp>
      <p:sp>
        <p:nvSpPr>
          <p:cNvPr id="12" name="Rectangle 11"/>
          <p:cNvSpPr/>
          <p:nvPr/>
        </p:nvSpPr>
        <p:spPr>
          <a:xfrm>
            <a:off x="5428024" y="1181101"/>
            <a:ext cx="1303982" cy="31581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goroutine1</a:t>
            </a:r>
            <a:endParaRPr lang="en-US" dirty="0"/>
          </a:p>
        </p:txBody>
      </p:sp>
      <p:sp>
        <p:nvSpPr>
          <p:cNvPr id="13" name="Rectangle 12"/>
          <p:cNvSpPr/>
          <p:nvPr/>
        </p:nvSpPr>
        <p:spPr>
          <a:xfrm>
            <a:off x="5597814" y="1654828"/>
            <a:ext cx="977987" cy="15032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5597814" y="1654827"/>
            <a:ext cx="977986" cy="369332"/>
          </a:xfrm>
          <a:prstGeom prst="rect">
            <a:avLst/>
          </a:prstGeom>
          <a:noFill/>
        </p:spPr>
        <p:txBody>
          <a:bodyPr wrap="square" rtlCol="0">
            <a:spAutoFit/>
          </a:bodyPr>
          <a:lstStyle/>
          <a:p>
            <a:r>
              <a:rPr lang="en-US" dirty="0"/>
              <a:t>m</a:t>
            </a:r>
            <a:r>
              <a:rPr lang="en-US" dirty="0" smtClean="0"/>
              <a:t>ain()</a:t>
            </a:r>
            <a:endParaRPr lang="en-US" dirty="0"/>
          </a:p>
        </p:txBody>
      </p:sp>
      <p:sp>
        <p:nvSpPr>
          <p:cNvPr id="20" name="Rectangle 19"/>
          <p:cNvSpPr/>
          <p:nvPr/>
        </p:nvSpPr>
        <p:spPr>
          <a:xfrm>
            <a:off x="5597814" y="3477167"/>
            <a:ext cx="977986" cy="342167"/>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0" name="Picture 29"/>
          <p:cNvPicPr>
            <a:picLocks noChangeAspect="1"/>
          </p:cNvPicPr>
          <p:nvPr/>
        </p:nvPicPr>
        <p:blipFill>
          <a:blip r:embed="rId2"/>
          <a:stretch>
            <a:fillRect/>
          </a:stretch>
        </p:blipFill>
        <p:spPr>
          <a:xfrm>
            <a:off x="987715" y="1185781"/>
            <a:ext cx="4062173" cy="1972337"/>
          </a:xfrm>
          <a:prstGeom prst="rect">
            <a:avLst/>
          </a:prstGeom>
        </p:spPr>
      </p:pic>
    </p:spTree>
    <p:extLst>
      <p:ext uri="{BB962C8B-B14F-4D97-AF65-F5344CB8AC3E}">
        <p14:creationId xmlns:p14="http://schemas.microsoft.com/office/powerpoint/2010/main" val="3515261101"/>
      </p:ext>
    </p:extLst>
  </p:cSld>
  <p:clrMapOvr>
    <a:masterClrMapping/>
  </p:clrMapOvr>
  <p:timing>
    <p:tnLst>
      <p:par>
        <p:cTn xmlns:p14="http://schemas.microsoft.com/office/powerpoint/2010/main" id="1" dur="indefinite" restart="never" nodeType="tmRoot"/>
      </p:par>
    </p:tn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Elbow Connector 4"/>
          <p:cNvCxnSpPr>
            <a:stCxn id="12" idx="2"/>
            <a:endCxn id="8" idx="0"/>
          </p:cNvCxnSpPr>
          <p:nvPr/>
        </p:nvCxnSpPr>
        <p:spPr>
          <a:xfrm rot="16200000" flipH="1">
            <a:off x="6439456" y="1137480"/>
            <a:ext cx="638357" cy="1357236"/>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7" name="Elbow Connector 6"/>
          <p:cNvCxnSpPr>
            <a:stCxn id="15" idx="2"/>
            <a:endCxn id="20" idx="0"/>
          </p:cNvCxnSpPr>
          <p:nvPr/>
        </p:nvCxnSpPr>
        <p:spPr>
          <a:xfrm rot="5400000">
            <a:off x="6428043" y="3381317"/>
            <a:ext cx="667975" cy="1364030"/>
          </a:xfrm>
          <a:prstGeom prst="bentConnector3">
            <a:avLst>
              <a:gd name="adj1" fmla="val 28541"/>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Responsibility of a </a:t>
            </a:r>
            <a:r>
              <a:rPr lang="en-US" dirty="0" err="1" smtClean="0"/>
              <a:t>goroutine</a:t>
            </a:r>
            <a:r>
              <a:rPr lang="en-US" dirty="0"/>
              <a:t>!</a:t>
            </a:r>
          </a:p>
        </p:txBody>
      </p:sp>
      <p:sp>
        <p:nvSpPr>
          <p:cNvPr id="8" name="Rectangle 7"/>
          <p:cNvSpPr/>
          <p:nvPr/>
        </p:nvSpPr>
        <p:spPr>
          <a:xfrm>
            <a:off x="6848509" y="2135278"/>
            <a:ext cx="1177484" cy="47704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 name="TextBox 9"/>
          <p:cNvSpPr txBox="1"/>
          <p:nvPr/>
        </p:nvSpPr>
        <p:spPr>
          <a:xfrm>
            <a:off x="6848509" y="2139116"/>
            <a:ext cx="1177484" cy="369332"/>
          </a:xfrm>
          <a:prstGeom prst="rect">
            <a:avLst/>
          </a:prstGeom>
          <a:noFill/>
        </p:spPr>
        <p:txBody>
          <a:bodyPr wrap="square" rtlCol="0">
            <a:spAutoFit/>
          </a:bodyPr>
          <a:lstStyle/>
          <a:p>
            <a:pPr algn="ctr"/>
            <a:r>
              <a:rPr lang="en-US" dirty="0" smtClean="0"/>
              <a:t>producer</a:t>
            </a:r>
            <a:endParaRPr lang="en-US" dirty="0"/>
          </a:p>
        </p:txBody>
      </p:sp>
      <p:sp>
        <p:nvSpPr>
          <p:cNvPr id="12" name="Rectangle 11"/>
          <p:cNvSpPr/>
          <p:nvPr/>
        </p:nvSpPr>
        <p:spPr>
          <a:xfrm>
            <a:off x="5428024" y="1181101"/>
            <a:ext cx="1303982" cy="31581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goroutine1</a:t>
            </a:r>
            <a:endParaRPr lang="en-US" dirty="0"/>
          </a:p>
        </p:txBody>
      </p:sp>
      <p:sp>
        <p:nvSpPr>
          <p:cNvPr id="13" name="Rectangle 12"/>
          <p:cNvSpPr/>
          <p:nvPr/>
        </p:nvSpPr>
        <p:spPr>
          <a:xfrm>
            <a:off x="5597814" y="1654826"/>
            <a:ext cx="977987" cy="24326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5597814" y="1654827"/>
            <a:ext cx="977986" cy="369332"/>
          </a:xfrm>
          <a:prstGeom prst="rect">
            <a:avLst/>
          </a:prstGeom>
          <a:noFill/>
        </p:spPr>
        <p:txBody>
          <a:bodyPr wrap="square" rtlCol="0">
            <a:spAutoFit/>
          </a:bodyPr>
          <a:lstStyle/>
          <a:p>
            <a:pPr algn="ctr"/>
            <a:r>
              <a:rPr lang="en-US" dirty="0"/>
              <a:t>m</a:t>
            </a:r>
            <a:r>
              <a:rPr lang="en-US" dirty="0" smtClean="0"/>
              <a:t>ain()</a:t>
            </a:r>
            <a:endParaRPr lang="en-US" dirty="0"/>
          </a:p>
        </p:txBody>
      </p:sp>
      <p:sp>
        <p:nvSpPr>
          <p:cNvPr id="20" name="Rectangle 19"/>
          <p:cNvSpPr/>
          <p:nvPr/>
        </p:nvSpPr>
        <p:spPr>
          <a:xfrm>
            <a:off x="5591021" y="4397320"/>
            <a:ext cx="977986" cy="342167"/>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6855302" y="3252301"/>
            <a:ext cx="1177484" cy="47704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4" name="TextBox 23"/>
          <p:cNvSpPr txBox="1"/>
          <p:nvPr/>
        </p:nvSpPr>
        <p:spPr>
          <a:xfrm>
            <a:off x="6855302" y="3252301"/>
            <a:ext cx="1177484" cy="369332"/>
          </a:xfrm>
          <a:prstGeom prst="rect">
            <a:avLst/>
          </a:prstGeom>
          <a:noFill/>
        </p:spPr>
        <p:txBody>
          <a:bodyPr wrap="square" rtlCol="0">
            <a:spAutoFit/>
          </a:bodyPr>
          <a:lstStyle/>
          <a:p>
            <a:r>
              <a:rPr lang="en-US" dirty="0" smtClean="0"/>
              <a:t>consumer</a:t>
            </a:r>
            <a:endParaRPr lang="en-US" dirty="0"/>
          </a:p>
        </p:txBody>
      </p:sp>
      <p:cxnSp>
        <p:nvCxnSpPr>
          <p:cNvPr id="26" name="Elbow Connector 25"/>
          <p:cNvCxnSpPr>
            <a:stCxn id="8" idx="2"/>
          </p:cNvCxnSpPr>
          <p:nvPr/>
        </p:nvCxnSpPr>
        <p:spPr>
          <a:xfrm rot="5400000">
            <a:off x="6912875" y="2268454"/>
            <a:ext cx="180509" cy="868244"/>
          </a:xfrm>
          <a:prstGeom prst="bentConnector2">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38" name="Elbow Connector 37"/>
          <p:cNvCxnSpPr>
            <a:endCxn id="24" idx="0"/>
          </p:cNvCxnSpPr>
          <p:nvPr/>
        </p:nvCxnSpPr>
        <p:spPr>
          <a:xfrm>
            <a:off x="6575800" y="2982410"/>
            <a:ext cx="868244" cy="269891"/>
          </a:xfrm>
          <a:prstGeom prst="bentConnector2">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pic>
        <p:nvPicPr>
          <p:cNvPr id="53" name="Picture 52"/>
          <p:cNvPicPr>
            <a:picLocks noChangeAspect="1"/>
          </p:cNvPicPr>
          <p:nvPr/>
        </p:nvPicPr>
        <p:blipFill>
          <a:blip r:embed="rId2"/>
          <a:stretch>
            <a:fillRect/>
          </a:stretch>
        </p:blipFill>
        <p:spPr>
          <a:xfrm>
            <a:off x="979294" y="1181101"/>
            <a:ext cx="4105236" cy="2795445"/>
          </a:xfrm>
          <a:prstGeom prst="rect">
            <a:avLst/>
          </a:prstGeom>
        </p:spPr>
      </p:pic>
    </p:spTree>
    <p:extLst>
      <p:ext uri="{BB962C8B-B14F-4D97-AF65-F5344CB8AC3E}">
        <p14:creationId xmlns:p14="http://schemas.microsoft.com/office/powerpoint/2010/main" val="1606566447"/>
      </p:ext>
    </p:extLst>
  </p:cSld>
  <p:clrMapOvr>
    <a:masterClrMapping/>
  </p:clrMapOvr>
  <p:timing>
    <p:tnLst>
      <p:par>
        <p:cTn xmlns:p14="http://schemas.microsoft.com/office/powerpoint/2010/main" id="1" dur="indefinite" restart="never" nodeType="tmRoot"/>
      </p:par>
    </p:tn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Elbow Connector 4"/>
          <p:cNvCxnSpPr>
            <a:stCxn id="12" idx="2"/>
            <a:endCxn id="8" idx="0"/>
          </p:cNvCxnSpPr>
          <p:nvPr/>
        </p:nvCxnSpPr>
        <p:spPr>
          <a:xfrm rot="16200000" flipH="1">
            <a:off x="5365523" y="1115293"/>
            <a:ext cx="638357" cy="1401611"/>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7" name="Elbow Connector 6"/>
          <p:cNvCxnSpPr>
            <a:stCxn id="15" idx="2"/>
          </p:cNvCxnSpPr>
          <p:nvPr/>
        </p:nvCxnSpPr>
        <p:spPr>
          <a:xfrm rot="5400000">
            <a:off x="5376298" y="3381317"/>
            <a:ext cx="667975" cy="1364030"/>
          </a:xfrm>
          <a:prstGeom prst="bentConnector3">
            <a:avLst>
              <a:gd name="adj1" fmla="val 28541"/>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Responsibility of a </a:t>
            </a:r>
            <a:r>
              <a:rPr lang="en-US" dirty="0" err="1" smtClean="0"/>
              <a:t>goroutine</a:t>
            </a:r>
            <a:r>
              <a:rPr lang="en-US" dirty="0"/>
              <a:t>!</a:t>
            </a:r>
          </a:p>
        </p:txBody>
      </p:sp>
      <p:sp>
        <p:nvSpPr>
          <p:cNvPr id="8" name="Rectangle 7"/>
          <p:cNvSpPr/>
          <p:nvPr/>
        </p:nvSpPr>
        <p:spPr>
          <a:xfrm>
            <a:off x="5796764" y="2135278"/>
            <a:ext cx="1177484" cy="477044"/>
          </a:xfrm>
          <a:prstGeom prst="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US" dirty="0" smtClean="0"/>
              <a:t>go()</a:t>
            </a:r>
            <a:endParaRPr lang="en-US" dirty="0"/>
          </a:p>
        </p:txBody>
      </p:sp>
      <p:sp>
        <p:nvSpPr>
          <p:cNvPr id="12" name="Rectangle 11"/>
          <p:cNvSpPr/>
          <p:nvPr/>
        </p:nvSpPr>
        <p:spPr>
          <a:xfrm>
            <a:off x="4376279" y="1181101"/>
            <a:ext cx="1215232" cy="31581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goroutine1</a:t>
            </a:r>
            <a:endParaRPr lang="en-US" dirty="0"/>
          </a:p>
        </p:txBody>
      </p:sp>
      <p:sp>
        <p:nvSpPr>
          <p:cNvPr id="13" name="Rectangle 12"/>
          <p:cNvSpPr/>
          <p:nvPr/>
        </p:nvSpPr>
        <p:spPr>
          <a:xfrm>
            <a:off x="4376279" y="1654826"/>
            <a:ext cx="1215233" cy="24326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4376279" y="1654827"/>
            <a:ext cx="1215232" cy="369332"/>
          </a:xfrm>
          <a:prstGeom prst="rect">
            <a:avLst/>
          </a:prstGeom>
          <a:noFill/>
        </p:spPr>
        <p:txBody>
          <a:bodyPr wrap="square" rtlCol="0">
            <a:spAutoFit/>
          </a:bodyPr>
          <a:lstStyle/>
          <a:p>
            <a:pPr algn="ctr"/>
            <a:r>
              <a:rPr lang="en-US" dirty="0"/>
              <a:t>m</a:t>
            </a:r>
            <a:r>
              <a:rPr lang="en-US" dirty="0" smtClean="0"/>
              <a:t>ain()</a:t>
            </a:r>
            <a:endParaRPr lang="en-US" dirty="0"/>
          </a:p>
        </p:txBody>
      </p:sp>
      <p:sp>
        <p:nvSpPr>
          <p:cNvPr id="20" name="Rectangle 19"/>
          <p:cNvSpPr/>
          <p:nvPr/>
        </p:nvSpPr>
        <p:spPr>
          <a:xfrm>
            <a:off x="4539276" y="4401944"/>
            <a:ext cx="977986" cy="342167"/>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5803557" y="3252301"/>
            <a:ext cx="1177484" cy="47704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4" name="TextBox 23"/>
          <p:cNvSpPr txBox="1"/>
          <p:nvPr/>
        </p:nvSpPr>
        <p:spPr>
          <a:xfrm>
            <a:off x="5803557" y="3252301"/>
            <a:ext cx="1177484" cy="369332"/>
          </a:xfrm>
          <a:prstGeom prst="rect">
            <a:avLst/>
          </a:prstGeom>
          <a:noFill/>
        </p:spPr>
        <p:txBody>
          <a:bodyPr wrap="square" rtlCol="0">
            <a:spAutoFit/>
          </a:bodyPr>
          <a:lstStyle/>
          <a:p>
            <a:r>
              <a:rPr lang="en-US" dirty="0" smtClean="0"/>
              <a:t>consumer</a:t>
            </a:r>
            <a:endParaRPr lang="en-US" dirty="0"/>
          </a:p>
        </p:txBody>
      </p:sp>
      <p:cxnSp>
        <p:nvCxnSpPr>
          <p:cNvPr id="26" name="Elbow Connector 25"/>
          <p:cNvCxnSpPr>
            <a:stCxn id="8" idx="2"/>
          </p:cNvCxnSpPr>
          <p:nvPr/>
        </p:nvCxnSpPr>
        <p:spPr>
          <a:xfrm rot="5400000">
            <a:off x="5898255" y="2305579"/>
            <a:ext cx="180509" cy="793995"/>
          </a:xfrm>
          <a:prstGeom prst="bentConnector2">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38" name="Elbow Connector 37"/>
          <p:cNvCxnSpPr>
            <a:endCxn id="24" idx="0"/>
          </p:cNvCxnSpPr>
          <p:nvPr/>
        </p:nvCxnSpPr>
        <p:spPr>
          <a:xfrm>
            <a:off x="5591511" y="2982410"/>
            <a:ext cx="800788" cy="269891"/>
          </a:xfrm>
          <a:prstGeom prst="bentConnector2">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pic>
        <p:nvPicPr>
          <p:cNvPr id="3" name="Picture 2"/>
          <p:cNvPicPr>
            <a:picLocks noChangeAspect="1"/>
          </p:cNvPicPr>
          <p:nvPr/>
        </p:nvPicPr>
        <p:blipFill>
          <a:blip r:embed="rId2"/>
          <a:stretch>
            <a:fillRect/>
          </a:stretch>
        </p:blipFill>
        <p:spPr>
          <a:xfrm>
            <a:off x="538743" y="1181101"/>
            <a:ext cx="3588560" cy="2434781"/>
          </a:xfrm>
          <a:prstGeom prst="rect">
            <a:avLst/>
          </a:prstGeom>
        </p:spPr>
      </p:pic>
      <p:cxnSp>
        <p:nvCxnSpPr>
          <p:cNvPr id="17" name="Elbow Connector 16"/>
          <p:cNvCxnSpPr>
            <a:stCxn id="22" idx="2"/>
            <a:endCxn id="32" idx="0"/>
          </p:cNvCxnSpPr>
          <p:nvPr/>
        </p:nvCxnSpPr>
        <p:spPr>
          <a:xfrm rot="16200000" flipH="1">
            <a:off x="7289975" y="3515732"/>
            <a:ext cx="1136779" cy="6794"/>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7202975" y="2634921"/>
            <a:ext cx="1303982" cy="31581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goroutine2</a:t>
            </a:r>
            <a:endParaRPr lang="en-US" dirty="0"/>
          </a:p>
        </p:txBody>
      </p:sp>
      <p:sp>
        <p:nvSpPr>
          <p:cNvPr id="23" name="Rectangle 22"/>
          <p:cNvSpPr/>
          <p:nvPr/>
        </p:nvSpPr>
        <p:spPr>
          <a:xfrm>
            <a:off x="7202977" y="3252301"/>
            <a:ext cx="1303982" cy="47704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TextBox 24"/>
          <p:cNvSpPr txBox="1"/>
          <p:nvPr/>
        </p:nvSpPr>
        <p:spPr>
          <a:xfrm>
            <a:off x="7209770" y="3252301"/>
            <a:ext cx="1303981" cy="369332"/>
          </a:xfrm>
          <a:prstGeom prst="rect">
            <a:avLst/>
          </a:prstGeom>
          <a:noFill/>
        </p:spPr>
        <p:txBody>
          <a:bodyPr wrap="square" rtlCol="0">
            <a:spAutoFit/>
          </a:bodyPr>
          <a:lstStyle/>
          <a:p>
            <a:pPr algn="ctr"/>
            <a:r>
              <a:rPr lang="en-US" dirty="0" smtClean="0"/>
              <a:t>producer</a:t>
            </a:r>
            <a:endParaRPr lang="en-US" dirty="0"/>
          </a:p>
        </p:txBody>
      </p:sp>
      <p:sp>
        <p:nvSpPr>
          <p:cNvPr id="32" name="Rectangle 31"/>
          <p:cNvSpPr/>
          <p:nvPr/>
        </p:nvSpPr>
        <p:spPr>
          <a:xfrm>
            <a:off x="7372767" y="4087519"/>
            <a:ext cx="977986" cy="342167"/>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1" name="Elbow Connector 40"/>
          <p:cNvCxnSpPr>
            <a:stCxn id="8" idx="3"/>
            <a:endCxn id="22" idx="0"/>
          </p:cNvCxnSpPr>
          <p:nvPr/>
        </p:nvCxnSpPr>
        <p:spPr>
          <a:xfrm>
            <a:off x="6974248" y="2373799"/>
            <a:ext cx="880718" cy="261122"/>
          </a:xfrm>
          <a:prstGeom prst="bentConnector2">
            <a:avLst/>
          </a:prstGeom>
          <a:ln w="57150" cmpd="sng">
            <a:solidFill>
              <a:schemeClr val="bg1">
                <a:lumMod val="65000"/>
              </a:schemeClr>
            </a:solidFill>
            <a:prstDash val="sysDash"/>
            <a:headEnd type="none"/>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82277440"/>
      </p:ext>
    </p:extLst>
  </p:cSld>
  <p:clrMapOvr>
    <a:masterClrMapping/>
  </p:clrMapOvr>
  <p:timing>
    <p:tnLst>
      <p:par>
        <p:cTn xmlns:p14="http://schemas.microsoft.com/office/powerpoint/2010/main" id="1" dur="indefinite" restart="never" nodeType="tmRoot"/>
      </p:par>
    </p:tn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0" name="Elbow Connector 39"/>
          <p:cNvCxnSpPr>
            <a:endCxn id="42" idx="0"/>
          </p:cNvCxnSpPr>
          <p:nvPr/>
        </p:nvCxnSpPr>
        <p:spPr>
          <a:xfrm rot="5400000">
            <a:off x="4670703" y="4373107"/>
            <a:ext cx="632732" cy="6350"/>
          </a:xfrm>
          <a:prstGeom prst="bentConnector3">
            <a:avLst>
              <a:gd name="adj1" fmla="val 50000"/>
            </a:avLst>
          </a:prstGeom>
          <a:ln w="28575"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33" name="Elbow Connector 32"/>
          <p:cNvCxnSpPr>
            <a:stCxn id="34" idx="2"/>
            <a:endCxn id="37" idx="0"/>
          </p:cNvCxnSpPr>
          <p:nvPr/>
        </p:nvCxnSpPr>
        <p:spPr>
          <a:xfrm rot="5400000">
            <a:off x="5823205" y="3946443"/>
            <a:ext cx="1143894" cy="6351"/>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5" name="Elbow Connector 4"/>
          <p:cNvCxnSpPr>
            <a:stCxn id="12" idx="2"/>
            <a:endCxn id="8" idx="0"/>
          </p:cNvCxnSpPr>
          <p:nvPr/>
        </p:nvCxnSpPr>
        <p:spPr>
          <a:xfrm rot="16200000" flipH="1">
            <a:off x="5352744" y="1128071"/>
            <a:ext cx="434907" cy="1172605"/>
          </a:xfrm>
          <a:prstGeom prst="bentConnector3">
            <a:avLst>
              <a:gd name="adj1" fmla="val 61695"/>
            </a:avLst>
          </a:prstGeom>
          <a:ln w="28575"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Responsibility of a </a:t>
            </a:r>
            <a:r>
              <a:rPr lang="en-US" dirty="0" err="1" smtClean="0"/>
              <a:t>goroutine</a:t>
            </a:r>
            <a:r>
              <a:rPr lang="en-US" dirty="0"/>
              <a:t>!</a:t>
            </a:r>
          </a:p>
        </p:txBody>
      </p:sp>
      <p:sp>
        <p:nvSpPr>
          <p:cNvPr id="8" name="Rectangle 7"/>
          <p:cNvSpPr/>
          <p:nvPr/>
        </p:nvSpPr>
        <p:spPr>
          <a:xfrm>
            <a:off x="5796763" y="1931827"/>
            <a:ext cx="719474" cy="287642"/>
          </a:xfrm>
          <a:prstGeom prst="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US" dirty="0" smtClean="0"/>
              <a:t>go()</a:t>
            </a:r>
            <a:endParaRPr lang="en-US" dirty="0"/>
          </a:p>
        </p:txBody>
      </p:sp>
      <p:sp>
        <p:nvSpPr>
          <p:cNvPr id="12" name="Rectangle 11"/>
          <p:cNvSpPr/>
          <p:nvPr/>
        </p:nvSpPr>
        <p:spPr>
          <a:xfrm>
            <a:off x="4376279" y="1181101"/>
            <a:ext cx="1215232" cy="31581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goroutine1</a:t>
            </a:r>
            <a:endParaRPr lang="en-US" dirty="0"/>
          </a:p>
        </p:txBody>
      </p:sp>
      <p:sp>
        <p:nvSpPr>
          <p:cNvPr id="13" name="Rectangle 12"/>
          <p:cNvSpPr/>
          <p:nvPr/>
        </p:nvSpPr>
        <p:spPr>
          <a:xfrm>
            <a:off x="4376279" y="1654825"/>
            <a:ext cx="1215233" cy="28627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4376279" y="1654827"/>
            <a:ext cx="1215232" cy="369332"/>
          </a:xfrm>
          <a:prstGeom prst="rect">
            <a:avLst/>
          </a:prstGeom>
          <a:noFill/>
        </p:spPr>
        <p:txBody>
          <a:bodyPr wrap="square" rtlCol="0">
            <a:spAutoFit/>
          </a:bodyPr>
          <a:lstStyle/>
          <a:p>
            <a:pPr algn="ctr"/>
            <a:r>
              <a:rPr lang="en-US" dirty="0"/>
              <a:t>m</a:t>
            </a:r>
            <a:r>
              <a:rPr lang="en-US" dirty="0" smtClean="0"/>
              <a:t>ain()</a:t>
            </a:r>
            <a:endParaRPr lang="en-US" dirty="0"/>
          </a:p>
        </p:txBody>
      </p:sp>
      <p:sp>
        <p:nvSpPr>
          <p:cNvPr id="20" name="Rectangle 19"/>
          <p:cNvSpPr/>
          <p:nvPr/>
        </p:nvSpPr>
        <p:spPr>
          <a:xfrm>
            <a:off x="4539276" y="4401944"/>
            <a:ext cx="977986" cy="342167"/>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5809907" y="3587354"/>
            <a:ext cx="1240411" cy="47704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4" name="TextBox 23"/>
          <p:cNvSpPr txBox="1"/>
          <p:nvPr/>
        </p:nvSpPr>
        <p:spPr>
          <a:xfrm>
            <a:off x="5809907" y="3587354"/>
            <a:ext cx="1240411" cy="369332"/>
          </a:xfrm>
          <a:prstGeom prst="rect">
            <a:avLst/>
          </a:prstGeom>
          <a:noFill/>
        </p:spPr>
        <p:txBody>
          <a:bodyPr wrap="square" rtlCol="0">
            <a:spAutoFit/>
          </a:bodyPr>
          <a:lstStyle/>
          <a:p>
            <a:r>
              <a:rPr lang="en-US" dirty="0" smtClean="0"/>
              <a:t>consumer</a:t>
            </a:r>
            <a:endParaRPr lang="en-US" dirty="0"/>
          </a:p>
        </p:txBody>
      </p:sp>
      <p:cxnSp>
        <p:nvCxnSpPr>
          <p:cNvPr id="26" name="Elbow Connector 25"/>
          <p:cNvCxnSpPr>
            <a:stCxn id="8" idx="2"/>
          </p:cNvCxnSpPr>
          <p:nvPr/>
        </p:nvCxnSpPr>
        <p:spPr>
          <a:xfrm rot="5400000">
            <a:off x="5818522" y="1992461"/>
            <a:ext cx="110972" cy="564986"/>
          </a:xfrm>
          <a:prstGeom prst="bentConnector2">
            <a:avLst/>
          </a:prstGeom>
          <a:ln w="28575"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17" name="Elbow Connector 16"/>
          <p:cNvCxnSpPr>
            <a:stCxn id="22" idx="2"/>
            <a:endCxn id="32" idx="0"/>
          </p:cNvCxnSpPr>
          <p:nvPr/>
        </p:nvCxnSpPr>
        <p:spPr>
          <a:xfrm rot="5400000">
            <a:off x="7275786" y="3956853"/>
            <a:ext cx="1158365" cy="1"/>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7202976" y="3061852"/>
            <a:ext cx="1303982" cy="31581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goroutine2</a:t>
            </a:r>
            <a:endParaRPr lang="en-US" dirty="0"/>
          </a:p>
        </p:txBody>
      </p:sp>
      <p:sp>
        <p:nvSpPr>
          <p:cNvPr id="23" name="Rectangle 22"/>
          <p:cNvSpPr/>
          <p:nvPr/>
        </p:nvSpPr>
        <p:spPr>
          <a:xfrm>
            <a:off x="7209326" y="3585362"/>
            <a:ext cx="1303982" cy="47704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TextBox 24"/>
          <p:cNvSpPr txBox="1"/>
          <p:nvPr/>
        </p:nvSpPr>
        <p:spPr>
          <a:xfrm>
            <a:off x="7216119" y="3585362"/>
            <a:ext cx="1303981" cy="369332"/>
          </a:xfrm>
          <a:prstGeom prst="rect">
            <a:avLst/>
          </a:prstGeom>
          <a:noFill/>
        </p:spPr>
        <p:txBody>
          <a:bodyPr wrap="square" rtlCol="0">
            <a:spAutoFit/>
          </a:bodyPr>
          <a:lstStyle/>
          <a:p>
            <a:pPr algn="ctr"/>
            <a:r>
              <a:rPr lang="en-US" dirty="0" smtClean="0"/>
              <a:t>producer</a:t>
            </a:r>
            <a:endParaRPr lang="en-US" dirty="0"/>
          </a:p>
        </p:txBody>
      </p:sp>
      <p:sp>
        <p:nvSpPr>
          <p:cNvPr id="32" name="Rectangle 31"/>
          <p:cNvSpPr/>
          <p:nvPr/>
        </p:nvSpPr>
        <p:spPr>
          <a:xfrm>
            <a:off x="7365973" y="4536037"/>
            <a:ext cx="977986" cy="342167"/>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1" name="Elbow Connector 40"/>
          <p:cNvCxnSpPr>
            <a:stCxn id="8" idx="3"/>
            <a:endCxn id="22" idx="0"/>
          </p:cNvCxnSpPr>
          <p:nvPr/>
        </p:nvCxnSpPr>
        <p:spPr>
          <a:xfrm>
            <a:off x="6516237" y="2075648"/>
            <a:ext cx="1338730" cy="986204"/>
          </a:xfrm>
          <a:prstGeom prst="bentConnector2">
            <a:avLst/>
          </a:prstGeom>
          <a:ln w="57150" cmpd="sng">
            <a:solidFill>
              <a:srgbClr val="A6A6A6"/>
            </a:solidFill>
            <a:prstDash val="sysDash"/>
            <a:headEnd type="none"/>
            <a:tailEnd type="triangle"/>
          </a:ln>
        </p:spPr>
        <p:style>
          <a:lnRef idx="2">
            <a:schemeClr val="accent1"/>
          </a:lnRef>
          <a:fillRef idx="0">
            <a:schemeClr val="accent1"/>
          </a:fillRef>
          <a:effectRef idx="1">
            <a:schemeClr val="accent1"/>
          </a:effectRef>
          <a:fontRef idx="minor">
            <a:schemeClr val="tx1"/>
          </a:fontRef>
        </p:style>
      </p:cxnSp>
      <p:sp>
        <p:nvSpPr>
          <p:cNvPr id="34" name="Rectangle 33"/>
          <p:cNvSpPr/>
          <p:nvPr/>
        </p:nvSpPr>
        <p:spPr>
          <a:xfrm>
            <a:off x="5746336" y="3061852"/>
            <a:ext cx="1303982" cy="31581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goroutine3</a:t>
            </a:r>
            <a:endParaRPr lang="en-US" dirty="0"/>
          </a:p>
        </p:txBody>
      </p:sp>
      <p:sp>
        <p:nvSpPr>
          <p:cNvPr id="37" name="Rectangle 36"/>
          <p:cNvSpPr/>
          <p:nvPr/>
        </p:nvSpPr>
        <p:spPr>
          <a:xfrm>
            <a:off x="5902983" y="4521565"/>
            <a:ext cx="977986" cy="342167"/>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Rectangle 41"/>
          <p:cNvSpPr/>
          <p:nvPr/>
        </p:nvSpPr>
        <p:spPr>
          <a:xfrm>
            <a:off x="4494901" y="4692649"/>
            <a:ext cx="977986" cy="342167"/>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Rectangle 50"/>
          <p:cNvSpPr/>
          <p:nvPr/>
        </p:nvSpPr>
        <p:spPr>
          <a:xfrm>
            <a:off x="5809907" y="2531635"/>
            <a:ext cx="719474" cy="287642"/>
          </a:xfrm>
          <a:prstGeom prst="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US" dirty="0" smtClean="0"/>
              <a:t>go()</a:t>
            </a:r>
            <a:endParaRPr lang="en-US" dirty="0"/>
          </a:p>
        </p:txBody>
      </p:sp>
      <p:cxnSp>
        <p:nvCxnSpPr>
          <p:cNvPr id="52" name="Elbow Connector 51"/>
          <p:cNvCxnSpPr>
            <a:stCxn id="51" idx="2"/>
          </p:cNvCxnSpPr>
          <p:nvPr/>
        </p:nvCxnSpPr>
        <p:spPr>
          <a:xfrm rot="5400000">
            <a:off x="5831666" y="2592269"/>
            <a:ext cx="110972" cy="564986"/>
          </a:xfrm>
          <a:prstGeom prst="bentConnector2">
            <a:avLst/>
          </a:prstGeom>
          <a:ln w="28575"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53" name="Elbow Connector 52"/>
          <p:cNvCxnSpPr>
            <a:stCxn id="51" idx="3"/>
            <a:endCxn id="34" idx="0"/>
          </p:cNvCxnSpPr>
          <p:nvPr/>
        </p:nvCxnSpPr>
        <p:spPr>
          <a:xfrm flipH="1">
            <a:off x="6398327" y="2675456"/>
            <a:ext cx="131054" cy="386396"/>
          </a:xfrm>
          <a:prstGeom prst="bentConnector4">
            <a:avLst>
              <a:gd name="adj1" fmla="val -174432"/>
              <a:gd name="adj2" fmla="val 68611"/>
            </a:avLst>
          </a:prstGeom>
          <a:ln w="57150" cmpd="sng">
            <a:solidFill>
              <a:srgbClr val="A6A6A6"/>
            </a:solidFill>
            <a:prstDash val="sysDash"/>
            <a:headEnd type="none"/>
            <a:tailEnd type="triangle"/>
          </a:ln>
        </p:spPr>
        <p:style>
          <a:lnRef idx="2">
            <a:schemeClr val="accent1"/>
          </a:lnRef>
          <a:fillRef idx="0">
            <a:schemeClr val="accent1"/>
          </a:fillRef>
          <a:effectRef idx="1">
            <a:schemeClr val="accent1"/>
          </a:effectRef>
          <a:fontRef idx="minor">
            <a:schemeClr val="tx1"/>
          </a:fontRef>
        </p:style>
      </p:cxnSp>
      <p:cxnSp>
        <p:nvCxnSpPr>
          <p:cNvPr id="55" name="Elbow Connector 54"/>
          <p:cNvCxnSpPr>
            <a:endCxn id="51" idx="0"/>
          </p:cNvCxnSpPr>
          <p:nvPr/>
        </p:nvCxnSpPr>
        <p:spPr>
          <a:xfrm>
            <a:off x="5604658" y="2418295"/>
            <a:ext cx="564986" cy="113340"/>
          </a:xfrm>
          <a:prstGeom prst="bentConnector2">
            <a:avLst/>
          </a:prstGeom>
          <a:ln w="28575"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pic>
        <p:nvPicPr>
          <p:cNvPr id="59" name="Picture 58"/>
          <p:cNvPicPr>
            <a:picLocks noChangeAspect="1"/>
          </p:cNvPicPr>
          <p:nvPr/>
        </p:nvPicPr>
        <p:blipFill>
          <a:blip r:embed="rId2"/>
          <a:stretch>
            <a:fillRect/>
          </a:stretch>
        </p:blipFill>
        <p:spPr>
          <a:xfrm>
            <a:off x="113756" y="1181101"/>
            <a:ext cx="4082097" cy="2929538"/>
          </a:xfrm>
          <a:prstGeom prst="rect">
            <a:avLst/>
          </a:prstGeom>
        </p:spPr>
      </p:pic>
    </p:spTree>
    <p:extLst>
      <p:ext uri="{BB962C8B-B14F-4D97-AF65-F5344CB8AC3E}">
        <p14:creationId xmlns:p14="http://schemas.microsoft.com/office/powerpoint/2010/main" val="2665394601"/>
      </p:ext>
    </p:extLst>
  </p:cSld>
  <p:clrMapOvr>
    <a:masterClrMapping/>
  </p:clrMapOvr>
  <p:timing>
    <p:tnLst>
      <p:par>
        <p:cTn xmlns:p14="http://schemas.microsoft.com/office/powerpoint/2010/main" id="1" dur="indefinite" restart="never" nodeType="tmRoot"/>
      </p:par>
    </p:tnLst>
  </p:timing>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0" name="Elbow Connector 39"/>
          <p:cNvCxnSpPr>
            <a:stCxn id="12" idx="2"/>
            <a:endCxn id="42" idx="0"/>
          </p:cNvCxnSpPr>
          <p:nvPr/>
        </p:nvCxnSpPr>
        <p:spPr>
          <a:xfrm rot="5400000">
            <a:off x="2061596" y="4410149"/>
            <a:ext cx="999637" cy="6351"/>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33" name="Elbow Connector 32"/>
          <p:cNvCxnSpPr>
            <a:stCxn id="34" idx="2"/>
            <a:endCxn id="37" idx="0"/>
          </p:cNvCxnSpPr>
          <p:nvPr/>
        </p:nvCxnSpPr>
        <p:spPr>
          <a:xfrm rot="16200000" flipH="1">
            <a:off x="6346143" y="4276635"/>
            <a:ext cx="717118" cy="110"/>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Responsibility of a </a:t>
            </a:r>
            <a:r>
              <a:rPr lang="en-US" dirty="0" err="1" smtClean="0"/>
              <a:t>goroutine</a:t>
            </a:r>
            <a:r>
              <a:rPr lang="en-US" dirty="0"/>
              <a:t>!</a:t>
            </a:r>
          </a:p>
        </p:txBody>
      </p:sp>
      <p:sp>
        <p:nvSpPr>
          <p:cNvPr id="12" name="Rectangle 11"/>
          <p:cNvSpPr/>
          <p:nvPr/>
        </p:nvSpPr>
        <p:spPr>
          <a:xfrm>
            <a:off x="1956972" y="3597687"/>
            <a:ext cx="1215232" cy="31581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goroutine1</a:t>
            </a:r>
            <a:endParaRPr lang="en-US" dirty="0"/>
          </a:p>
        </p:txBody>
      </p:sp>
      <p:sp>
        <p:nvSpPr>
          <p:cNvPr id="13" name="Rectangle 12"/>
          <p:cNvSpPr/>
          <p:nvPr/>
        </p:nvSpPr>
        <p:spPr>
          <a:xfrm>
            <a:off x="1950622" y="4066844"/>
            <a:ext cx="1215233" cy="5555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1956972" y="4066844"/>
            <a:ext cx="1215232" cy="369332"/>
          </a:xfrm>
          <a:prstGeom prst="rect">
            <a:avLst/>
          </a:prstGeom>
          <a:noFill/>
        </p:spPr>
        <p:txBody>
          <a:bodyPr wrap="square" rtlCol="0">
            <a:spAutoFit/>
          </a:bodyPr>
          <a:lstStyle/>
          <a:p>
            <a:pPr algn="ctr"/>
            <a:r>
              <a:rPr lang="en-US" dirty="0"/>
              <a:t>m</a:t>
            </a:r>
            <a:r>
              <a:rPr lang="en-US" dirty="0" smtClean="0"/>
              <a:t>ain()</a:t>
            </a:r>
            <a:endParaRPr lang="en-US" dirty="0"/>
          </a:p>
        </p:txBody>
      </p:sp>
      <p:sp>
        <p:nvSpPr>
          <p:cNvPr id="20" name="Rectangle 19"/>
          <p:cNvSpPr/>
          <p:nvPr/>
        </p:nvSpPr>
        <p:spPr>
          <a:xfrm>
            <a:off x="2113619" y="4622439"/>
            <a:ext cx="977986" cy="342167"/>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6103084" y="4082749"/>
            <a:ext cx="1240411" cy="2770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4" name="TextBox 23"/>
          <p:cNvSpPr txBox="1"/>
          <p:nvPr/>
        </p:nvSpPr>
        <p:spPr>
          <a:xfrm>
            <a:off x="6103084" y="4082749"/>
            <a:ext cx="1240411" cy="369332"/>
          </a:xfrm>
          <a:prstGeom prst="rect">
            <a:avLst/>
          </a:prstGeom>
          <a:noFill/>
        </p:spPr>
        <p:txBody>
          <a:bodyPr wrap="square" rtlCol="0">
            <a:spAutoFit/>
          </a:bodyPr>
          <a:lstStyle/>
          <a:p>
            <a:r>
              <a:rPr lang="en-US" dirty="0" smtClean="0"/>
              <a:t>consumer</a:t>
            </a:r>
            <a:endParaRPr lang="en-US" dirty="0"/>
          </a:p>
        </p:txBody>
      </p:sp>
      <p:cxnSp>
        <p:nvCxnSpPr>
          <p:cNvPr id="17" name="Elbow Connector 16"/>
          <p:cNvCxnSpPr>
            <a:stCxn id="22" idx="2"/>
            <a:endCxn id="32" idx="0"/>
          </p:cNvCxnSpPr>
          <p:nvPr/>
        </p:nvCxnSpPr>
        <p:spPr>
          <a:xfrm rot="16200000" flipH="1">
            <a:off x="4245404" y="4280695"/>
            <a:ext cx="731589" cy="6460"/>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3955977" y="3602312"/>
            <a:ext cx="1303982" cy="31581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goroutine2</a:t>
            </a:r>
            <a:endParaRPr lang="en-US" dirty="0"/>
          </a:p>
        </p:txBody>
      </p:sp>
      <p:sp>
        <p:nvSpPr>
          <p:cNvPr id="23" name="Rectangle 22"/>
          <p:cNvSpPr/>
          <p:nvPr/>
        </p:nvSpPr>
        <p:spPr>
          <a:xfrm>
            <a:off x="3949185" y="4080757"/>
            <a:ext cx="1303982" cy="28361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TextBox 24"/>
          <p:cNvSpPr txBox="1"/>
          <p:nvPr/>
        </p:nvSpPr>
        <p:spPr>
          <a:xfrm>
            <a:off x="3955978" y="4080756"/>
            <a:ext cx="1303981" cy="369332"/>
          </a:xfrm>
          <a:prstGeom prst="rect">
            <a:avLst/>
          </a:prstGeom>
          <a:noFill/>
        </p:spPr>
        <p:txBody>
          <a:bodyPr wrap="square" rtlCol="0">
            <a:spAutoFit/>
          </a:bodyPr>
          <a:lstStyle/>
          <a:p>
            <a:pPr algn="ctr"/>
            <a:r>
              <a:rPr lang="en-US" dirty="0" smtClean="0"/>
              <a:t>producer</a:t>
            </a:r>
            <a:endParaRPr lang="en-US" dirty="0"/>
          </a:p>
        </p:txBody>
      </p:sp>
      <p:sp>
        <p:nvSpPr>
          <p:cNvPr id="32" name="Rectangle 31"/>
          <p:cNvSpPr/>
          <p:nvPr/>
        </p:nvSpPr>
        <p:spPr>
          <a:xfrm>
            <a:off x="4125435" y="4649720"/>
            <a:ext cx="977986" cy="177761"/>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2"/>
          <a:stretch>
            <a:fillRect/>
          </a:stretch>
        </p:blipFill>
        <p:spPr>
          <a:xfrm>
            <a:off x="2638837" y="871246"/>
            <a:ext cx="4217205" cy="2296119"/>
          </a:xfrm>
          <a:prstGeom prst="rect">
            <a:avLst/>
          </a:prstGeom>
        </p:spPr>
      </p:pic>
      <p:sp>
        <p:nvSpPr>
          <p:cNvPr id="34" name="Rectangle 33"/>
          <p:cNvSpPr/>
          <p:nvPr/>
        </p:nvSpPr>
        <p:spPr>
          <a:xfrm>
            <a:off x="6052655" y="3602312"/>
            <a:ext cx="1303982" cy="31581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goroutine3</a:t>
            </a:r>
            <a:endParaRPr lang="en-US" dirty="0"/>
          </a:p>
        </p:txBody>
      </p:sp>
      <p:sp>
        <p:nvSpPr>
          <p:cNvPr id="37" name="Rectangle 36"/>
          <p:cNvSpPr/>
          <p:nvPr/>
        </p:nvSpPr>
        <p:spPr>
          <a:xfrm>
            <a:off x="6215763" y="4635250"/>
            <a:ext cx="977986" cy="177761"/>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Rectangle 41"/>
          <p:cNvSpPr/>
          <p:nvPr/>
        </p:nvSpPr>
        <p:spPr>
          <a:xfrm>
            <a:off x="2069244" y="4913143"/>
            <a:ext cx="977986" cy="177761"/>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5745633" y="3227475"/>
            <a:ext cx="1604213" cy="194203"/>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cxnSp>
        <p:nvCxnSpPr>
          <p:cNvPr id="30" name="Elbow Connector 29"/>
          <p:cNvCxnSpPr>
            <a:stCxn id="23" idx="3"/>
            <a:endCxn id="19" idx="1"/>
          </p:cNvCxnSpPr>
          <p:nvPr/>
        </p:nvCxnSpPr>
        <p:spPr>
          <a:xfrm flipV="1">
            <a:off x="5253168" y="3324577"/>
            <a:ext cx="492465" cy="897988"/>
          </a:xfrm>
          <a:prstGeom prst="bentConnector3">
            <a:avLst>
              <a:gd name="adj1" fmla="val 50000"/>
            </a:avLst>
          </a:prstGeom>
          <a:ln w="57150" cmpd="sng">
            <a:solidFill>
              <a:schemeClr val="accent4">
                <a:lumMod val="60000"/>
                <a:lumOff val="40000"/>
              </a:schemeClr>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43" name="Elbow Connector 42"/>
          <p:cNvCxnSpPr>
            <a:stCxn id="19" idx="3"/>
            <a:endCxn id="24" idx="3"/>
          </p:cNvCxnSpPr>
          <p:nvPr/>
        </p:nvCxnSpPr>
        <p:spPr>
          <a:xfrm flipH="1">
            <a:off x="7343495" y="3324577"/>
            <a:ext cx="6351" cy="942838"/>
          </a:xfrm>
          <a:prstGeom prst="bentConnector3">
            <a:avLst>
              <a:gd name="adj1" fmla="val -3599433"/>
            </a:avLst>
          </a:prstGeom>
          <a:ln w="57150" cmpd="sng">
            <a:solidFill>
              <a:schemeClr val="accent4">
                <a:lumMod val="60000"/>
                <a:lumOff val="40000"/>
              </a:schemeClr>
            </a:solidFill>
            <a:headEnd type="none"/>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57100921"/>
      </p:ext>
    </p:extLst>
  </p:cSld>
  <p:clrMapOvr>
    <a:masterClrMapping/>
  </p:clrMapOvr>
  <p:timing>
    <p:tnLst>
      <p:par>
        <p:cTn xmlns:p14="http://schemas.microsoft.com/office/powerpoint/2010/main" id="1" dur="indefinite" restart="never" nodeType="tmRoot"/>
      </p:par>
    </p:tnLst>
  </p:timing>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3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Execution Context</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3124813"/>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3346921678"/>
      </p:ext>
    </p:extLst>
  </p:cSld>
  <p:clrMapOvr>
    <a:masterClrMapping/>
  </p:clrMapOvr>
  <p:timing>
    <p:tnLst>
      <p:par>
        <p:cTn xmlns:p14="http://schemas.microsoft.com/office/powerpoint/2010/main" id="1" dur="indefinite" restart="never" nodeType="tmRoot"/>
      </p:par>
    </p:tnLst>
  </p:timing>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the scope of a ‘</a:t>
            </a:r>
            <a:r>
              <a:rPr lang="en-US" dirty="0" err="1" smtClean="0"/>
              <a:t>goroutine</a:t>
            </a:r>
            <a:r>
              <a:rPr lang="en-US" dirty="0" smtClean="0"/>
              <a:t>’ context?</a:t>
            </a:r>
          </a:p>
          <a:p>
            <a:pPr lvl="1"/>
            <a:r>
              <a:rPr lang="en-US" dirty="0" smtClean="0"/>
              <a:t>All functions are invoked in the context of the caller</a:t>
            </a:r>
          </a:p>
        </p:txBody>
      </p:sp>
      <p:sp>
        <p:nvSpPr>
          <p:cNvPr id="5" name="TextBox 4"/>
          <p:cNvSpPr txBox="1"/>
          <p:nvPr/>
        </p:nvSpPr>
        <p:spPr>
          <a:xfrm>
            <a:off x="1" y="4460071"/>
            <a:ext cx="638427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spec#Go_statements</a:t>
            </a:r>
            <a:endParaRPr lang="en-US" dirty="0"/>
          </a:p>
        </p:txBody>
      </p:sp>
    </p:spTree>
    <p:extLst>
      <p:ext uri="{BB962C8B-B14F-4D97-AF65-F5344CB8AC3E}">
        <p14:creationId xmlns:p14="http://schemas.microsoft.com/office/powerpoint/2010/main" val="3614652012"/>
      </p:ext>
    </p:extLst>
  </p:cSld>
  <p:clrMapOvr>
    <a:masterClrMapping/>
  </p:clrMapOvr>
  <p:timing>
    <p:tnLst>
      <p:par>
        <p:cTn xmlns:p14="http://schemas.microsoft.com/office/powerpoint/2010/main" id="1" dur="indefinite" restart="never" nodeType="tmRoot"/>
      </p:par>
    </p:tnLst>
  </p:timing>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0" name="Elbow Connector 39"/>
          <p:cNvCxnSpPr/>
          <p:nvPr/>
        </p:nvCxnSpPr>
        <p:spPr>
          <a:xfrm rot="5400000">
            <a:off x="2732105" y="4349590"/>
            <a:ext cx="632732" cy="6350"/>
          </a:xfrm>
          <a:prstGeom prst="bentConnector3">
            <a:avLst>
              <a:gd name="adj1" fmla="val 50000"/>
            </a:avLst>
          </a:prstGeom>
          <a:ln w="28575"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33" name="Elbow Connector 32"/>
          <p:cNvCxnSpPr>
            <a:stCxn id="34" idx="2"/>
            <a:endCxn id="37" idx="0"/>
          </p:cNvCxnSpPr>
          <p:nvPr/>
        </p:nvCxnSpPr>
        <p:spPr>
          <a:xfrm rot="5400000">
            <a:off x="3515898" y="3554217"/>
            <a:ext cx="1881312" cy="6351"/>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Responsibility of a </a:t>
            </a:r>
            <a:r>
              <a:rPr lang="en-US" dirty="0" err="1" smtClean="0"/>
              <a:t>goroutine</a:t>
            </a:r>
            <a:r>
              <a:rPr lang="en-US" dirty="0"/>
              <a:t>!</a:t>
            </a:r>
          </a:p>
        </p:txBody>
      </p:sp>
      <p:sp>
        <p:nvSpPr>
          <p:cNvPr id="8" name="Rectangle 7"/>
          <p:cNvSpPr/>
          <p:nvPr/>
        </p:nvSpPr>
        <p:spPr>
          <a:xfrm>
            <a:off x="5550282" y="1664962"/>
            <a:ext cx="719474" cy="287642"/>
          </a:xfrm>
          <a:prstGeom prst="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US" dirty="0" smtClean="0"/>
              <a:t>go()</a:t>
            </a:r>
            <a:endParaRPr lang="en-US" dirty="0"/>
          </a:p>
        </p:txBody>
      </p:sp>
      <p:sp>
        <p:nvSpPr>
          <p:cNvPr id="12" name="Rectangle 11"/>
          <p:cNvSpPr/>
          <p:nvPr/>
        </p:nvSpPr>
        <p:spPr>
          <a:xfrm>
            <a:off x="2437681" y="1157584"/>
            <a:ext cx="1215232" cy="31581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goroutine1</a:t>
            </a:r>
            <a:endParaRPr lang="en-US" dirty="0"/>
          </a:p>
        </p:txBody>
      </p:sp>
      <p:sp>
        <p:nvSpPr>
          <p:cNvPr id="13" name="Rectangle 12"/>
          <p:cNvSpPr/>
          <p:nvPr/>
        </p:nvSpPr>
        <p:spPr>
          <a:xfrm>
            <a:off x="2437681" y="1631308"/>
            <a:ext cx="1215233" cy="28627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2437681" y="1631310"/>
            <a:ext cx="1215232" cy="369332"/>
          </a:xfrm>
          <a:prstGeom prst="rect">
            <a:avLst/>
          </a:prstGeom>
          <a:noFill/>
        </p:spPr>
        <p:txBody>
          <a:bodyPr wrap="square" rtlCol="0">
            <a:spAutoFit/>
          </a:bodyPr>
          <a:lstStyle/>
          <a:p>
            <a:pPr algn="ctr"/>
            <a:r>
              <a:rPr lang="en-US" dirty="0"/>
              <a:t>m</a:t>
            </a:r>
            <a:r>
              <a:rPr lang="en-US" dirty="0" smtClean="0"/>
              <a:t>ain()</a:t>
            </a:r>
            <a:endParaRPr lang="en-US" dirty="0"/>
          </a:p>
        </p:txBody>
      </p:sp>
      <p:sp>
        <p:nvSpPr>
          <p:cNvPr id="20" name="Rectangle 19"/>
          <p:cNvSpPr/>
          <p:nvPr/>
        </p:nvSpPr>
        <p:spPr>
          <a:xfrm>
            <a:off x="2600678" y="4378427"/>
            <a:ext cx="977986" cy="342167"/>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3871309" y="2848317"/>
            <a:ext cx="1240411" cy="119256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cxnSp>
        <p:nvCxnSpPr>
          <p:cNvPr id="17" name="Elbow Connector 16"/>
          <p:cNvCxnSpPr>
            <a:stCxn id="22" idx="2"/>
            <a:endCxn id="32" idx="0"/>
          </p:cNvCxnSpPr>
          <p:nvPr/>
        </p:nvCxnSpPr>
        <p:spPr>
          <a:xfrm rot="5400000">
            <a:off x="4968479" y="3564627"/>
            <a:ext cx="1895783" cy="1"/>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5264378" y="2300917"/>
            <a:ext cx="1303982" cy="31581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goroutine3</a:t>
            </a:r>
            <a:endParaRPr lang="en-US" dirty="0"/>
          </a:p>
        </p:txBody>
      </p:sp>
      <p:sp>
        <p:nvSpPr>
          <p:cNvPr id="23" name="Rectangle 22"/>
          <p:cNvSpPr/>
          <p:nvPr/>
        </p:nvSpPr>
        <p:spPr>
          <a:xfrm>
            <a:off x="5270728" y="2846325"/>
            <a:ext cx="1303982" cy="11925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2" name="Rectangle 31"/>
          <p:cNvSpPr/>
          <p:nvPr/>
        </p:nvSpPr>
        <p:spPr>
          <a:xfrm>
            <a:off x="5427375" y="4512520"/>
            <a:ext cx="977986" cy="342167"/>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1" name="Elbow Connector 40"/>
          <p:cNvCxnSpPr>
            <a:stCxn id="8" idx="2"/>
            <a:endCxn id="22" idx="0"/>
          </p:cNvCxnSpPr>
          <p:nvPr/>
        </p:nvCxnSpPr>
        <p:spPr>
          <a:xfrm rot="16200000" flipH="1">
            <a:off x="5739037" y="2123585"/>
            <a:ext cx="348314" cy="6350"/>
          </a:xfrm>
          <a:prstGeom prst="bentConnector3">
            <a:avLst>
              <a:gd name="adj1" fmla="val 50000"/>
            </a:avLst>
          </a:prstGeom>
          <a:ln w="57150" cmpd="sng">
            <a:solidFill>
              <a:srgbClr val="A6A6A6"/>
            </a:solidFill>
            <a:prstDash val="sysDash"/>
            <a:headEnd type="none"/>
            <a:tailEnd type="triangle"/>
          </a:ln>
        </p:spPr>
        <p:style>
          <a:lnRef idx="2">
            <a:schemeClr val="accent1"/>
          </a:lnRef>
          <a:fillRef idx="0">
            <a:schemeClr val="accent1"/>
          </a:fillRef>
          <a:effectRef idx="1">
            <a:schemeClr val="accent1"/>
          </a:effectRef>
          <a:fontRef idx="minor">
            <a:schemeClr val="tx1"/>
          </a:fontRef>
        </p:style>
      </p:cxnSp>
      <p:sp>
        <p:nvSpPr>
          <p:cNvPr id="34" name="Rectangle 33"/>
          <p:cNvSpPr/>
          <p:nvPr/>
        </p:nvSpPr>
        <p:spPr>
          <a:xfrm>
            <a:off x="3807738" y="2300917"/>
            <a:ext cx="1303982" cy="31581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goroutine2</a:t>
            </a:r>
            <a:endParaRPr lang="en-US" dirty="0"/>
          </a:p>
        </p:txBody>
      </p:sp>
      <p:sp>
        <p:nvSpPr>
          <p:cNvPr id="37" name="Rectangle 36"/>
          <p:cNvSpPr/>
          <p:nvPr/>
        </p:nvSpPr>
        <p:spPr>
          <a:xfrm>
            <a:off x="3964385" y="4498048"/>
            <a:ext cx="977986" cy="342167"/>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Rectangle 41"/>
          <p:cNvSpPr/>
          <p:nvPr/>
        </p:nvSpPr>
        <p:spPr>
          <a:xfrm>
            <a:off x="4494901" y="4692649"/>
            <a:ext cx="977986" cy="342167"/>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Rectangle 50"/>
          <p:cNvSpPr/>
          <p:nvPr/>
        </p:nvSpPr>
        <p:spPr>
          <a:xfrm>
            <a:off x="4099993" y="1664962"/>
            <a:ext cx="719474" cy="287642"/>
          </a:xfrm>
          <a:prstGeom prst="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US" dirty="0" smtClean="0"/>
              <a:t>go()</a:t>
            </a:r>
            <a:endParaRPr lang="en-US" dirty="0"/>
          </a:p>
        </p:txBody>
      </p:sp>
      <p:cxnSp>
        <p:nvCxnSpPr>
          <p:cNvPr id="53" name="Elbow Connector 52"/>
          <p:cNvCxnSpPr>
            <a:stCxn id="51" idx="2"/>
            <a:endCxn id="34" idx="0"/>
          </p:cNvCxnSpPr>
          <p:nvPr/>
        </p:nvCxnSpPr>
        <p:spPr>
          <a:xfrm rot="5400000">
            <a:off x="4285573" y="2126760"/>
            <a:ext cx="348314" cy="1"/>
          </a:xfrm>
          <a:prstGeom prst="bentConnector3">
            <a:avLst>
              <a:gd name="adj1" fmla="val 50000"/>
            </a:avLst>
          </a:prstGeom>
          <a:ln w="57150" cmpd="sng">
            <a:solidFill>
              <a:srgbClr val="A6A6A6"/>
            </a:solidFill>
            <a:prstDash val="sysDash"/>
            <a:headEnd type="none"/>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36655967"/>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Main Function</a:t>
            </a:r>
            <a:endParaRPr lang="en-US" dirty="0"/>
          </a:p>
        </p:txBody>
      </p:sp>
      <p:pic>
        <p:nvPicPr>
          <p:cNvPr id="4" name="Content Placeholder 3" descr="2016-09-04_10-54-53.png"/>
          <p:cNvPicPr>
            <a:picLocks noGrp="1" noChangeAspect="1"/>
          </p:cNvPicPr>
          <p:nvPr>
            <p:ph idx="1"/>
          </p:nvPr>
        </p:nvPicPr>
        <p:blipFill>
          <a:blip r:embed="rId2">
            <a:extLst>
              <a:ext uri="{28A0092B-C50C-407E-A947-70E740481C1C}">
                <a14:useLocalDpi xmlns:a14="http://schemas.microsoft.com/office/drawing/2010/main" val="0"/>
              </a:ext>
            </a:extLst>
          </a:blip>
          <a:srcRect l="3415" r="3415"/>
          <a:stretch>
            <a:fillRect/>
          </a:stretch>
        </p:blipFill>
        <p:spPr/>
      </p:pic>
    </p:spTree>
    <p:extLst>
      <p:ext uri="{BB962C8B-B14F-4D97-AF65-F5344CB8AC3E}">
        <p14:creationId xmlns:p14="http://schemas.microsoft.com/office/powerpoint/2010/main" val="2838523856"/>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p:cNvPicPr>
            <a:picLocks noGrp="1" noChangeAspect="1"/>
          </p:cNvPicPr>
          <p:nvPr>
            <p:ph idx="1"/>
          </p:nvPr>
        </p:nvPicPr>
        <p:blipFill>
          <a:blip r:embed="rId2"/>
          <a:srcRect l="-32493" r="-32493"/>
          <a:stretch>
            <a:fillRect/>
          </a:stretch>
        </p:blipFill>
        <p:spPr>
          <a:xfrm>
            <a:off x="130176" y="105966"/>
            <a:ext cx="8894763" cy="4924425"/>
          </a:xfrm>
        </p:spPr>
      </p:pic>
    </p:spTree>
    <p:extLst>
      <p:ext uri="{BB962C8B-B14F-4D97-AF65-F5344CB8AC3E}">
        <p14:creationId xmlns:p14="http://schemas.microsoft.com/office/powerpoint/2010/main" val="4074377621"/>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Function call in the Context of</a:t>
            </a:r>
            <a:r>
              <a:rPr lang="mr-IN" dirty="0" smtClean="0"/>
              <a:t>…</a:t>
            </a:r>
            <a:endParaRPr lang="en-US" dirty="0"/>
          </a:p>
        </p:txBody>
      </p:sp>
      <p:sp>
        <p:nvSpPr>
          <p:cNvPr id="42" name="Rectangle 41"/>
          <p:cNvSpPr/>
          <p:nvPr/>
        </p:nvSpPr>
        <p:spPr>
          <a:xfrm>
            <a:off x="2069244" y="4913143"/>
            <a:ext cx="977986" cy="177761"/>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 name="Group 8"/>
          <p:cNvGrpSpPr/>
          <p:nvPr/>
        </p:nvGrpSpPr>
        <p:grpSpPr>
          <a:xfrm>
            <a:off x="344299" y="1358964"/>
            <a:ext cx="2490595" cy="1654893"/>
            <a:chOff x="178781" y="1812565"/>
            <a:chExt cx="2490595" cy="2206524"/>
          </a:xfrm>
        </p:grpSpPr>
        <p:sp>
          <p:nvSpPr>
            <p:cNvPr id="12" name="Rectangle 11"/>
            <p:cNvSpPr/>
            <p:nvPr/>
          </p:nvSpPr>
          <p:spPr>
            <a:xfrm>
              <a:off x="178781" y="1812565"/>
              <a:ext cx="2490595" cy="220652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13" name="Rectangle 12"/>
            <p:cNvSpPr/>
            <p:nvPr/>
          </p:nvSpPr>
          <p:spPr>
            <a:xfrm>
              <a:off x="276572" y="2189066"/>
              <a:ext cx="1215233" cy="15759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276572" y="2200892"/>
              <a:ext cx="1215233" cy="492443"/>
            </a:xfrm>
            <a:prstGeom prst="rect">
              <a:avLst/>
            </a:prstGeom>
            <a:noFill/>
          </p:spPr>
          <p:txBody>
            <a:bodyPr wrap="square" rtlCol="0">
              <a:spAutoFit/>
            </a:bodyPr>
            <a:lstStyle/>
            <a:p>
              <a:pPr algn="ctr"/>
              <a:r>
                <a:rPr lang="en-US" dirty="0"/>
                <a:t>m</a:t>
              </a:r>
              <a:r>
                <a:rPr lang="en-US" dirty="0" smtClean="0"/>
                <a:t>ain()</a:t>
              </a:r>
              <a:endParaRPr lang="en-US" dirty="0"/>
            </a:p>
          </p:txBody>
        </p:sp>
        <p:sp>
          <p:nvSpPr>
            <p:cNvPr id="26" name="TextBox 25"/>
            <p:cNvSpPr txBox="1"/>
            <p:nvPr/>
          </p:nvSpPr>
          <p:spPr>
            <a:xfrm>
              <a:off x="178781" y="1819734"/>
              <a:ext cx="2490595" cy="492443"/>
            </a:xfrm>
            <a:prstGeom prst="rect">
              <a:avLst/>
            </a:prstGeom>
            <a:noFill/>
          </p:spPr>
          <p:txBody>
            <a:bodyPr wrap="square" rtlCol="0">
              <a:spAutoFit/>
            </a:bodyPr>
            <a:lstStyle/>
            <a:p>
              <a:pPr algn="ctr"/>
              <a:r>
                <a:rPr lang="en-US" dirty="0" smtClean="0"/>
                <a:t>goroutine1</a:t>
              </a:r>
              <a:endParaRPr lang="en-US" dirty="0"/>
            </a:p>
          </p:txBody>
        </p:sp>
        <p:sp>
          <p:nvSpPr>
            <p:cNvPr id="27" name="Rectangle 26"/>
            <p:cNvSpPr/>
            <p:nvPr/>
          </p:nvSpPr>
          <p:spPr>
            <a:xfrm>
              <a:off x="1344495" y="2675693"/>
              <a:ext cx="1215233" cy="431562"/>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err="1" smtClean="0"/>
                <a:t>aFunc</a:t>
              </a:r>
              <a:r>
                <a:rPr lang="en-US" dirty="0" smtClean="0"/>
                <a:t>()</a:t>
              </a:r>
              <a:endParaRPr lang="en-US" dirty="0"/>
            </a:p>
          </p:txBody>
        </p:sp>
      </p:grpSp>
      <p:grpSp>
        <p:nvGrpSpPr>
          <p:cNvPr id="8" name="Group 7"/>
          <p:cNvGrpSpPr/>
          <p:nvPr/>
        </p:nvGrpSpPr>
        <p:grpSpPr>
          <a:xfrm>
            <a:off x="3302605" y="1363503"/>
            <a:ext cx="2490595" cy="1654893"/>
            <a:chOff x="3047230" y="1818004"/>
            <a:chExt cx="2490595" cy="2206524"/>
          </a:xfrm>
        </p:grpSpPr>
        <p:sp>
          <p:nvSpPr>
            <p:cNvPr id="38" name="Rectangle 37"/>
            <p:cNvSpPr/>
            <p:nvPr/>
          </p:nvSpPr>
          <p:spPr>
            <a:xfrm>
              <a:off x="3047230" y="1818004"/>
              <a:ext cx="2490595" cy="220652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39" name="Rectangle 38"/>
            <p:cNvSpPr/>
            <p:nvPr/>
          </p:nvSpPr>
          <p:spPr>
            <a:xfrm>
              <a:off x="3145021" y="2194505"/>
              <a:ext cx="1215233" cy="157592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1" name="TextBox 40"/>
            <p:cNvSpPr txBox="1"/>
            <p:nvPr/>
          </p:nvSpPr>
          <p:spPr>
            <a:xfrm>
              <a:off x="3145021" y="2206331"/>
              <a:ext cx="1215233" cy="492443"/>
            </a:xfrm>
            <a:prstGeom prst="rect">
              <a:avLst/>
            </a:prstGeom>
            <a:noFill/>
          </p:spPr>
          <p:txBody>
            <a:bodyPr wrap="square" rtlCol="0">
              <a:spAutoFit/>
            </a:bodyPr>
            <a:lstStyle/>
            <a:p>
              <a:pPr algn="ctr"/>
              <a:r>
                <a:rPr lang="en-US" dirty="0" smtClean="0"/>
                <a:t>foo()</a:t>
              </a:r>
              <a:endParaRPr lang="en-US" dirty="0"/>
            </a:p>
          </p:txBody>
        </p:sp>
        <p:sp>
          <p:nvSpPr>
            <p:cNvPr id="44" name="TextBox 43"/>
            <p:cNvSpPr txBox="1"/>
            <p:nvPr/>
          </p:nvSpPr>
          <p:spPr>
            <a:xfrm>
              <a:off x="3047230" y="1825173"/>
              <a:ext cx="2490595" cy="492443"/>
            </a:xfrm>
            <a:prstGeom prst="rect">
              <a:avLst/>
            </a:prstGeom>
            <a:noFill/>
          </p:spPr>
          <p:txBody>
            <a:bodyPr wrap="square" rtlCol="0">
              <a:spAutoFit/>
            </a:bodyPr>
            <a:lstStyle/>
            <a:p>
              <a:pPr algn="ctr"/>
              <a:r>
                <a:rPr lang="en-US" dirty="0" smtClean="0"/>
                <a:t>goroutine</a:t>
              </a:r>
              <a:r>
                <a:rPr lang="en-US" dirty="0"/>
                <a:t>2</a:t>
              </a:r>
            </a:p>
          </p:txBody>
        </p:sp>
        <p:sp>
          <p:nvSpPr>
            <p:cNvPr id="45" name="Rectangle 44"/>
            <p:cNvSpPr/>
            <p:nvPr/>
          </p:nvSpPr>
          <p:spPr>
            <a:xfrm>
              <a:off x="4212944" y="2681132"/>
              <a:ext cx="1215233" cy="431562"/>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err="1" smtClean="0"/>
                <a:t>aFunc</a:t>
              </a:r>
              <a:r>
                <a:rPr lang="en-US" dirty="0" smtClean="0"/>
                <a:t>()</a:t>
              </a:r>
              <a:endParaRPr lang="en-US" dirty="0"/>
            </a:p>
          </p:txBody>
        </p:sp>
      </p:grpSp>
      <p:grpSp>
        <p:nvGrpSpPr>
          <p:cNvPr id="7" name="Group 6"/>
          <p:cNvGrpSpPr/>
          <p:nvPr/>
        </p:nvGrpSpPr>
        <p:grpSpPr>
          <a:xfrm>
            <a:off x="6260911" y="1358964"/>
            <a:ext cx="2490595" cy="1654893"/>
            <a:chOff x="5915679" y="1823443"/>
            <a:chExt cx="2490595" cy="2206524"/>
          </a:xfrm>
        </p:grpSpPr>
        <p:sp>
          <p:nvSpPr>
            <p:cNvPr id="46" name="Rectangle 45"/>
            <p:cNvSpPr/>
            <p:nvPr/>
          </p:nvSpPr>
          <p:spPr>
            <a:xfrm>
              <a:off x="5915679" y="1823443"/>
              <a:ext cx="2490595" cy="220652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47" name="Rectangle 46"/>
            <p:cNvSpPr/>
            <p:nvPr/>
          </p:nvSpPr>
          <p:spPr>
            <a:xfrm>
              <a:off x="6013470" y="2199944"/>
              <a:ext cx="1215233" cy="157592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8" name="TextBox 47"/>
            <p:cNvSpPr txBox="1"/>
            <p:nvPr/>
          </p:nvSpPr>
          <p:spPr>
            <a:xfrm>
              <a:off x="6013470" y="2211770"/>
              <a:ext cx="1215233" cy="492443"/>
            </a:xfrm>
            <a:prstGeom prst="rect">
              <a:avLst/>
            </a:prstGeom>
            <a:noFill/>
          </p:spPr>
          <p:txBody>
            <a:bodyPr wrap="square" rtlCol="0">
              <a:spAutoFit/>
            </a:bodyPr>
            <a:lstStyle/>
            <a:p>
              <a:pPr algn="ctr"/>
              <a:r>
                <a:rPr lang="en-US" dirty="0" err="1" smtClean="0"/>
                <a:t>hoo</a:t>
              </a:r>
              <a:r>
                <a:rPr lang="en-US" dirty="0" smtClean="0"/>
                <a:t>()</a:t>
              </a:r>
              <a:endParaRPr lang="en-US" dirty="0"/>
            </a:p>
          </p:txBody>
        </p:sp>
        <p:sp>
          <p:nvSpPr>
            <p:cNvPr id="49" name="TextBox 48"/>
            <p:cNvSpPr txBox="1"/>
            <p:nvPr/>
          </p:nvSpPr>
          <p:spPr>
            <a:xfrm>
              <a:off x="5915679" y="1830612"/>
              <a:ext cx="2490595" cy="492443"/>
            </a:xfrm>
            <a:prstGeom prst="rect">
              <a:avLst/>
            </a:prstGeom>
            <a:noFill/>
          </p:spPr>
          <p:txBody>
            <a:bodyPr wrap="square" rtlCol="0">
              <a:spAutoFit/>
            </a:bodyPr>
            <a:lstStyle/>
            <a:p>
              <a:pPr algn="ctr"/>
              <a:r>
                <a:rPr lang="en-US" dirty="0" smtClean="0"/>
                <a:t>goroutine</a:t>
              </a:r>
              <a:r>
                <a:rPr lang="en-US" dirty="0"/>
                <a:t>3</a:t>
              </a:r>
            </a:p>
          </p:txBody>
        </p:sp>
        <p:sp>
          <p:nvSpPr>
            <p:cNvPr id="50" name="Rectangle 49"/>
            <p:cNvSpPr/>
            <p:nvPr/>
          </p:nvSpPr>
          <p:spPr>
            <a:xfrm>
              <a:off x="7081393" y="2686571"/>
              <a:ext cx="1215233" cy="431562"/>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err="1" smtClean="0"/>
                <a:t>aFunc</a:t>
              </a:r>
              <a:r>
                <a:rPr lang="en-US" dirty="0" smtClean="0"/>
                <a:t>()</a:t>
              </a:r>
              <a:endParaRPr lang="en-US" dirty="0"/>
            </a:p>
          </p:txBody>
        </p:sp>
      </p:grpSp>
    </p:spTree>
    <p:extLst>
      <p:ext uri="{BB962C8B-B14F-4D97-AF65-F5344CB8AC3E}">
        <p14:creationId xmlns:p14="http://schemas.microsoft.com/office/powerpoint/2010/main" val="2249620866"/>
      </p:ext>
    </p:extLst>
  </p:cSld>
  <p:clrMapOvr>
    <a:masterClrMapping/>
  </p:clrMapOvr>
  <p:timing>
    <p:tnLst>
      <p:par>
        <p:cTn xmlns:p14="http://schemas.microsoft.com/office/powerpoint/2010/main" id="1" dur="indefinite" restart="never" nodeType="tmRoot"/>
      </p:par>
    </p:tnLst>
  </p:timing>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Function call in the Context of</a:t>
            </a:r>
            <a:r>
              <a:rPr lang="mr-IN" dirty="0" smtClean="0"/>
              <a:t>…</a:t>
            </a:r>
            <a:endParaRPr lang="en-US" dirty="0"/>
          </a:p>
        </p:txBody>
      </p:sp>
      <p:sp>
        <p:nvSpPr>
          <p:cNvPr id="12" name="Rectangle 11"/>
          <p:cNvSpPr/>
          <p:nvPr/>
        </p:nvSpPr>
        <p:spPr>
          <a:xfrm>
            <a:off x="344299" y="1358964"/>
            <a:ext cx="2490595" cy="1654893"/>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13" name="Rectangle 12"/>
          <p:cNvSpPr/>
          <p:nvPr/>
        </p:nvSpPr>
        <p:spPr>
          <a:xfrm>
            <a:off x="442090" y="1641340"/>
            <a:ext cx="1215233" cy="11819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442090" y="1650209"/>
            <a:ext cx="1215233" cy="369332"/>
          </a:xfrm>
          <a:prstGeom prst="rect">
            <a:avLst/>
          </a:prstGeom>
          <a:noFill/>
        </p:spPr>
        <p:txBody>
          <a:bodyPr wrap="square" rtlCol="0">
            <a:spAutoFit/>
          </a:bodyPr>
          <a:lstStyle/>
          <a:p>
            <a:pPr algn="ctr"/>
            <a:r>
              <a:rPr lang="en-US" dirty="0"/>
              <a:t>m</a:t>
            </a:r>
            <a:r>
              <a:rPr lang="en-US" dirty="0" smtClean="0"/>
              <a:t>ain()</a:t>
            </a:r>
            <a:endParaRPr lang="en-US" dirty="0"/>
          </a:p>
        </p:txBody>
      </p:sp>
      <p:sp>
        <p:nvSpPr>
          <p:cNvPr id="26" name="TextBox 25"/>
          <p:cNvSpPr txBox="1"/>
          <p:nvPr/>
        </p:nvSpPr>
        <p:spPr>
          <a:xfrm>
            <a:off x="344299" y="1364341"/>
            <a:ext cx="2490595" cy="369332"/>
          </a:xfrm>
          <a:prstGeom prst="rect">
            <a:avLst/>
          </a:prstGeom>
          <a:noFill/>
        </p:spPr>
        <p:txBody>
          <a:bodyPr wrap="square" rtlCol="0">
            <a:spAutoFit/>
          </a:bodyPr>
          <a:lstStyle/>
          <a:p>
            <a:pPr algn="ctr"/>
            <a:r>
              <a:rPr lang="en-US" dirty="0" smtClean="0"/>
              <a:t>goroutine1</a:t>
            </a:r>
            <a:endParaRPr lang="en-US" dirty="0"/>
          </a:p>
        </p:txBody>
      </p:sp>
      <p:sp>
        <p:nvSpPr>
          <p:cNvPr id="27" name="Rectangle 26"/>
          <p:cNvSpPr/>
          <p:nvPr/>
        </p:nvSpPr>
        <p:spPr>
          <a:xfrm>
            <a:off x="1510013" y="2006310"/>
            <a:ext cx="1215233" cy="323672"/>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err="1" smtClean="0"/>
              <a:t>aFunc</a:t>
            </a:r>
            <a:r>
              <a:rPr lang="en-US" dirty="0" smtClean="0"/>
              <a:t>()</a:t>
            </a:r>
            <a:endParaRPr lang="en-US" dirty="0"/>
          </a:p>
        </p:txBody>
      </p:sp>
      <p:sp>
        <p:nvSpPr>
          <p:cNvPr id="22" name="Rectangle 21"/>
          <p:cNvSpPr/>
          <p:nvPr/>
        </p:nvSpPr>
        <p:spPr>
          <a:xfrm>
            <a:off x="1763145" y="2281012"/>
            <a:ext cx="850748" cy="20664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t>boo()</a:t>
            </a:r>
            <a:endParaRPr lang="en-US" dirty="0"/>
          </a:p>
        </p:txBody>
      </p:sp>
      <p:grpSp>
        <p:nvGrpSpPr>
          <p:cNvPr id="8" name="Group 7"/>
          <p:cNvGrpSpPr/>
          <p:nvPr/>
        </p:nvGrpSpPr>
        <p:grpSpPr>
          <a:xfrm>
            <a:off x="3302605" y="1363503"/>
            <a:ext cx="2490595" cy="1654893"/>
            <a:chOff x="3047230" y="1818004"/>
            <a:chExt cx="2490595" cy="2206524"/>
          </a:xfrm>
        </p:grpSpPr>
        <p:sp>
          <p:nvSpPr>
            <p:cNvPr id="38" name="Rectangle 37"/>
            <p:cNvSpPr/>
            <p:nvPr/>
          </p:nvSpPr>
          <p:spPr>
            <a:xfrm>
              <a:off x="3047230" y="1818004"/>
              <a:ext cx="2490595" cy="220652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39" name="Rectangle 38"/>
            <p:cNvSpPr/>
            <p:nvPr/>
          </p:nvSpPr>
          <p:spPr>
            <a:xfrm>
              <a:off x="3145021" y="2194505"/>
              <a:ext cx="1215233" cy="157592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1" name="TextBox 40"/>
            <p:cNvSpPr txBox="1"/>
            <p:nvPr/>
          </p:nvSpPr>
          <p:spPr>
            <a:xfrm>
              <a:off x="3145021" y="2206331"/>
              <a:ext cx="1215233" cy="492443"/>
            </a:xfrm>
            <a:prstGeom prst="rect">
              <a:avLst/>
            </a:prstGeom>
            <a:noFill/>
          </p:spPr>
          <p:txBody>
            <a:bodyPr wrap="square" rtlCol="0">
              <a:spAutoFit/>
            </a:bodyPr>
            <a:lstStyle/>
            <a:p>
              <a:pPr algn="ctr"/>
              <a:r>
                <a:rPr lang="en-US" dirty="0" smtClean="0"/>
                <a:t>foo()</a:t>
              </a:r>
              <a:endParaRPr lang="en-US" dirty="0"/>
            </a:p>
          </p:txBody>
        </p:sp>
        <p:sp>
          <p:nvSpPr>
            <p:cNvPr id="44" name="TextBox 43"/>
            <p:cNvSpPr txBox="1"/>
            <p:nvPr/>
          </p:nvSpPr>
          <p:spPr>
            <a:xfrm>
              <a:off x="3047230" y="1825173"/>
              <a:ext cx="2490595" cy="492443"/>
            </a:xfrm>
            <a:prstGeom prst="rect">
              <a:avLst/>
            </a:prstGeom>
            <a:noFill/>
          </p:spPr>
          <p:txBody>
            <a:bodyPr wrap="square" rtlCol="0">
              <a:spAutoFit/>
            </a:bodyPr>
            <a:lstStyle/>
            <a:p>
              <a:pPr algn="ctr"/>
              <a:r>
                <a:rPr lang="en-US" dirty="0" smtClean="0"/>
                <a:t>goroutine</a:t>
              </a:r>
              <a:r>
                <a:rPr lang="en-US" dirty="0"/>
                <a:t>2</a:t>
              </a:r>
            </a:p>
          </p:txBody>
        </p:sp>
        <p:sp>
          <p:nvSpPr>
            <p:cNvPr id="45" name="Rectangle 44"/>
            <p:cNvSpPr/>
            <p:nvPr/>
          </p:nvSpPr>
          <p:spPr>
            <a:xfrm>
              <a:off x="4212944" y="2681132"/>
              <a:ext cx="1215233" cy="431562"/>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err="1" smtClean="0"/>
                <a:t>aFunc</a:t>
              </a:r>
              <a:r>
                <a:rPr lang="en-US" dirty="0" smtClean="0"/>
                <a:t>()</a:t>
              </a:r>
              <a:endParaRPr lang="en-US" dirty="0"/>
            </a:p>
          </p:txBody>
        </p:sp>
      </p:grpSp>
      <p:grpSp>
        <p:nvGrpSpPr>
          <p:cNvPr id="7" name="Group 6"/>
          <p:cNvGrpSpPr/>
          <p:nvPr/>
        </p:nvGrpSpPr>
        <p:grpSpPr>
          <a:xfrm>
            <a:off x="6260911" y="1358964"/>
            <a:ext cx="2490595" cy="1654893"/>
            <a:chOff x="5915679" y="1823443"/>
            <a:chExt cx="2490595" cy="2206524"/>
          </a:xfrm>
        </p:grpSpPr>
        <p:sp>
          <p:nvSpPr>
            <p:cNvPr id="46" name="Rectangle 45"/>
            <p:cNvSpPr/>
            <p:nvPr/>
          </p:nvSpPr>
          <p:spPr>
            <a:xfrm>
              <a:off x="5915679" y="1823443"/>
              <a:ext cx="2490595" cy="220652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47" name="Rectangle 46"/>
            <p:cNvSpPr/>
            <p:nvPr/>
          </p:nvSpPr>
          <p:spPr>
            <a:xfrm>
              <a:off x="6013470" y="2199944"/>
              <a:ext cx="1215233" cy="157592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8" name="TextBox 47"/>
            <p:cNvSpPr txBox="1"/>
            <p:nvPr/>
          </p:nvSpPr>
          <p:spPr>
            <a:xfrm>
              <a:off x="6013470" y="2211770"/>
              <a:ext cx="1215233" cy="492443"/>
            </a:xfrm>
            <a:prstGeom prst="rect">
              <a:avLst/>
            </a:prstGeom>
            <a:noFill/>
          </p:spPr>
          <p:txBody>
            <a:bodyPr wrap="square" rtlCol="0">
              <a:spAutoFit/>
            </a:bodyPr>
            <a:lstStyle/>
            <a:p>
              <a:pPr algn="ctr"/>
              <a:r>
                <a:rPr lang="en-US" dirty="0" err="1" smtClean="0"/>
                <a:t>hoo</a:t>
              </a:r>
              <a:r>
                <a:rPr lang="en-US" dirty="0" smtClean="0"/>
                <a:t>()</a:t>
              </a:r>
              <a:endParaRPr lang="en-US" dirty="0"/>
            </a:p>
          </p:txBody>
        </p:sp>
        <p:sp>
          <p:nvSpPr>
            <p:cNvPr id="49" name="TextBox 48"/>
            <p:cNvSpPr txBox="1"/>
            <p:nvPr/>
          </p:nvSpPr>
          <p:spPr>
            <a:xfrm>
              <a:off x="5915679" y="1830612"/>
              <a:ext cx="2490595" cy="492443"/>
            </a:xfrm>
            <a:prstGeom prst="rect">
              <a:avLst/>
            </a:prstGeom>
            <a:noFill/>
          </p:spPr>
          <p:txBody>
            <a:bodyPr wrap="square" rtlCol="0">
              <a:spAutoFit/>
            </a:bodyPr>
            <a:lstStyle/>
            <a:p>
              <a:pPr algn="ctr"/>
              <a:r>
                <a:rPr lang="en-US" dirty="0" smtClean="0"/>
                <a:t>goroutine</a:t>
              </a:r>
              <a:r>
                <a:rPr lang="en-US" dirty="0"/>
                <a:t>3</a:t>
              </a:r>
            </a:p>
          </p:txBody>
        </p:sp>
        <p:sp>
          <p:nvSpPr>
            <p:cNvPr id="50" name="Rectangle 49"/>
            <p:cNvSpPr/>
            <p:nvPr/>
          </p:nvSpPr>
          <p:spPr>
            <a:xfrm>
              <a:off x="7081393" y="2686571"/>
              <a:ext cx="1215233" cy="431562"/>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err="1" smtClean="0"/>
                <a:t>aFunc</a:t>
              </a:r>
              <a:r>
                <a:rPr lang="en-US" dirty="0" smtClean="0"/>
                <a:t>()</a:t>
              </a:r>
              <a:endParaRPr lang="en-US" dirty="0"/>
            </a:p>
          </p:txBody>
        </p:sp>
      </p:grpSp>
      <p:sp>
        <p:nvSpPr>
          <p:cNvPr id="23" name="Rectangle 22"/>
          <p:cNvSpPr/>
          <p:nvPr/>
        </p:nvSpPr>
        <p:spPr>
          <a:xfrm>
            <a:off x="4714383" y="2291991"/>
            <a:ext cx="850748" cy="20664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t>boo()</a:t>
            </a:r>
            <a:endParaRPr lang="en-US" dirty="0"/>
          </a:p>
        </p:txBody>
      </p:sp>
      <p:sp>
        <p:nvSpPr>
          <p:cNvPr id="24" name="Rectangle 23"/>
          <p:cNvSpPr/>
          <p:nvPr/>
        </p:nvSpPr>
        <p:spPr>
          <a:xfrm>
            <a:off x="7671786" y="2281012"/>
            <a:ext cx="850748" cy="20664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t>boo()</a:t>
            </a:r>
            <a:endParaRPr lang="en-US" dirty="0"/>
          </a:p>
        </p:txBody>
      </p:sp>
    </p:spTree>
    <p:extLst>
      <p:ext uri="{BB962C8B-B14F-4D97-AF65-F5344CB8AC3E}">
        <p14:creationId xmlns:p14="http://schemas.microsoft.com/office/powerpoint/2010/main" val="2252730120"/>
      </p:ext>
    </p:extLst>
  </p:cSld>
  <p:clrMapOvr>
    <a:masterClrMapping/>
  </p:clrMapOvr>
  <p:timing>
    <p:tnLst>
      <p:par>
        <p:cTn xmlns:p14="http://schemas.microsoft.com/office/powerpoint/2010/main" id="1" dur="indefinite" restart="never" nodeType="tmRoot"/>
      </p:par>
    </p:tnLst>
  </p:timing>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212365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4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Concurrency Patterns:</a:t>
            </a:r>
          </a:p>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Generators</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3124813"/>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3390485355"/>
      </p:ext>
    </p:extLst>
  </p:cSld>
  <p:clrMapOvr>
    <a:masterClrMapping/>
  </p:clrMapOvr>
  <p:timing>
    <p:tnLst>
      <p:par>
        <p:cTn xmlns:p14="http://schemas.microsoft.com/office/powerpoint/2010/main" id="1" dur="indefinite" restart="never" nodeType="tmRoot"/>
      </p:par>
    </p:tnLst>
  </p:timing>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a generator?</a:t>
            </a:r>
          </a:p>
          <a:p>
            <a:pPr lvl="1"/>
            <a:r>
              <a:rPr lang="en-US" dirty="0" smtClean="0"/>
              <a:t>A function that launches a go routine to produce data on a channel it returns</a:t>
            </a:r>
          </a:p>
        </p:txBody>
      </p:sp>
      <p:sp>
        <p:nvSpPr>
          <p:cNvPr id="5" name="TextBox 4"/>
          <p:cNvSpPr txBox="1"/>
          <p:nvPr/>
        </p:nvSpPr>
        <p:spPr>
          <a:xfrm>
            <a:off x="0" y="4460071"/>
            <a:ext cx="9144000" cy="369332"/>
          </a:xfrm>
          <a:prstGeom prst="rect">
            <a:avLst/>
          </a:prstGeom>
          <a:noFill/>
        </p:spPr>
        <p:txBody>
          <a:bodyPr wrap="square" rtlCol="0">
            <a:spAutoFit/>
          </a:bodyPr>
          <a:lstStyle/>
          <a:p>
            <a:r>
              <a:rPr lang="en-US" dirty="0" smtClean="0"/>
              <a:t>Concurrency Patterns: </a:t>
            </a:r>
            <a:r>
              <a:rPr lang="en-US" dirty="0" smtClean="0">
                <a:hlinkClick r:id="rId2"/>
              </a:rPr>
              <a:t>https</a:t>
            </a:r>
            <a:r>
              <a:rPr lang="en-US" dirty="0">
                <a:hlinkClick r:id="rId2"/>
              </a:rPr>
              <a:t>://talks.golang.org/2012/concurrency.slide#1</a:t>
            </a:r>
            <a:endParaRPr lang="en-US" dirty="0"/>
          </a:p>
        </p:txBody>
      </p:sp>
    </p:spTree>
    <p:extLst>
      <p:ext uri="{BB962C8B-B14F-4D97-AF65-F5344CB8AC3E}">
        <p14:creationId xmlns:p14="http://schemas.microsoft.com/office/powerpoint/2010/main" val="2766918567"/>
      </p:ext>
    </p:extLst>
  </p:cSld>
  <p:clrMapOvr>
    <a:masterClrMapping/>
  </p:clrMapOvr>
  <p:timing>
    <p:tnLst>
      <p:par>
        <p:cTn xmlns:p14="http://schemas.microsoft.com/office/powerpoint/2010/main" id="1" dur="indefinite" restart="never" nodeType="tmRoot"/>
      </p:par>
    </p:tnLst>
  </p:timing>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3" name="Elbow Connector 32"/>
          <p:cNvCxnSpPr>
            <a:stCxn id="34" idx="2"/>
            <a:endCxn id="37" idx="0"/>
          </p:cNvCxnSpPr>
          <p:nvPr/>
        </p:nvCxnSpPr>
        <p:spPr>
          <a:xfrm rot="16200000" flipH="1">
            <a:off x="6346143" y="4276635"/>
            <a:ext cx="717118" cy="110"/>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Simple Generator</a:t>
            </a:r>
            <a:endParaRPr lang="en-US" dirty="0"/>
          </a:p>
        </p:txBody>
      </p:sp>
      <p:sp>
        <p:nvSpPr>
          <p:cNvPr id="15" name="Rectangle 14"/>
          <p:cNvSpPr/>
          <p:nvPr/>
        </p:nvSpPr>
        <p:spPr>
          <a:xfrm>
            <a:off x="6103084" y="4082749"/>
            <a:ext cx="1240411" cy="2770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4" name="TextBox 23"/>
          <p:cNvSpPr txBox="1"/>
          <p:nvPr/>
        </p:nvSpPr>
        <p:spPr>
          <a:xfrm>
            <a:off x="6103084" y="4082749"/>
            <a:ext cx="1240411" cy="369332"/>
          </a:xfrm>
          <a:prstGeom prst="rect">
            <a:avLst/>
          </a:prstGeom>
          <a:noFill/>
        </p:spPr>
        <p:txBody>
          <a:bodyPr wrap="square" rtlCol="0">
            <a:spAutoFit/>
          </a:bodyPr>
          <a:lstStyle/>
          <a:p>
            <a:r>
              <a:rPr lang="en-US" dirty="0" smtClean="0"/>
              <a:t>consumer</a:t>
            </a:r>
            <a:endParaRPr lang="en-US" dirty="0"/>
          </a:p>
        </p:txBody>
      </p:sp>
      <p:cxnSp>
        <p:nvCxnSpPr>
          <p:cNvPr id="17" name="Elbow Connector 16"/>
          <p:cNvCxnSpPr>
            <a:stCxn id="22" idx="2"/>
            <a:endCxn id="32" idx="0"/>
          </p:cNvCxnSpPr>
          <p:nvPr/>
        </p:nvCxnSpPr>
        <p:spPr>
          <a:xfrm rot="16200000" flipH="1">
            <a:off x="2276272" y="4280397"/>
            <a:ext cx="731589" cy="6460"/>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1986845" y="3602014"/>
            <a:ext cx="1303982" cy="31581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smtClean="0"/>
              <a:t>goroutine</a:t>
            </a:r>
            <a:endParaRPr lang="en-US" dirty="0"/>
          </a:p>
        </p:txBody>
      </p:sp>
      <p:sp>
        <p:nvSpPr>
          <p:cNvPr id="23" name="Rectangle 22"/>
          <p:cNvSpPr/>
          <p:nvPr/>
        </p:nvSpPr>
        <p:spPr>
          <a:xfrm>
            <a:off x="1980053" y="4080459"/>
            <a:ext cx="1303982" cy="28361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TextBox 24"/>
          <p:cNvSpPr txBox="1"/>
          <p:nvPr/>
        </p:nvSpPr>
        <p:spPr>
          <a:xfrm>
            <a:off x="1986846" y="4080458"/>
            <a:ext cx="1303981" cy="369332"/>
          </a:xfrm>
          <a:prstGeom prst="rect">
            <a:avLst/>
          </a:prstGeom>
          <a:noFill/>
        </p:spPr>
        <p:txBody>
          <a:bodyPr wrap="square" rtlCol="0">
            <a:spAutoFit/>
          </a:bodyPr>
          <a:lstStyle/>
          <a:p>
            <a:pPr algn="ctr"/>
            <a:r>
              <a:rPr lang="en-US" dirty="0" smtClean="0"/>
              <a:t>producer</a:t>
            </a:r>
            <a:endParaRPr lang="en-US" dirty="0"/>
          </a:p>
        </p:txBody>
      </p:sp>
      <p:sp>
        <p:nvSpPr>
          <p:cNvPr id="32" name="Rectangle 31"/>
          <p:cNvSpPr/>
          <p:nvPr/>
        </p:nvSpPr>
        <p:spPr>
          <a:xfrm>
            <a:off x="2156303" y="4649422"/>
            <a:ext cx="977986" cy="177761"/>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2"/>
          <a:stretch>
            <a:fillRect/>
          </a:stretch>
        </p:blipFill>
        <p:spPr>
          <a:xfrm>
            <a:off x="2638837" y="871246"/>
            <a:ext cx="4217205" cy="2296119"/>
          </a:xfrm>
          <a:prstGeom prst="rect">
            <a:avLst/>
          </a:prstGeom>
        </p:spPr>
      </p:pic>
      <p:sp>
        <p:nvSpPr>
          <p:cNvPr id="34" name="Rectangle 33"/>
          <p:cNvSpPr/>
          <p:nvPr/>
        </p:nvSpPr>
        <p:spPr>
          <a:xfrm>
            <a:off x="6052655" y="3602312"/>
            <a:ext cx="1303982" cy="31581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smtClean="0"/>
              <a:t>goroutine</a:t>
            </a:r>
            <a:endParaRPr lang="en-US" dirty="0"/>
          </a:p>
        </p:txBody>
      </p:sp>
      <p:sp>
        <p:nvSpPr>
          <p:cNvPr id="37" name="Rectangle 36"/>
          <p:cNvSpPr/>
          <p:nvPr/>
        </p:nvSpPr>
        <p:spPr>
          <a:xfrm>
            <a:off x="6215763" y="4635250"/>
            <a:ext cx="977986" cy="177761"/>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3970158" y="3770167"/>
            <a:ext cx="1604213" cy="194203"/>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cxnSp>
        <p:nvCxnSpPr>
          <p:cNvPr id="30" name="Elbow Connector 29"/>
          <p:cNvCxnSpPr>
            <a:stCxn id="23" idx="3"/>
            <a:endCxn id="19" idx="1"/>
          </p:cNvCxnSpPr>
          <p:nvPr/>
        </p:nvCxnSpPr>
        <p:spPr>
          <a:xfrm flipV="1">
            <a:off x="3284035" y="3867269"/>
            <a:ext cx="686122" cy="354998"/>
          </a:xfrm>
          <a:prstGeom prst="bentConnector3">
            <a:avLst>
              <a:gd name="adj1" fmla="val 50000"/>
            </a:avLst>
          </a:prstGeom>
          <a:ln w="57150" cmpd="sng">
            <a:solidFill>
              <a:schemeClr val="accent4">
                <a:lumMod val="60000"/>
                <a:lumOff val="40000"/>
              </a:schemeClr>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43" name="Elbow Connector 42"/>
          <p:cNvCxnSpPr>
            <a:stCxn id="19" idx="3"/>
            <a:endCxn id="24" idx="1"/>
          </p:cNvCxnSpPr>
          <p:nvPr/>
        </p:nvCxnSpPr>
        <p:spPr>
          <a:xfrm>
            <a:off x="5574371" y="3867269"/>
            <a:ext cx="528713" cy="400146"/>
          </a:xfrm>
          <a:prstGeom prst="bentConnector3">
            <a:avLst>
              <a:gd name="adj1" fmla="val 50000"/>
            </a:avLst>
          </a:prstGeom>
          <a:ln w="57150" cmpd="sng">
            <a:solidFill>
              <a:schemeClr val="accent4">
                <a:lumMod val="60000"/>
                <a:lumOff val="40000"/>
              </a:schemeClr>
            </a:solidFill>
            <a:headEnd type="none"/>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03031450"/>
      </p:ext>
    </p:extLst>
  </p:cSld>
  <p:clrMapOvr>
    <a:masterClrMapping/>
  </p:clrMapOvr>
  <p:timing>
    <p:tnLst>
      <p:par>
        <p:cTn xmlns:p14="http://schemas.microsoft.com/office/powerpoint/2010/main" id="1" dur="indefinite" restart="never" nodeType="tmRoot"/>
      </p:par>
    </p:tnLst>
  </p:timing>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Generator</a:t>
            </a:r>
            <a:endParaRPr lang="en-US" dirty="0"/>
          </a:p>
        </p:txBody>
      </p:sp>
      <p:cxnSp>
        <p:nvCxnSpPr>
          <p:cNvPr id="17" name="Elbow Connector 16"/>
          <p:cNvCxnSpPr>
            <a:stCxn id="22" idx="2"/>
          </p:cNvCxnSpPr>
          <p:nvPr/>
        </p:nvCxnSpPr>
        <p:spPr>
          <a:xfrm rot="16200000" flipH="1">
            <a:off x="4286010" y="2955301"/>
            <a:ext cx="731589" cy="6460"/>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3996583" y="2276918"/>
            <a:ext cx="1303982" cy="31581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smtClean="0"/>
              <a:t>goroutine</a:t>
            </a:r>
            <a:endParaRPr lang="en-US" dirty="0"/>
          </a:p>
        </p:txBody>
      </p:sp>
      <p:sp>
        <p:nvSpPr>
          <p:cNvPr id="23" name="Rectangle 22"/>
          <p:cNvSpPr/>
          <p:nvPr/>
        </p:nvSpPr>
        <p:spPr>
          <a:xfrm>
            <a:off x="3989791" y="2755362"/>
            <a:ext cx="1303982" cy="283616"/>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9" name="Rectangle 18"/>
          <p:cNvSpPr/>
          <p:nvPr/>
        </p:nvSpPr>
        <p:spPr>
          <a:xfrm>
            <a:off x="5973731" y="2033547"/>
            <a:ext cx="1265146" cy="194203"/>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cxnSp>
        <p:nvCxnSpPr>
          <p:cNvPr id="30" name="Elbow Connector 29"/>
          <p:cNvCxnSpPr>
            <a:stCxn id="23" idx="3"/>
          </p:cNvCxnSpPr>
          <p:nvPr/>
        </p:nvCxnSpPr>
        <p:spPr>
          <a:xfrm flipV="1">
            <a:off x="5293773" y="2116476"/>
            <a:ext cx="679958" cy="780695"/>
          </a:xfrm>
          <a:prstGeom prst="bentConnector3">
            <a:avLst>
              <a:gd name="adj1" fmla="val 50000"/>
            </a:avLst>
          </a:prstGeom>
          <a:ln w="57150" cmpd="sng">
            <a:solidFill>
              <a:schemeClr val="accent4">
                <a:lumMod val="60000"/>
                <a:lumOff val="40000"/>
              </a:schemeClr>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0" name="Rectangle 19"/>
          <p:cNvSpPr/>
          <p:nvPr/>
        </p:nvSpPr>
        <p:spPr>
          <a:xfrm>
            <a:off x="2200267" y="1615701"/>
            <a:ext cx="1303982" cy="143715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TextBox 20"/>
          <p:cNvSpPr txBox="1"/>
          <p:nvPr/>
        </p:nvSpPr>
        <p:spPr>
          <a:xfrm>
            <a:off x="2200269" y="1620191"/>
            <a:ext cx="1303981" cy="369332"/>
          </a:xfrm>
          <a:prstGeom prst="rect">
            <a:avLst/>
          </a:prstGeom>
          <a:noFill/>
        </p:spPr>
        <p:txBody>
          <a:bodyPr wrap="square" rtlCol="0">
            <a:spAutoFit/>
          </a:bodyPr>
          <a:lstStyle/>
          <a:p>
            <a:pPr algn="ctr"/>
            <a:r>
              <a:rPr lang="en-US" dirty="0" smtClean="0"/>
              <a:t>producer</a:t>
            </a:r>
            <a:endParaRPr lang="en-US" dirty="0"/>
          </a:p>
        </p:txBody>
      </p:sp>
      <p:cxnSp>
        <p:nvCxnSpPr>
          <p:cNvPr id="14" name="Elbow Connector 13"/>
          <p:cNvCxnSpPr>
            <a:endCxn id="19" idx="0"/>
          </p:cNvCxnSpPr>
          <p:nvPr/>
        </p:nvCxnSpPr>
        <p:spPr>
          <a:xfrm>
            <a:off x="3504250" y="1754417"/>
            <a:ext cx="3102055" cy="279130"/>
          </a:xfrm>
          <a:prstGeom prst="bentConnector2">
            <a:avLst/>
          </a:prstGeom>
          <a:ln>
            <a:prstDash val="sysDash"/>
            <a:tailEnd type="arrow"/>
          </a:ln>
        </p:spPr>
        <p:style>
          <a:lnRef idx="2">
            <a:schemeClr val="accent1"/>
          </a:lnRef>
          <a:fillRef idx="0">
            <a:schemeClr val="accent1"/>
          </a:fillRef>
          <a:effectRef idx="1">
            <a:schemeClr val="accent1"/>
          </a:effectRef>
          <a:fontRef idx="minor">
            <a:schemeClr val="tx1"/>
          </a:fontRef>
        </p:style>
      </p:cxnSp>
      <p:cxnSp>
        <p:nvCxnSpPr>
          <p:cNvPr id="26" name="Elbow Connector 25"/>
          <p:cNvCxnSpPr>
            <a:endCxn id="22" idx="0"/>
          </p:cNvCxnSpPr>
          <p:nvPr/>
        </p:nvCxnSpPr>
        <p:spPr>
          <a:xfrm>
            <a:off x="3504250" y="2019375"/>
            <a:ext cx="1144325" cy="257543"/>
          </a:xfrm>
          <a:prstGeom prst="bentConnector2">
            <a:avLst/>
          </a:prstGeom>
          <a:ln>
            <a:solidFill>
              <a:schemeClr val="bg1">
                <a:lumMod val="65000"/>
              </a:schemeClr>
            </a:solidFill>
            <a:prstDash val="sysDash"/>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26838993"/>
      </p:ext>
    </p:extLst>
  </p:cSld>
  <p:clrMapOvr>
    <a:masterClrMapping/>
  </p:clrMapOvr>
  <p:timing>
    <p:tnLst>
      <p:par>
        <p:cTn xmlns:p14="http://schemas.microsoft.com/office/powerpoint/2010/main" id="1" dur="indefinite" restart="never" nodeType="tmRoot"/>
      </p:par>
    </p:tnLst>
  </p:timing>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 (</a:t>
            </a:r>
            <a:r>
              <a:rPr lang="en-US" dirty="0" err="1" smtClean="0"/>
              <a:t>golang</a:t>
            </a:r>
            <a:r>
              <a:rPr lang="en-US" dirty="0" smtClean="0"/>
              <a:t>) Mascot : </a:t>
            </a:r>
            <a:r>
              <a:rPr lang="en-US" dirty="0" err="1" smtClean="0"/>
              <a:t>goroutine</a:t>
            </a:r>
            <a:endParaRPr lang="en-US" dirty="0"/>
          </a:p>
        </p:txBody>
      </p:sp>
      <p:pic>
        <p:nvPicPr>
          <p:cNvPr id="4" name="Content Placeholder 3"/>
          <p:cNvPicPr>
            <a:picLocks noGrp="1" noChangeAspect="1"/>
          </p:cNvPicPr>
          <p:nvPr>
            <p:ph idx="1"/>
          </p:nvPr>
        </p:nvPicPr>
        <p:blipFill>
          <a:blip r:embed="rId2"/>
          <a:srcRect l="-40915" r="-40915"/>
          <a:stretch>
            <a:fillRect/>
          </a:stretch>
        </p:blipFill>
        <p:spPr/>
      </p:pic>
    </p:spTree>
    <p:extLst>
      <p:ext uri="{BB962C8B-B14F-4D97-AF65-F5344CB8AC3E}">
        <p14:creationId xmlns:p14="http://schemas.microsoft.com/office/powerpoint/2010/main" val="1858094349"/>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Generator Diagram</a:t>
            </a:r>
            <a:endParaRPr lang="en-US" sz="3600" dirty="0"/>
          </a:p>
        </p:txBody>
      </p:sp>
      <p:pic>
        <p:nvPicPr>
          <p:cNvPr id="7" name="Content Placeholder 6"/>
          <p:cNvPicPr>
            <a:picLocks noGrp="1" noChangeAspect="1"/>
          </p:cNvPicPr>
          <p:nvPr>
            <p:ph idx="1"/>
          </p:nvPr>
        </p:nvPicPr>
        <p:blipFill>
          <a:blip r:embed="rId2"/>
          <a:srcRect l="-37263" r="-37263"/>
          <a:stretch>
            <a:fillRect/>
          </a:stretch>
        </p:blipFill>
        <p:spPr/>
      </p:pic>
    </p:spTree>
    <p:extLst>
      <p:ext uri="{BB962C8B-B14F-4D97-AF65-F5344CB8AC3E}">
        <p14:creationId xmlns:p14="http://schemas.microsoft.com/office/powerpoint/2010/main" val="4031034085"/>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2 Generators</a:t>
            </a:r>
            <a:endParaRPr lang="en-US" dirty="0"/>
          </a:p>
        </p:txBody>
      </p:sp>
      <p:pic>
        <p:nvPicPr>
          <p:cNvPr id="4" name="Picture 3"/>
          <p:cNvPicPr>
            <a:picLocks noChangeAspect="1"/>
          </p:cNvPicPr>
          <p:nvPr/>
        </p:nvPicPr>
        <p:blipFill>
          <a:blip r:embed="rId2"/>
          <a:stretch>
            <a:fillRect/>
          </a:stretch>
        </p:blipFill>
        <p:spPr>
          <a:xfrm>
            <a:off x="3550315" y="1063229"/>
            <a:ext cx="1880911" cy="1354004"/>
          </a:xfrm>
          <a:prstGeom prst="rect">
            <a:avLst/>
          </a:prstGeom>
        </p:spPr>
      </p:pic>
      <p:pic>
        <p:nvPicPr>
          <p:cNvPr id="5" name="Picture 4"/>
          <p:cNvPicPr>
            <a:picLocks noChangeAspect="1"/>
          </p:cNvPicPr>
          <p:nvPr/>
        </p:nvPicPr>
        <p:blipFill>
          <a:blip r:embed="rId2"/>
          <a:stretch>
            <a:fillRect/>
          </a:stretch>
        </p:blipFill>
        <p:spPr>
          <a:xfrm>
            <a:off x="3550315" y="2433871"/>
            <a:ext cx="1880911" cy="1354004"/>
          </a:xfrm>
          <a:prstGeom prst="rect">
            <a:avLst/>
          </a:prstGeom>
        </p:spPr>
      </p:pic>
    </p:spTree>
    <p:extLst>
      <p:ext uri="{BB962C8B-B14F-4D97-AF65-F5344CB8AC3E}">
        <p14:creationId xmlns:p14="http://schemas.microsoft.com/office/powerpoint/2010/main" val="4462243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863913" y="1473132"/>
            <a:ext cx="7354334" cy="2503216"/>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2" name="Title 1"/>
          <p:cNvSpPr>
            <a:spLocks noGrp="1"/>
          </p:cNvSpPr>
          <p:nvPr>
            <p:ph type="title"/>
          </p:nvPr>
        </p:nvSpPr>
        <p:spPr/>
        <p:txBody>
          <a:bodyPr>
            <a:normAutofit/>
          </a:bodyPr>
          <a:lstStyle/>
          <a:p>
            <a:r>
              <a:rPr lang="en-US" dirty="0" smtClean="0"/>
              <a:t>Awesomely Complex Program</a:t>
            </a:r>
            <a:endParaRPr lang="en-US" dirty="0"/>
          </a:p>
        </p:txBody>
      </p:sp>
      <p:grpSp>
        <p:nvGrpSpPr>
          <p:cNvPr id="5" name="Group 4"/>
          <p:cNvGrpSpPr/>
          <p:nvPr/>
        </p:nvGrpSpPr>
        <p:grpSpPr>
          <a:xfrm>
            <a:off x="953832" y="1564292"/>
            <a:ext cx="2171005" cy="2252529"/>
            <a:chOff x="3486498" y="2244772"/>
            <a:chExt cx="2171005" cy="3003372"/>
          </a:xfrm>
        </p:grpSpPr>
        <p:sp>
          <p:nvSpPr>
            <p:cNvPr id="4" name="Rectangle 3"/>
            <p:cNvSpPr/>
            <p:nvPr/>
          </p:nvSpPr>
          <p:spPr>
            <a:xfrm>
              <a:off x="3486498" y="2572513"/>
              <a:ext cx="2171005" cy="26756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10" name="Straight Connector 9"/>
            <p:cNvCxnSpPr/>
            <p:nvPr/>
          </p:nvCxnSpPr>
          <p:spPr>
            <a:xfrm>
              <a:off x="3582157" y="27516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1" name="Straight Connector 10"/>
            <p:cNvCxnSpPr/>
            <p:nvPr/>
          </p:nvCxnSpPr>
          <p:spPr>
            <a:xfrm>
              <a:off x="3582157" y="29040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2" name="Straight Connector 11"/>
            <p:cNvCxnSpPr/>
            <p:nvPr/>
          </p:nvCxnSpPr>
          <p:spPr>
            <a:xfrm>
              <a:off x="3582157" y="3056412"/>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13" name="Rounded Rectangle 12"/>
            <p:cNvSpPr/>
            <p:nvPr/>
          </p:nvSpPr>
          <p:spPr>
            <a:xfrm>
              <a:off x="3582157" y="3202073"/>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Print()</a:t>
              </a:r>
              <a:endParaRPr lang="en-US" dirty="0"/>
            </a:p>
          </p:txBody>
        </p:sp>
        <p:sp>
          <p:nvSpPr>
            <p:cNvPr id="14" name="Rounded Rectangle 13"/>
            <p:cNvSpPr/>
            <p:nvPr/>
          </p:nvSpPr>
          <p:spPr>
            <a:xfrm>
              <a:off x="3582157" y="3826643"/>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t>R</a:t>
              </a:r>
              <a:r>
                <a:rPr lang="en-US" dirty="0" smtClean="0"/>
                <a:t>ead()</a:t>
              </a:r>
              <a:endParaRPr lang="en-US" dirty="0"/>
            </a:p>
          </p:txBody>
        </p:sp>
        <p:cxnSp>
          <p:nvCxnSpPr>
            <p:cNvPr id="15" name="Straight Connector 14"/>
            <p:cNvCxnSpPr/>
            <p:nvPr/>
          </p:nvCxnSpPr>
          <p:spPr>
            <a:xfrm>
              <a:off x="3582157" y="3714857"/>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6" name="Straight Connector 15"/>
            <p:cNvCxnSpPr/>
            <p:nvPr/>
          </p:nvCxnSpPr>
          <p:spPr>
            <a:xfrm>
              <a:off x="3582157" y="47872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7" name="Straight Connector 16"/>
            <p:cNvCxnSpPr/>
            <p:nvPr/>
          </p:nvCxnSpPr>
          <p:spPr>
            <a:xfrm>
              <a:off x="3582157" y="49396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8" name="Straight Connector 17"/>
            <p:cNvCxnSpPr/>
            <p:nvPr/>
          </p:nvCxnSpPr>
          <p:spPr>
            <a:xfrm>
              <a:off x="3582157" y="5092065"/>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19" name="Rounded Rectangle 18"/>
            <p:cNvSpPr/>
            <p:nvPr/>
          </p:nvSpPr>
          <p:spPr>
            <a:xfrm>
              <a:off x="3582157" y="4299250"/>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t>W</a:t>
              </a:r>
              <a:r>
                <a:rPr lang="en-US" dirty="0" smtClean="0"/>
                <a:t>rite()</a:t>
              </a:r>
              <a:endParaRPr lang="en-US" dirty="0"/>
            </a:p>
          </p:txBody>
        </p:sp>
        <p:sp>
          <p:nvSpPr>
            <p:cNvPr id="3" name="Rectangle 2"/>
            <p:cNvSpPr/>
            <p:nvPr/>
          </p:nvSpPr>
          <p:spPr>
            <a:xfrm>
              <a:off x="3486498" y="2244772"/>
              <a:ext cx="2171005" cy="32774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Package : task</a:t>
              </a:r>
              <a:endParaRPr lang="en-US" dirty="0"/>
            </a:p>
          </p:txBody>
        </p:sp>
      </p:grpSp>
      <p:grpSp>
        <p:nvGrpSpPr>
          <p:cNvPr id="20" name="Group 19"/>
          <p:cNvGrpSpPr/>
          <p:nvPr/>
        </p:nvGrpSpPr>
        <p:grpSpPr>
          <a:xfrm>
            <a:off x="3417383" y="1564292"/>
            <a:ext cx="2171005" cy="2252529"/>
            <a:chOff x="3486498" y="2244772"/>
            <a:chExt cx="2171005" cy="3003372"/>
          </a:xfrm>
        </p:grpSpPr>
        <p:sp>
          <p:nvSpPr>
            <p:cNvPr id="21" name="Rectangle 20"/>
            <p:cNvSpPr/>
            <p:nvPr/>
          </p:nvSpPr>
          <p:spPr>
            <a:xfrm>
              <a:off x="3486498" y="2572513"/>
              <a:ext cx="2171005" cy="26756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22" name="Straight Connector 21"/>
            <p:cNvCxnSpPr/>
            <p:nvPr/>
          </p:nvCxnSpPr>
          <p:spPr>
            <a:xfrm>
              <a:off x="3582157" y="27516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23" name="Straight Connector 22"/>
            <p:cNvCxnSpPr/>
            <p:nvPr/>
          </p:nvCxnSpPr>
          <p:spPr>
            <a:xfrm>
              <a:off x="3582157" y="29040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24" name="Straight Connector 23"/>
            <p:cNvCxnSpPr/>
            <p:nvPr/>
          </p:nvCxnSpPr>
          <p:spPr>
            <a:xfrm>
              <a:off x="3582157" y="3056412"/>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25" name="Rounded Rectangle 24"/>
            <p:cNvSpPr/>
            <p:nvPr/>
          </p:nvSpPr>
          <p:spPr>
            <a:xfrm>
              <a:off x="3582157" y="3202073"/>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26" name="Rounded Rectangle 25"/>
            <p:cNvSpPr/>
            <p:nvPr/>
          </p:nvSpPr>
          <p:spPr>
            <a:xfrm>
              <a:off x="3582157" y="3826643"/>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cxnSp>
          <p:nvCxnSpPr>
            <p:cNvPr id="27" name="Straight Connector 26"/>
            <p:cNvCxnSpPr/>
            <p:nvPr/>
          </p:nvCxnSpPr>
          <p:spPr>
            <a:xfrm>
              <a:off x="3582157" y="3714857"/>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28" name="Straight Connector 27"/>
            <p:cNvCxnSpPr/>
            <p:nvPr/>
          </p:nvCxnSpPr>
          <p:spPr>
            <a:xfrm>
              <a:off x="3582157" y="47872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29" name="Straight Connector 28"/>
            <p:cNvCxnSpPr/>
            <p:nvPr/>
          </p:nvCxnSpPr>
          <p:spPr>
            <a:xfrm>
              <a:off x="3582157" y="49396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30" name="Straight Connector 29"/>
            <p:cNvCxnSpPr/>
            <p:nvPr/>
          </p:nvCxnSpPr>
          <p:spPr>
            <a:xfrm>
              <a:off x="3582157" y="5092065"/>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31" name="Rounded Rectangle 30"/>
            <p:cNvSpPr/>
            <p:nvPr/>
          </p:nvSpPr>
          <p:spPr>
            <a:xfrm>
              <a:off x="3582157" y="4299250"/>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32" name="Rectangle 31"/>
            <p:cNvSpPr/>
            <p:nvPr/>
          </p:nvSpPr>
          <p:spPr>
            <a:xfrm>
              <a:off x="3486498" y="2244772"/>
              <a:ext cx="2171005" cy="32774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Package : a</a:t>
              </a:r>
              <a:endParaRPr lang="en-US" dirty="0"/>
            </a:p>
          </p:txBody>
        </p:sp>
      </p:grpSp>
      <p:grpSp>
        <p:nvGrpSpPr>
          <p:cNvPr id="33" name="Group 32"/>
          <p:cNvGrpSpPr/>
          <p:nvPr/>
        </p:nvGrpSpPr>
        <p:grpSpPr>
          <a:xfrm>
            <a:off x="5844015" y="1564292"/>
            <a:ext cx="2171005" cy="2252529"/>
            <a:chOff x="3486498" y="2244772"/>
            <a:chExt cx="2171005" cy="3003372"/>
          </a:xfrm>
        </p:grpSpPr>
        <p:sp>
          <p:nvSpPr>
            <p:cNvPr id="34" name="Rectangle 33"/>
            <p:cNvSpPr/>
            <p:nvPr/>
          </p:nvSpPr>
          <p:spPr>
            <a:xfrm>
              <a:off x="3486498" y="2572513"/>
              <a:ext cx="2171005" cy="26756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35" name="Straight Connector 34"/>
            <p:cNvCxnSpPr/>
            <p:nvPr/>
          </p:nvCxnSpPr>
          <p:spPr>
            <a:xfrm>
              <a:off x="3582157" y="27516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36" name="Straight Connector 35"/>
            <p:cNvCxnSpPr/>
            <p:nvPr/>
          </p:nvCxnSpPr>
          <p:spPr>
            <a:xfrm>
              <a:off x="3582157" y="29040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37" name="Straight Connector 36"/>
            <p:cNvCxnSpPr/>
            <p:nvPr/>
          </p:nvCxnSpPr>
          <p:spPr>
            <a:xfrm>
              <a:off x="3582157" y="3056412"/>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38" name="Rounded Rectangle 37"/>
            <p:cNvSpPr/>
            <p:nvPr/>
          </p:nvSpPr>
          <p:spPr>
            <a:xfrm>
              <a:off x="3582157" y="3202073"/>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39" name="Rounded Rectangle 38"/>
            <p:cNvSpPr/>
            <p:nvPr/>
          </p:nvSpPr>
          <p:spPr>
            <a:xfrm>
              <a:off x="3582157" y="3826643"/>
              <a:ext cx="1763942" cy="385335"/>
            </a:xfrm>
            <a:prstGeom prst="round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dirty="0" smtClean="0"/>
                <a:t>main()</a:t>
              </a:r>
              <a:endParaRPr lang="en-US" dirty="0"/>
            </a:p>
          </p:txBody>
        </p:sp>
        <p:cxnSp>
          <p:nvCxnSpPr>
            <p:cNvPr id="40" name="Straight Connector 39"/>
            <p:cNvCxnSpPr/>
            <p:nvPr/>
          </p:nvCxnSpPr>
          <p:spPr>
            <a:xfrm>
              <a:off x="3582157" y="3714857"/>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41" name="Straight Connector 40"/>
            <p:cNvCxnSpPr/>
            <p:nvPr/>
          </p:nvCxnSpPr>
          <p:spPr>
            <a:xfrm>
              <a:off x="3582157" y="47872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42" name="Straight Connector 41"/>
            <p:cNvCxnSpPr/>
            <p:nvPr/>
          </p:nvCxnSpPr>
          <p:spPr>
            <a:xfrm>
              <a:off x="3582157" y="49396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43" name="Straight Connector 42"/>
            <p:cNvCxnSpPr/>
            <p:nvPr/>
          </p:nvCxnSpPr>
          <p:spPr>
            <a:xfrm>
              <a:off x="3582157" y="5092065"/>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44" name="Rounded Rectangle 43"/>
            <p:cNvSpPr/>
            <p:nvPr/>
          </p:nvSpPr>
          <p:spPr>
            <a:xfrm>
              <a:off x="3582157" y="4299250"/>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45" name="Rectangle 44"/>
            <p:cNvSpPr/>
            <p:nvPr/>
          </p:nvSpPr>
          <p:spPr>
            <a:xfrm>
              <a:off x="3486498" y="2244772"/>
              <a:ext cx="2171005" cy="32774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Package : main</a:t>
              </a:r>
              <a:endParaRPr lang="en-US" dirty="0"/>
            </a:p>
          </p:txBody>
        </p:sp>
      </p:grpSp>
    </p:spTree>
    <p:extLst>
      <p:ext uri="{BB962C8B-B14F-4D97-AF65-F5344CB8AC3E}">
        <p14:creationId xmlns:p14="http://schemas.microsoft.com/office/powerpoint/2010/main" val="1301842293"/>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212365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5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Concurrency Patterns:</a:t>
            </a:r>
          </a:p>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Fan-In</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3124813"/>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2065030003"/>
      </p:ext>
    </p:extLst>
  </p:cSld>
  <p:clrMapOvr>
    <a:masterClrMapping/>
  </p:clrMapOvr>
  <p:timing>
    <p:tnLst>
      <p:par>
        <p:cTn xmlns:p14="http://schemas.microsoft.com/office/powerpoint/2010/main" id="1" dur="indefinite" restart="never" nodeType="tmRoot"/>
      </p:par>
    </p:tnLst>
  </p:timing>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‘Fan-In’?</a:t>
            </a:r>
          </a:p>
          <a:p>
            <a:pPr lvl="1"/>
            <a:r>
              <a:rPr lang="en-US" dirty="0" smtClean="0"/>
              <a:t>A mechanism to multiplex multiple inputs into usually one output.</a:t>
            </a:r>
          </a:p>
          <a:p>
            <a:pPr lvl="2"/>
            <a:r>
              <a:rPr lang="en-US" dirty="0" smtClean="0"/>
              <a:t>Could also be less outputs than input</a:t>
            </a:r>
          </a:p>
        </p:txBody>
      </p:sp>
      <p:sp>
        <p:nvSpPr>
          <p:cNvPr id="5" name="TextBox 4"/>
          <p:cNvSpPr txBox="1"/>
          <p:nvPr/>
        </p:nvSpPr>
        <p:spPr>
          <a:xfrm>
            <a:off x="0" y="4460071"/>
            <a:ext cx="9144000" cy="369332"/>
          </a:xfrm>
          <a:prstGeom prst="rect">
            <a:avLst/>
          </a:prstGeom>
          <a:noFill/>
        </p:spPr>
        <p:txBody>
          <a:bodyPr wrap="square" rtlCol="0">
            <a:spAutoFit/>
          </a:bodyPr>
          <a:lstStyle/>
          <a:p>
            <a:r>
              <a:rPr lang="en-US" dirty="0" smtClean="0"/>
              <a:t>Concurrency Patterns: </a:t>
            </a:r>
            <a:r>
              <a:rPr lang="en-US" dirty="0" smtClean="0">
                <a:hlinkClick r:id="rId2"/>
              </a:rPr>
              <a:t>https</a:t>
            </a:r>
            <a:r>
              <a:rPr lang="en-US" dirty="0">
                <a:hlinkClick r:id="rId2"/>
              </a:rPr>
              <a:t>://talks.golang.org/2012/concurrency.slide#1</a:t>
            </a:r>
            <a:endParaRPr lang="en-US" dirty="0"/>
          </a:p>
        </p:txBody>
      </p:sp>
    </p:spTree>
    <p:extLst>
      <p:ext uri="{BB962C8B-B14F-4D97-AF65-F5344CB8AC3E}">
        <p14:creationId xmlns:p14="http://schemas.microsoft.com/office/powerpoint/2010/main" val="2973468898"/>
      </p:ext>
    </p:extLst>
  </p:cSld>
  <p:clrMapOvr>
    <a:masterClrMapping/>
  </p:clrMapOvr>
  <p:timing>
    <p:tnLst>
      <p:par>
        <p:cTn xmlns:p14="http://schemas.microsoft.com/office/powerpoint/2010/main" id="1" dur="indefinite" restart="never" nodeType="tmRoot"/>
      </p:par>
    </p:tnLst>
  </p:timing>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Fan-In Diagram</a:t>
            </a:r>
            <a:endParaRPr lang="en-US" sz="3600" dirty="0"/>
          </a:p>
        </p:txBody>
      </p:sp>
      <p:grpSp>
        <p:nvGrpSpPr>
          <p:cNvPr id="6" name="Group 5"/>
          <p:cNvGrpSpPr/>
          <p:nvPr/>
        </p:nvGrpSpPr>
        <p:grpSpPr>
          <a:xfrm>
            <a:off x="2006616" y="1518979"/>
            <a:ext cx="1852574" cy="383762"/>
            <a:chOff x="1118879" y="2025307"/>
            <a:chExt cx="1852574" cy="511682"/>
          </a:xfrm>
        </p:grpSpPr>
        <p:sp>
          <p:nvSpPr>
            <p:cNvPr id="5" name="Can 4"/>
            <p:cNvSpPr/>
            <p:nvPr/>
          </p:nvSpPr>
          <p:spPr>
            <a:xfrm rot="5400000">
              <a:off x="1553539" y="1590647"/>
              <a:ext cx="511682" cy="1381002"/>
            </a:xfrm>
            <a:prstGeom prst="ca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Striped Right Arrow 3"/>
            <p:cNvSpPr/>
            <p:nvPr/>
          </p:nvSpPr>
          <p:spPr>
            <a:xfrm>
              <a:off x="2441276" y="2151679"/>
              <a:ext cx="530177" cy="295929"/>
            </a:xfrm>
            <a:prstGeom prst="stripedRightArrow">
              <a:avLst>
                <a:gd name="adj1" fmla="val 50000"/>
                <a:gd name="adj2" fmla="val 51613"/>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8" name="Group 7"/>
          <p:cNvGrpSpPr/>
          <p:nvPr/>
        </p:nvGrpSpPr>
        <p:grpSpPr>
          <a:xfrm>
            <a:off x="2006616" y="2132659"/>
            <a:ext cx="1852574" cy="383762"/>
            <a:chOff x="1118879" y="2025307"/>
            <a:chExt cx="1852574" cy="511682"/>
          </a:xfrm>
        </p:grpSpPr>
        <p:sp>
          <p:nvSpPr>
            <p:cNvPr id="9" name="Can 8"/>
            <p:cNvSpPr/>
            <p:nvPr/>
          </p:nvSpPr>
          <p:spPr>
            <a:xfrm rot="5400000">
              <a:off x="1553539" y="1590647"/>
              <a:ext cx="511682" cy="1381002"/>
            </a:xfrm>
            <a:prstGeom prst="can">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0" name="Striped Right Arrow 9"/>
            <p:cNvSpPr/>
            <p:nvPr/>
          </p:nvSpPr>
          <p:spPr>
            <a:xfrm>
              <a:off x="2441276" y="2151679"/>
              <a:ext cx="530177" cy="295929"/>
            </a:xfrm>
            <a:prstGeom prst="stripedRightArrow">
              <a:avLst>
                <a:gd name="adj1" fmla="val 50000"/>
                <a:gd name="adj2" fmla="val 51613"/>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grpSp>
      <p:grpSp>
        <p:nvGrpSpPr>
          <p:cNvPr id="11" name="Group 10"/>
          <p:cNvGrpSpPr/>
          <p:nvPr/>
        </p:nvGrpSpPr>
        <p:grpSpPr>
          <a:xfrm>
            <a:off x="2006616" y="2746339"/>
            <a:ext cx="1852574" cy="383762"/>
            <a:chOff x="1118879" y="2025307"/>
            <a:chExt cx="1852574" cy="511682"/>
          </a:xfrm>
        </p:grpSpPr>
        <p:sp>
          <p:nvSpPr>
            <p:cNvPr id="12" name="Can 11"/>
            <p:cNvSpPr/>
            <p:nvPr/>
          </p:nvSpPr>
          <p:spPr>
            <a:xfrm rot="5400000">
              <a:off x="1553539" y="1590647"/>
              <a:ext cx="511682" cy="1381002"/>
            </a:xfrm>
            <a:prstGeom prst="can">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3" name="Striped Right Arrow 12"/>
            <p:cNvSpPr/>
            <p:nvPr/>
          </p:nvSpPr>
          <p:spPr>
            <a:xfrm>
              <a:off x="2441276" y="2151679"/>
              <a:ext cx="530177" cy="295929"/>
            </a:xfrm>
            <a:prstGeom prst="stripedRightArrow">
              <a:avLst>
                <a:gd name="adj1" fmla="val 50000"/>
                <a:gd name="adj2" fmla="val 51613"/>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grpSp>
      <p:grpSp>
        <p:nvGrpSpPr>
          <p:cNvPr id="14" name="Group 13"/>
          <p:cNvGrpSpPr/>
          <p:nvPr/>
        </p:nvGrpSpPr>
        <p:grpSpPr>
          <a:xfrm>
            <a:off x="2006616" y="3360019"/>
            <a:ext cx="1852574" cy="383762"/>
            <a:chOff x="1118879" y="2025307"/>
            <a:chExt cx="1852574" cy="511682"/>
          </a:xfrm>
        </p:grpSpPr>
        <p:sp>
          <p:nvSpPr>
            <p:cNvPr id="15" name="Can 14"/>
            <p:cNvSpPr/>
            <p:nvPr/>
          </p:nvSpPr>
          <p:spPr>
            <a:xfrm rot="5400000">
              <a:off x="1553539" y="1590647"/>
              <a:ext cx="511682" cy="1381002"/>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16" name="Striped Right Arrow 15"/>
            <p:cNvSpPr/>
            <p:nvPr/>
          </p:nvSpPr>
          <p:spPr>
            <a:xfrm>
              <a:off x="2441276" y="2151679"/>
              <a:ext cx="530177" cy="295929"/>
            </a:xfrm>
            <a:prstGeom prst="stripedRightArrow">
              <a:avLst>
                <a:gd name="adj1" fmla="val 50000"/>
                <a:gd name="adj2" fmla="val 51613"/>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grpSp>
      <p:sp>
        <p:nvSpPr>
          <p:cNvPr id="17" name="Right Brace 16"/>
          <p:cNvSpPr/>
          <p:nvPr/>
        </p:nvSpPr>
        <p:spPr>
          <a:xfrm>
            <a:off x="4142773" y="1613759"/>
            <a:ext cx="1146660" cy="2062987"/>
          </a:xfrm>
          <a:prstGeom prst="rightBrace">
            <a:avLst>
              <a:gd name="adj1" fmla="val 22850"/>
              <a:gd name="adj2" fmla="val 50000"/>
            </a:avLst>
          </a:prstGeom>
          <a:ln w="76200" cmpd="sng">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18" name="Group 17"/>
          <p:cNvGrpSpPr/>
          <p:nvPr/>
        </p:nvGrpSpPr>
        <p:grpSpPr>
          <a:xfrm>
            <a:off x="5753118" y="2457357"/>
            <a:ext cx="1852574" cy="383762"/>
            <a:chOff x="1118879" y="2025307"/>
            <a:chExt cx="1852574" cy="511682"/>
          </a:xfrm>
        </p:grpSpPr>
        <p:sp>
          <p:nvSpPr>
            <p:cNvPr id="19" name="Can 18"/>
            <p:cNvSpPr/>
            <p:nvPr/>
          </p:nvSpPr>
          <p:spPr>
            <a:xfrm rot="5400000">
              <a:off x="1553539" y="1590647"/>
              <a:ext cx="511682" cy="1381002"/>
            </a:xfrm>
            <a:prstGeom prst="can">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20" name="Striped Right Arrow 19"/>
            <p:cNvSpPr/>
            <p:nvPr/>
          </p:nvSpPr>
          <p:spPr>
            <a:xfrm>
              <a:off x="2441276" y="2151679"/>
              <a:ext cx="530177" cy="295929"/>
            </a:xfrm>
            <a:prstGeom prst="stripedRightArrow">
              <a:avLst>
                <a:gd name="adj1" fmla="val 50000"/>
                <a:gd name="adj2" fmla="val 51613"/>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grpSp>
    </p:spTree>
    <p:extLst>
      <p:ext uri="{BB962C8B-B14F-4D97-AF65-F5344CB8AC3E}">
        <p14:creationId xmlns:p14="http://schemas.microsoft.com/office/powerpoint/2010/main" val="998404651"/>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Fan-In: 4to1</a:t>
            </a:r>
            <a:endParaRPr lang="en-US" dirty="0"/>
          </a:p>
        </p:txBody>
      </p:sp>
      <p:pic>
        <p:nvPicPr>
          <p:cNvPr id="4" name="Picture 3"/>
          <p:cNvPicPr>
            <a:picLocks noChangeAspect="1"/>
          </p:cNvPicPr>
          <p:nvPr/>
        </p:nvPicPr>
        <p:blipFill>
          <a:blip r:embed="rId2"/>
          <a:stretch>
            <a:fillRect/>
          </a:stretch>
        </p:blipFill>
        <p:spPr>
          <a:xfrm>
            <a:off x="2403656" y="1378545"/>
            <a:ext cx="876041" cy="630632"/>
          </a:xfrm>
          <a:prstGeom prst="rect">
            <a:avLst/>
          </a:prstGeom>
        </p:spPr>
      </p:pic>
      <p:pic>
        <p:nvPicPr>
          <p:cNvPr id="5" name="Picture 4"/>
          <p:cNvPicPr>
            <a:picLocks noChangeAspect="1"/>
          </p:cNvPicPr>
          <p:nvPr/>
        </p:nvPicPr>
        <p:blipFill>
          <a:blip r:embed="rId2"/>
          <a:stretch>
            <a:fillRect/>
          </a:stretch>
        </p:blipFill>
        <p:spPr>
          <a:xfrm>
            <a:off x="2403656" y="2768361"/>
            <a:ext cx="876041" cy="630632"/>
          </a:xfrm>
          <a:prstGeom prst="rect">
            <a:avLst/>
          </a:prstGeom>
        </p:spPr>
      </p:pic>
      <p:pic>
        <p:nvPicPr>
          <p:cNvPr id="6" name="Picture 5"/>
          <p:cNvPicPr>
            <a:picLocks noChangeAspect="1"/>
          </p:cNvPicPr>
          <p:nvPr/>
        </p:nvPicPr>
        <p:blipFill>
          <a:blip r:embed="rId2"/>
          <a:stretch>
            <a:fillRect/>
          </a:stretch>
        </p:blipFill>
        <p:spPr>
          <a:xfrm>
            <a:off x="2403656" y="2073453"/>
            <a:ext cx="876041" cy="630632"/>
          </a:xfrm>
          <a:prstGeom prst="rect">
            <a:avLst/>
          </a:prstGeom>
        </p:spPr>
      </p:pic>
      <p:pic>
        <p:nvPicPr>
          <p:cNvPr id="7" name="Picture 6"/>
          <p:cNvPicPr>
            <a:picLocks noChangeAspect="1"/>
          </p:cNvPicPr>
          <p:nvPr/>
        </p:nvPicPr>
        <p:blipFill>
          <a:blip r:embed="rId2"/>
          <a:stretch>
            <a:fillRect/>
          </a:stretch>
        </p:blipFill>
        <p:spPr>
          <a:xfrm>
            <a:off x="2403656" y="3463269"/>
            <a:ext cx="876041" cy="630632"/>
          </a:xfrm>
          <a:prstGeom prst="rect">
            <a:avLst/>
          </a:prstGeom>
        </p:spPr>
      </p:pic>
      <p:pic>
        <p:nvPicPr>
          <p:cNvPr id="8" name="Picture 7"/>
          <p:cNvPicPr>
            <a:picLocks noChangeAspect="1"/>
          </p:cNvPicPr>
          <p:nvPr/>
        </p:nvPicPr>
        <p:blipFill>
          <a:blip r:embed="rId2"/>
          <a:stretch>
            <a:fillRect/>
          </a:stretch>
        </p:blipFill>
        <p:spPr>
          <a:xfrm>
            <a:off x="5040485" y="2388769"/>
            <a:ext cx="876041" cy="630632"/>
          </a:xfrm>
          <a:prstGeom prst="rect">
            <a:avLst/>
          </a:prstGeom>
        </p:spPr>
      </p:pic>
      <p:cxnSp>
        <p:nvCxnSpPr>
          <p:cNvPr id="9" name="Straight Arrow Connector 8"/>
          <p:cNvCxnSpPr>
            <a:stCxn id="4" idx="3"/>
          </p:cNvCxnSpPr>
          <p:nvPr/>
        </p:nvCxnSpPr>
        <p:spPr>
          <a:xfrm>
            <a:off x="3279696" y="1693861"/>
            <a:ext cx="1668950" cy="85390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a:stCxn id="6" idx="3"/>
          </p:cNvCxnSpPr>
          <p:nvPr/>
        </p:nvCxnSpPr>
        <p:spPr>
          <a:xfrm>
            <a:off x="3279696" y="2388769"/>
            <a:ext cx="1668950" cy="315316"/>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13" name="Straight Arrow Connector 12"/>
          <p:cNvCxnSpPr>
            <a:stCxn id="5" idx="3"/>
          </p:cNvCxnSpPr>
          <p:nvPr/>
        </p:nvCxnSpPr>
        <p:spPr>
          <a:xfrm flipV="1">
            <a:off x="3279696" y="2848316"/>
            <a:ext cx="1668950" cy="235361"/>
          </a:xfrm>
          <a:prstGeom prst="straightConnector1">
            <a:avLst/>
          </a:prstGeom>
          <a:ln>
            <a:tailEnd type="arrow"/>
          </a:ln>
        </p:spPr>
        <p:style>
          <a:lnRef idx="2">
            <a:schemeClr val="accent3"/>
          </a:lnRef>
          <a:fillRef idx="0">
            <a:schemeClr val="accent3"/>
          </a:fillRef>
          <a:effectRef idx="1">
            <a:schemeClr val="accent3"/>
          </a:effectRef>
          <a:fontRef idx="minor">
            <a:schemeClr val="tx1"/>
          </a:fontRef>
        </p:style>
      </p:cxnSp>
      <p:cxnSp>
        <p:nvCxnSpPr>
          <p:cNvPr id="18" name="Straight Arrow Connector 17"/>
          <p:cNvCxnSpPr>
            <a:stCxn id="7" idx="3"/>
          </p:cNvCxnSpPr>
          <p:nvPr/>
        </p:nvCxnSpPr>
        <p:spPr>
          <a:xfrm flipV="1">
            <a:off x="3279696" y="2977785"/>
            <a:ext cx="1668950" cy="800800"/>
          </a:xfrm>
          <a:prstGeom prst="straightConnector1">
            <a:avLst/>
          </a:prstGeom>
          <a:ln>
            <a:tailEnd type="arrow"/>
          </a:ln>
        </p:spPr>
        <p:style>
          <a:lnRef idx="2">
            <a:schemeClr val="accent4"/>
          </a:lnRef>
          <a:fillRef idx="0">
            <a:schemeClr val="accent4"/>
          </a:fillRef>
          <a:effectRef idx="1">
            <a:schemeClr val="accent4"/>
          </a:effectRef>
          <a:fontRef idx="minor">
            <a:schemeClr val="tx1"/>
          </a:fontRef>
        </p:style>
      </p:cxnSp>
      <p:cxnSp>
        <p:nvCxnSpPr>
          <p:cNvPr id="26" name="Straight Arrow Connector 25"/>
          <p:cNvCxnSpPr>
            <a:stCxn id="8" idx="3"/>
          </p:cNvCxnSpPr>
          <p:nvPr/>
        </p:nvCxnSpPr>
        <p:spPr>
          <a:xfrm>
            <a:off x="5916527" y="2704085"/>
            <a:ext cx="1031249" cy="0"/>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spTree>
    <p:extLst>
      <p:ext uri="{BB962C8B-B14F-4D97-AF65-F5344CB8AC3E}">
        <p14:creationId xmlns:p14="http://schemas.microsoft.com/office/powerpoint/2010/main" val="854456974"/>
      </p:ext>
    </p:extLst>
  </p:cSld>
  <p:clrMapOvr>
    <a:masterClrMapping/>
  </p:clrMapOvr>
  <p:timing>
    <p:tnLst>
      <p:par>
        <p:cTn xmlns:p14="http://schemas.microsoft.com/office/powerpoint/2010/main" id="1" dur="indefinite" restart="never" nodeType="tmRoot"/>
      </p:par>
    </p:tnLst>
  </p:timing>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212365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6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Concurrency Patterns:</a:t>
            </a:r>
          </a:p>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Daisy-Chain/Pipeline</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3124813"/>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3748363121"/>
      </p:ext>
    </p:extLst>
  </p:cSld>
  <p:clrMapOvr>
    <a:masterClrMapping/>
  </p:clrMapOvr>
  <p:timing>
    <p:tnLst>
      <p:par>
        <p:cTn xmlns:p14="http://schemas.microsoft.com/office/powerpoint/2010/main" id="1" dur="indefinite" restart="never" nodeType="tmRoot"/>
      </p:par>
    </p:tnLst>
  </p:timing>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‘Daisy Chaining’ or ‘Pipelining’?</a:t>
            </a:r>
          </a:p>
          <a:p>
            <a:pPr lvl="1"/>
            <a:r>
              <a:rPr lang="en-US" dirty="0" smtClean="0"/>
              <a:t>A method of linking </a:t>
            </a:r>
            <a:r>
              <a:rPr lang="en-US" dirty="0" err="1" smtClean="0"/>
              <a:t>goroutines</a:t>
            </a:r>
            <a:r>
              <a:rPr lang="en-US" dirty="0" smtClean="0"/>
              <a:t> that consumes and produces.</a:t>
            </a:r>
          </a:p>
          <a:p>
            <a:pPr lvl="2"/>
            <a:r>
              <a:rPr lang="en-US" dirty="0" smtClean="0"/>
              <a:t>Can be thought of as an assembly line</a:t>
            </a:r>
          </a:p>
        </p:txBody>
      </p:sp>
      <p:sp>
        <p:nvSpPr>
          <p:cNvPr id="5" name="TextBox 4"/>
          <p:cNvSpPr txBox="1"/>
          <p:nvPr/>
        </p:nvSpPr>
        <p:spPr>
          <a:xfrm>
            <a:off x="0" y="4460071"/>
            <a:ext cx="9144000" cy="369332"/>
          </a:xfrm>
          <a:prstGeom prst="rect">
            <a:avLst/>
          </a:prstGeom>
          <a:noFill/>
        </p:spPr>
        <p:txBody>
          <a:bodyPr wrap="square" rtlCol="0">
            <a:spAutoFit/>
          </a:bodyPr>
          <a:lstStyle/>
          <a:p>
            <a:r>
              <a:rPr lang="en-US" dirty="0" smtClean="0"/>
              <a:t>Concurrency Patterns: </a:t>
            </a:r>
            <a:r>
              <a:rPr lang="en-US" dirty="0" smtClean="0">
                <a:hlinkClick r:id="rId2"/>
              </a:rPr>
              <a:t>https</a:t>
            </a:r>
            <a:r>
              <a:rPr lang="en-US" dirty="0">
                <a:hlinkClick r:id="rId2"/>
              </a:rPr>
              <a:t>://talks.golang.org/2012/concurrency.slide#1</a:t>
            </a:r>
            <a:endParaRPr lang="en-US" dirty="0"/>
          </a:p>
        </p:txBody>
      </p:sp>
    </p:spTree>
    <p:extLst>
      <p:ext uri="{BB962C8B-B14F-4D97-AF65-F5344CB8AC3E}">
        <p14:creationId xmlns:p14="http://schemas.microsoft.com/office/powerpoint/2010/main" val="3355497344"/>
      </p:ext>
    </p:extLst>
  </p:cSld>
  <p:clrMapOvr>
    <a:masterClrMapping/>
  </p:clrMapOvr>
  <p:timing>
    <p:tnLst>
      <p:par>
        <p:cTn xmlns:p14="http://schemas.microsoft.com/office/powerpoint/2010/main" id="1" dur="indefinite" restart="never" nodeType="tmRoot"/>
      </p:par>
    </p:tnLst>
  </p:timing>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Daisy-Chain/Pipeline</a:t>
            </a:r>
            <a:endParaRPr lang="en-US" dirty="0"/>
          </a:p>
        </p:txBody>
      </p:sp>
      <p:pic>
        <p:nvPicPr>
          <p:cNvPr id="4" name="Picture 3"/>
          <p:cNvPicPr>
            <a:picLocks noChangeAspect="1"/>
          </p:cNvPicPr>
          <p:nvPr/>
        </p:nvPicPr>
        <p:blipFill>
          <a:blip r:embed="rId2"/>
          <a:stretch>
            <a:fillRect/>
          </a:stretch>
        </p:blipFill>
        <p:spPr>
          <a:xfrm>
            <a:off x="831622" y="2388769"/>
            <a:ext cx="876041" cy="630632"/>
          </a:xfrm>
          <a:prstGeom prst="rect">
            <a:avLst/>
          </a:prstGeom>
        </p:spPr>
      </p:pic>
      <p:pic>
        <p:nvPicPr>
          <p:cNvPr id="5" name="Picture 4"/>
          <p:cNvPicPr>
            <a:picLocks noChangeAspect="1"/>
          </p:cNvPicPr>
          <p:nvPr/>
        </p:nvPicPr>
        <p:blipFill>
          <a:blip r:embed="rId2"/>
          <a:stretch>
            <a:fillRect/>
          </a:stretch>
        </p:blipFill>
        <p:spPr>
          <a:xfrm>
            <a:off x="3591258" y="2388769"/>
            <a:ext cx="876041" cy="630632"/>
          </a:xfrm>
          <a:prstGeom prst="rect">
            <a:avLst/>
          </a:prstGeom>
        </p:spPr>
      </p:pic>
      <p:pic>
        <p:nvPicPr>
          <p:cNvPr id="6" name="Picture 5"/>
          <p:cNvPicPr>
            <a:picLocks noChangeAspect="1"/>
          </p:cNvPicPr>
          <p:nvPr/>
        </p:nvPicPr>
        <p:blipFill>
          <a:blip r:embed="rId2"/>
          <a:stretch>
            <a:fillRect/>
          </a:stretch>
        </p:blipFill>
        <p:spPr>
          <a:xfrm>
            <a:off x="2211440" y="2388769"/>
            <a:ext cx="876041" cy="630632"/>
          </a:xfrm>
          <a:prstGeom prst="rect">
            <a:avLst/>
          </a:prstGeom>
        </p:spPr>
      </p:pic>
      <p:pic>
        <p:nvPicPr>
          <p:cNvPr id="7" name="Picture 6"/>
          <p:cNvPicPr>
            <a:picLocks noChangeAspect="1"/>
          </p:cNvPicPr>
          <p:nvPr/>
        </p:nvPicPr>
        <p:blipFill>
          <a:blip r:embed="rId2"/>
          <a:stretch>
            <a:fillRect/>
          </a:stretch>
        </p:blipFill>
        <p:spPr>
          <a:xfrm>
            <a:off x="4971076" y="2388769"/>
            <a:ext cx="876041" cy="630632"/>
          </a:xfrm>
          <a:prstGeom prst="rect">
            <a:avLst/>
          </a:prstGeom>
        </p:spPr>
      </p:pic>
      <p:pic>
        <p:nvPicPr>
          <p:cNvPr id="8" name="Picture 7"/>
          <p:cNvPicPr>
            <a:picLocks noChangeAspect="1"/>
          </p:cNvPicPr>
          <p:nvPr/>
        </p:nvPicPr>
        <p:blipFill>
          <a:blip r:embed="rId2"/>
          <a:stretch>
            <a:fillRect/>
          </a:stretch>
        </p:blipFill>
        <p:spPr>
          <a:xfrm>
            <a:off x="6350894" y="2388769"/>
            <a:ext cx="876041" cy="630632"/>
          </a:xfrm>
          <a:prstGeom prst="rect">
            <a:avLst/>
          </a:prstGeom>
        </p:spPr>
      </p:pic>
      <p:cxnSp>
        <p:nvCxnSpPr>
          <p:cNvPr id="9" name="Straight Arrow Connector 8"/>
          <p:cNvCxnSpPr>
            <a:stCxn id="4" idx="3"/>
            <a:endCxn id="6" idx="1"/>
          </p:cNvCxnSpPr>
          <p:nvPr/>
        </p:nvCxnSpPr>
        <p:spPr>
          <a:xfrm>
            <a:off x="1707663" y="2704085"/>
            <a:ext cx="503777"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a:stCxn id="6" idx="3"/>
            <a:endCxn id="5" idx="1"/>
          </p:cNvCxnSpPr>
          <p:nvPr/>
        </p:nvCxnSpPr>
        <p:spPr>
          <a:xfrm>
            <a:off x="3087481" y="2704085"/>
            <a:ext cx="503777" cy="0"/>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13" name="Straight Arrow Connector 12"/>
          <p:cNvCxnSpPr>
            <a:stCxn id="5" idx="3"/>
            <a:endCxn id="7" idx="1"/>
          </p:cNvCxnSpPr>
          <p:nvPr/>
        </p:nvCxnSpPr>
        <p:spPr>
          <a:xfrm>
            <a:off x="4467299" y="2704085"/>
            <a:ext cx="503777" cy="0"/>
          </a:xfrm>
          <a:prstGeom prst="straightConnector1">
            <a:avLst/>
          </a:prstGeom>
          <a:ln>
            <a:tailEnd type="arrow"/>
          </a:ln>
        </p:spPr>
        <p:style>
          <a:lnRef idx="2">
            <a:schemeClr val="accent3"/>
          </a:lnRef>
          <a:fillRef idx="0">
            <a:schemeClr val="accent3"/>
          </a:fillRef>
          <a:effectRef idx="1">
            <a:schemeClr val="accent3"/>
          </a:effectRef>
          <a:fontRef idx="minor">
            <a:schemeClr val="tx1"/>
          </a:fontRef>
        </p:style>
      </p:cxnSp>
      <p:cxnSp>
        <p:nvCxnSpPr>
          <p:cNvPr id="18" name="Straight Arrow Connector 17"/>
          <p:cNvCxnSpPr>
            <a:stCxn id="7" idx="3"/>
            <a:endCxn id="8" idx="1"/>
          </p:cNvCxnSpPr>
          <p:nvPr/>
        </p:nvCxnSpPr>
        <p:spPr>
          <a:xfrm>
            <a:off x="5847117" y="2704085"/>
            <a:ext cx="503777" cy="0"/>
          </a:xfrm>
          <a:prstGeom prst="straightConnector1">
            <a:avLst/>
          </a:prstGeom>
          <a:ln>
            <a:tailEnd type="arrow"/>
          </a:ln>
        </p:spPr>
        <p:style>
          <a:lnRef idx="2">
            <a:schemeClr val="accent4"/>
          </a:lnRef>
          <a:fillRef idx="0">
            <a:schemeClr val="accent4"/>
          </a:fillRef>
          <a:effectRef idx="1">
            <a:schemeClr val="accent4"/>
          </a:effectRef>
          <a:fontRef idx="minor">
            <a:schemeClr val="tx1"/>
          </a:fontRef>
        </p:style>
      </p:cxnSp>
      <p:cxnSp>
        <p:nvCxnSpPr>
          <p:cNvPr id="26" name="Straight Arrow Connector 25"/>
          <p:cNvCxnSpPr>
            <a:stCxn id="8" idx="3"/>
            <a:endCxn id="14" idx="1"/>
          </p:cNvCxnSpPr>
          <p:nvPr/>
        </p:nvCxnSpPr>
        <p:spPr>
          <a:xfrm>
            <a:off x="7226934" y="2704085"/>
            <a:ext cx="503776" cy="0"/>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pic>
        <p:nvPicPr>
          <p:cNvPr id="14" name="Picture 13"/>
          <p:cNvPicPr>
            <a:picLocks noChangeAspect="1"/>
          </p:cNvPicPr>
          <p:nvPr/>
        </p:nvPicPr>
        <p:blipFill>
          <a:blip r:embed="rId3"/>
          <a:stretch>
            <a:fillRect/>
          </a:stretch>
        </p:blipFill>
        <p:spPr>
          <a:xfrm>
            <a:off x="7730711" y="2442065"/>
            <a:ext cx="715761" cy="524039"/>
          </a:xfrm>
          <a:prstGeom prst="rect">
            <a:avLst/>
          </a:prstGeom>
        </p:spPr>
      </p:pic>
      <p:sp>
        <p:nvSpPr>
          <p:cNvPr id="47" name="TextBox 46"/>
          <p:cNvSpPr txBox="1"/>
          <p:nvPr/>
        </p:nvSpPr>
        <p:spPr>
          <a:xfrm>
            <a:off x="969051" y="3148869"/>
            <a:ext cx="318229" cy="369332"/>
          </a:xfrm>
          <a:prstGeom prst="rect">
            <a:avLst/>
          </a:prstGeom>
          <a:noFill/>
        </p:spPr>
        <p:txBody>
          <a:bodyPr wrap="none" rtlCol="0">
            <a:spAutoFit/>
          </a:bodyPr>
          <a:lstStyle/>
          <a:p>
            <a:r>
              <a:rPr lang="en-US" dirty="0" smtClean="0"/>
              <a:t>A</a:t>
            </a:r>
            <a:endParaRPr lang="en-US" dirty="0"/>
          </a:p>
        </p:txBody>
      </p:sp>
      <p:sp>
        <p:nvSpPr>
          <p:cNvPr id="48" name="TextBox 47"/>
          <p:cNvSpPr txBox="1"/>
          <p:nvPr/>
        </p:nvSpPr>
        <p:spPr>
          <a:xfrm>
            <a:off x="2335924" y="3148869"/>
            <a:ext cx="312906" cy="369332"/>
          </a:xfrm>
          <a:prstGeom prst="rect">
            <a:avLst/>
          </a:prstGeom>
          <a:noFill/>
        </p:spPr>
        <p:txBody>
          <a:bodyPr wrap="none" rtlCol="0">
            <a:spAutoFit/>
          </a:bodyPr>
          <a:lstStyle/>
          <a:p>
            <a:r>
              <a:rPr lang="en-US" dirty="0" smtClean="0"/>
              <a:t>B</a:t>
            </a:r>
            <a:endParaRPr lang="en-US" dirty="0"/>
          </a:p>
        </p:txBody>
      </p:sp>
      <p:sp>
        <p:nvSpPr>
          <p:cNvPr id="49" name="TextBox 48"/>
          <p:cNvSpPr txBox="1"/>
          <p:nvPr/>
        </p:nvSpPr>
        <p:spPr>
          <a:xfrm>
            <a:off x="3702797" y="3148869"/>
            <a:ext cx="312906" cy="369332"/>
          </a:xfrm>
          <a:prstGeom prst="rect">
            <a:avLst/>
          </a:prstGeom>
          <a:noFill/>
        </p:spPr>
        <p:txBody>
          <a:bodyPr wrap="none" rtlCol="0">
            <a:spAutoFit/>
          </a:bodyPr>
          <a:lstStyle/>
          <a:p>
            <a:r>
              <a:rPr lang="en-US" dirty="0" smtClean="0"/>
              <a:t>C</a:t>
            </a:r>
            <a:endParaRPr lang="en-US" dirty="0"/>
          </a:p>
        </p:txBody>
      </p:sp>
      <p:sp>
        <p:nvSpPr>
          <p:cNvPr id="50" name="TextBox 49"/>
          <p:cNvSpPr txBox="1"/>
          <p:nvPr/>
        </p:nvSpPr>
        <p:spPr>
          <a:xfrm>
            <a:off x="5069669" y="3148869"/>
            <a:ext cx="326682" cy="369332"/>
          </a:xfrm>
          <a:prstGeom prst="rect">
            <a:avLst/>
          </a:prstGeom>
          <a:noFill/>
        </p:spPr>
        <p:txBody>
          <a:bodyPr wrap="none" rtlCol="0">
            <a:spAutoFit/>
          </a:bodyPr>
          <a:lstStyle/>
          <a:p>
            <a:r>
              <a:rPr lang="en-US" dirty="0" smtClean="0"/>
              <a:t>D</a:t>
            </a:r>
            <a:endParaRPr lang="en-US" dirty="0"/>
          </a:p>
        </p:txBody>
      </p:sp>
      <p:sp>
        <p:nvSpPr>
          <p:cNvPr id="51" name="TextBox 50"/>
          <p:cNvSpPr txBox="1"/>
          <p:nvPr/>
        </p:nvSpPr>
        <p:spPr>
          <a:xfrm>
            <a:off x="6436543" y="3148869"/>
            <a:ext cx="297377" cy="369332"/>
          </a:xfrm>
          <a:prstGeom prst="rect">
            <a:avLst/>
          </a:prstGeom>
          <a:noFill/>
        </p:spPr>
        <p:txBody>
          <a:bodyPr wrap="none" rtlCol="0">
            <a:spAutoFit/>
          </a:bodyPr>
          <a:lstStyle/>
          <a:p>
            <a:r>
              <a:rPr lang="en-US" dirty="0" smtClean="0"/>
              <a:t>E</a:t>
            </a:r>
            <a:endParaRPr lang="en-US" dirty="0"/>
          </a:p>
        </p:txBody>
      </p:sp>
      <p:sp>
        <p:nvSpPr>
          <p:cNvPr id="52" name="TextBox 51"/>
          <p:cNvSpPr txBox="1"/>
          <p:nvPr/>
        </p:nvSpPr>
        <p:spPr>
          <a:xfrm>
            <a:off x="8013021" y="3148869"/>
            <a:ext cx="290727" cy="369332"/>
          </a:xfrm>
          <a:prstGeom prst="rect">
            <a:avLst/>
          </a:prstGeom>
          <a:noFill/>
        </p:spPr>
        <p:txBody>
          <a:bodyPr wrap="none" rtlCol="0">
            <a:spAutoFit/>
          </a:bodyPr>
          <a:lstStyle/>
          <a:p>
            <a:r>
              <a:rPr lang="en-US" dirty="0" smtClean="0"/>
              <a:t>F</a:t>
            </a:r>
            <a:endParaRPr lang="en-US" dirty="0"/>
          </a:p>
        </p:txBody>
      </p:sp>
    </p:spTree>
    <p:extLst>
      <p:ext uri="{BB962C8B-B14F-4D97-AF65-F5344CB8AC3E}">
        <p14:creationId xmlns:p14="http://schemas.microsoft.com/office/powerpoint/2010/main" val="319673806"/>
      </p:ext>
    </p:extLst>
  </p:cSld>
  <p:clrMapOvr>
    <a:masterClrMapping/>
  </p:clrMapOvr>
  <p:timing>
    <p:tnLst>
      <p:par>
        <p:cTn xmlns:p14="http://schemas.microsoft.com/office/powerpoint/2010/main" id="1" dur="indefinite" restart="never" nodeType="tmRoot"/>
      </p:par>
    </p:tnLst>
  </p:timing>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212365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7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Concurrency Patterns:</a:t>
            </a:r>
          </a:p>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Graceful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Gorountine</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Exit</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3124813"/>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15174334"/>
      </p:ext>
    </p:extLst>
  </p:cSld>
  <p:clrMapOvr>
    <a:masterClrMapping/>
  </p:clrMapOvr>
  <p:timing>
    <p:tnLst>
      <p:par>
        <p:cTn xmlns:p14="http://schemas.microsoft.com/office/powerpoint/2010/main" id="1" dur="indefinite" restart="never" nodeType="tmRoot"/>
      </p:par>
    </p:tnLst>
  </p:timing>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Gracefully Terminating a ‘</a:t>
            </a:r>
            <a:r>
              <a:rPr lang="en-US" dirty="0" err="1" smtClean="0"/>
              <a:t>gorountine</a:t>
            </a:r>
            <a:r>
              <a:rPr lang="en-US" dirty="0" smtClean="0"/>
              <a:t>’</a:t>
            </a:r>
          </a:p>
          <a:p>
            <a:pPr lvl="1"/>
            <a:r>
              <a:rPr lang="en-US" dirty="0" smtClean="0"/>
              <a:t>Signal a </a:t>
            </a:r>
            <a:r>
              <a:rPr lang="en-US" dirty="0" err="1" smtClean="0"/>
              <a:t>goroutine</a:t>
            </a:r>
            <a:r>
              <a:rPr lang="en-US" dirty="0" smtClean="0"/>
              <a:t> to cleanup and exit</a:t>
            </a:r>
          </a:p>
          <a:p>
            <a:pPr lvl="2"/>
            <a:r>
              <a:rPr lang="en-US" dirty="0" smtClean="0"/>
              <a:t>Using an input channel, quit channel, to send signal(s) to the </a:t>
            </a:r>
            <a:r>
              <a:rPr lang="en-US" dirty="0" err="1" smtClean="0"/>
              <a:t>goroutine</a:t>
            </a:r>
            <a:endParaRPr lang="en-US" dirty="0" smtClean="0"/>
          </a:p>
        </p:txBody>
      </p:sp>
      <p:sp>
        <p:nvSpPr>
          <p:cNvPr id="5" name="TextBox 4"/>
          <p:cNvSpPr txBox="1"/>
          <p:nvPr/>
        </p:nvSpPr>
        <p:spPr>
          <a:xfrm>
            <a:off x="0" y="4460071"/>
            <a:ext cx="9144000" cy="369332"/>
          </a:xfrm>
          <a:prstGeom prst="rect">
            <a:avLst/>
          </a:prstGeom>
          <a:noFill/>
        </p:spPr>
        <p:txBody>
          <a:bodyPr wrap="square" rtlCol="0">
            <a:spAutoFit/>
          </a:bodyPr>
          <a:lstStyle/>
          <a:p>
            <a:r>
              <a:rPr lang="en-US" dirty="0" smtClean="0"/>
              <a:t>Concurrency Patterns: </a:t>
            </a:r>
            <a:r>
              <a:rPr lang="en-US" dirty="0" smtClean="0">
                <a:hlinkClick r:id="rId2"/>
              </a:rPr>
              <a:t>https</a:t>
            </a:r>
            <a:r>
              <a:rPr lang="en-US" dirty="0">
                <a:hlinkClick r:id="rId2"/>
              </a:rPr>
              <a:t>://talks.golang.org/2012/concurrency.slide#1</a:t>
            </a:r>
            <a:endParaRPr lang="en-US" dirty="0"/>
          </a:p>
        </p:txBody>
      </p:sp>
    </p:spTree>
    <p:extLst>
      <p:ext uri="{BB962C8B-B14F-4D97-AF65-F5344CB8AC3E}">
        <p14:creationId xmlns:p14="http://schemas.microsoft.com/office/powerpoint/2010/main" val="2339695100"/>
      </p:ext>
    </p:extLst>
  </p:cSld>
  <p:clrMapOvr>
    <a:masterClrMapping/>
  </p:clrMapOvr>
  <p:timing>
    <p:tnLst>
      <p:par>
        <p:cTn xmlns:p14="http://schemas.microsoft.com/office/powerpoint/2010/main" id="1" dur="indefinite" restart="never" nodeType="tmRoot"/>
      </p:par>
    </p:tnLst>
  </p:timing>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212365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8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Concurrency Patterns:</a:t>
            </a:r>
          </a:p>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Waiting For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Gorotuines</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3124813"/>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1115111161"/>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the “go” tool chain</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986100188"/>
              </p:ext>
            </p:extLst>
          </p:nvPr>
        </p:nvGraphicFramePr>
        <p:xfrm>
          <a:off x="457200" y="1200151"/>
          <a:ext cx="8229600" cy="3002279"/>
        </p:xfrm>
        <a:graphic>
          <a:graphicData uri="http://schemas.openxmlformats.org/drawingml/2006/table">
            <a:tbl>
              <a:tblPr firstRow="1" bandRow="1">
                <a:tableStyleId>{5C22544A-7EE6-4342-B048-85BDC9FD1C3A}</a:tableStyleId>
              </a:tblPr>
              <a:tblGrid>
                <a:gridCol w="2743200"/>
                <a:gridCol w="2743200"/>
                <a:gridCol w="2743200"/>
              </a:tblGrid>
              <a:tr h="278130">
                <a:tc>
                  <a:txBody>
                    <a:bodyPr/>
                    <a:lstStyle/>
                    <a:p>
                      <a:r>
                        <a:rPr lang="en-US" sz="1400" dirty="0" smtClean="0"/>
                        <a:t>Task</a:t>
                      </a:r>
                      <a:endParaRPr lang="en-US" sz="1400" dirty="0"/>
                    </a:p>
                  </a:txBody>
                  <a:tcPr marT="34290" marB="34290"/>
                </a:tc>
                <a:tc>
                  <a:txBody>
                    <a:bodyPr/>
                    <a:lstStyle/>
                    <a:p>
                      <a:r>
                        <a:rPr lang="en-US" sz="1400" dirty="0" smtClean="0"/>
                        <a:t>Command</a:t>
                      </a:r>
                      <a:endParaRPr lang="en-US" sz="1400" dirty="0"/>
                    </a:p>
                  </a:txBody>
                  <a:tcPr marT="34290" marB="34290"/>
                </a:tc>
                <a:tc>
                  <a:txBody>
                    <a:bodyPr/>
                    <a:lstStyle/>
                    <a:p>
                      <a:r>
                        <a:rPr lang="en-US" sz="1400" dirty="0" smtClean="0"/>
                        <a:t>Example</a:t>
                      </a:r>
                      <a:endParaRPr lang="en-US" sz="1400" dirty="0"/>
                    </a:p>
                  </a:txBody>
                  <a:tcPr marT="34290" marB="34290"/>
                </a:tc>
              </a:tr>
              <a:tr h="480060">
                <a:tc>
                  <a:txBody>
                    <a:bodyPr/>
                    <a:lstStyle/>
                    <a:p>
                      <a:r>
                        <a:rPr lang="en-US" sz="1400" dirty="0" smtClean="0"/>
                        <a:t>Run the source</a:t>
                      </a:r>
                      <a:r>
                        <a:rPr lang="en-US" sz="1400" baseline="0" dirty="0" smtClean="0"/>
                        <a:t> for an executable</a:t>
                      </a:r>
                      <a:endParaRPr lang="en-US" sz="1400" dirty="0"/>
                    </a:p>
                  </a:txBody>
                  <a:tcPr marT="34290" marB="34290"/>
                </a:tc>
                <a:tc>
                  <a:txBody>
                    <a:bodyPr/>
                    <a:lstStyle/>
                    <a:p>
                      <a:r>
                        <a:rPr lang="en-US" sz="1400" dirty="0" smtClean="0"/>
                        <a:t>‘go run’</a:t>
                      </a:r>
                      <a:endParaRPr lang="en-US" sz="1400" dirty="0"/>
                    </a:p>
                  </a:txBody>
                  <a:tcPr marT="34290" marB="34290"/>
                </a:tc>
                <a:tc>
                  <a:txBody>
                    <a:bodyPr/>
                    <a:lstStyle/>
                    <a:p>
                      <a:r>
                        <a:rPr lang="en-US" sz="1400" dirty="0" smtClean="0"/>
                        <a:t>‘go run [</a:t>
                      </a:r>
                      <a:r>
                        <a:rPr lang="en-US" sz="1400" dirty="0" err="1" smtClean="0"/>
                        <a:t>file.go</a:t>
                      </a:r>
                      <a:r>
                        <a:rPr lang="en-US" sz="1400" baseline="0" dirty="0" smtClean="0"/>
                        <a:t> </a:t>
                      </a:r>
                      <a:r>
                        <a:rPr lang="is-IS" sz="1400" baseline="0" dirty="0" smtClean="0"/>
                        <a:t>…]’</a:t>
                      </a:r>
                      <a:endParaRPr lang="en-US" sz="1400" dirty="0"/>
                    </a:p>
                  </a:txBody>
                  <a:tcPr marT="34290" marB="34290"/>
                </a:tc>
              </a:tr>
              <a:tr h="480060">
                <a:tc>
                  <a:txBody>
                    <a:bodyPr/>
                    <a:lstStyle/>
                    <a:p>
                      <a:r>
                        <a:rPr lang="en-US" sz="1400" dirty="0" smtClean="0"/>
                        <a:t>Compile source</a:t>
                      </a:r>
                      <a:r>
                        <a:rPr lang="en-US" sz="1400" baseline="0" dirty="0" smtClean="0"/>
                        <a:t> </a:t>
                      </a:r>
                      <a:r>
                        <a:rPr lang="en-US" sz="1400" dirty="0" smtClean="0"/>
                        <a:t>to</a:t>
                      </a:r>
                      <a:r>
                        <a:rPr lang="en-US" sz="1400" baseline="0" dirty="0" smtClean="0"/>
                        <a:t> an executable ‘main’</a:t>
                      </a:r>
                      <a:endParaRPr lang="en-US" sz="1400" dirty="0"/>
                    </a:p>
                  </a:txBody>
                  <a:tcPr marT="34290" marB="34290"/>
                </a:tc>
                <a:tc>
                  <a:txBody>
                    <a:bodyPr/>
                    <a:lstStyle/>
                    <a:p>
                      <a:r>
                        <a:rPr lang="en-US" sz="1400" dirty="0" smtClean="0"/>
                        <a:t>‘go build’</a:t>
                      </a:r>
                      <a:endParaRPr lang="en-US" sz="1400" dirty="0"/>
                    </a:p>
                  </a:txBody>
                  <a:tcPr marT="34290" marB="34290"/>
                </a:tc>
                <a:tc>
                  <a:txBody>
                    <a:bodyPr/>
                    <a:lstStyle/>
                    <a:p>
                      <a:r>
                        <a:rPr lang="en-US" sz="1400" dirty="0" smtClean="0"/>
                        <a:t>‘go build [</a:t>
                      </a:r>
                      <a:r>
                        <a:rPr lang="en-US" sz="1400" dirty="0" err="1" smtClean="0"/>
                        <a:t>file.go</a:t>
                      </a:r>
                      <a:r>
                        <a:rPr lang="en-US" sz="1400" baseline="0" dirty="0" smtClean="0"/>
                        <a:t> </a:t>
                      </a:r>
                      <a:r>
                        <a:rPr lang="is-IS" sz="1400" baseline="0" dirty="0" smtClean="0"/>
                        <a:t>…]’</a:t>
                      </a:r>
                      <a:endParaRPr lang="en-US" sz="1400" dirty="0"/>
                    </a:p>
                  </a:txBody>
                  <a:tcPr marT="34290" marB="34290"/>
                </a:tc>
              </a:tr>
              <a:tr h="685800">
                <a:tc>
                  <a:txBody>
                    <a:bodyPr/>
                    <a:lstStyle/>
                    <a:p>
                      <a:r>
                        <a:rPr lang="en-US" sz="1400" dirty="0" smtClean="0"/>
                        <a:t>Install executable or package into $GOPATH/bin or $GOPATH/</a:t>
                      </a:r>
                      <a:r>
                        <a:rPr lang="en-US" sz="1400" dirty="0" err="1" smtClean="0"/>
                        <a:t>pkg</a:t>
                      </a:r>
                      <a:endParaRPr lang="en-US" sz="1400" dirty="0"/>
                    </a:p>
                  </a:txBody>
                  <a:tcPr marT="34290" marB="34290"/>
                </a:tc>
                <a:tc>
                  <a:txBody>
                    <a:bodyPr/>
                    <a:lstStyle/>
                    <a:p>
                      <a:r>
                        <a:rPr lang="en-US" sz="1400" dirty="0" smtClean="0"/>
                        <a:t>‘go install’</a:t>
                      </a:r>
                      <a:endParaRPr lang="en-US" sz="1400" dirty="0"/>
                    </a:p>
                  </a:txBody>
                  <a:tcPr marT="34290" marB="34290"/>
                </a:tc>
                <a:tc>
                  <a:txBody>
                    <a:bodyPr/>
                    <a:lstStyle/>
                    <a:p>
                      <a:r>
                        <a:rPr lang="en-US" sz="1400" dirty="0" smtClean="0"/>
                        <a:t>‘go install’ or ‘go install &lt;path&gt;’</a:t>
                      </a:r>
                      <a:endParaRPr lang="en-US" sz="1400" dirty="0"/>
                    </a:p>
                  </a:txBody>
                  <a:tcPr marT="34290" marB="34290"/>
                </a:tc>
              </a:tr>
              <a:tr h="278130">
                <a:tc>
                  <a:txBody>
                    <a:bodyPr/>
                    <a:lstStyle/>
                    <a:p>
                      <a:r>
                        <a:rPr lang="en-US" sz="1400" dirty="0" smtClean="0"/>
                        <a:t>Format Go code</a:t>
                      </a:r>
                      <a:endParaRPr lang="en-US" sz="1400" dirty="0"/>
                    </a:p>
                  </a:txBody>
                  <a:tcPr marT="34290" marB="34290"/>
                </a:tc>
                <a:tc>
                  <a:txBody>
                    <a:bodyPr/>
                    <a:lstStyle/>
                    <a:p>
                      <a:r>
                        <a:rPr lang="en-US" sz="1400" dirty="0" smtClean="0"/>
                        <a:t>‘</a:t>
                      </a:r>
                      <a:r>
                        <a:rPr lang="en-US" sz="1400" dirty="0" err="1" smtClean="0"/>
                        <a:t>gofmt</a:t>
                      </a:r>
                      <a:r>
                        <a:rPr lang="en-US" sz="1400" dirty="0" smtClean="0"/>
                        <a:t>’</a:t>
                      </a:r>
                      <a:endParaRPr lang="en-US" sz="1400" dirty="0"/>
                    </a:p>
                  </a:txBody>
                  <a:tcPr marT="34290" marB="34290"/>
                </a:tc>
                <a:tc>
                  <a:txBody>
                    <a:bodyPr/>
                    <a:lstStyle/>
                    <a:p>
                      <a:r>
                        <a:rPr lang="en-US" sz="1400" dirty="0" smtClean="0"/>
                        <a:t>‘</a:t>
                      </a:r>
                      <a:r>
                        <a:rPr lang="en-US" sz="1400" dirty="0" err="1" smtClean="0"/>
                        <a:t>gofmt</a:t>
                      </a:r>
                      <a:r>
                        <a:rPr lang="en-US" sz="1400" dirty="0" smtClean="0"/>
                        <a:t> &lt;</a:t>
                      </a:r>
                      <a:r>
                        <a:rPr lang="en-US" sz="1400" dirty="0" err="1" smtClean="0"/>
                        <a:t>file.go</a:t>
                      </a:r>
                      <a:r>
                        <a:rPr lang="en-US" sz="1400" dirty="0" smtClean="0"/>
                        <a:t>&gt;</a:t>
                      </a:r>
                      <a:r>
                        <a:rPr lang="en-US" sz="1400" baseline="0" dirty="0" smtClean="0"/>
                        <a:t>’</a:t>
                      </a:r>
                      <a:endParaRPr lang="en-US" sz="1400" dirty="0"/>
                    </a:p>
                  </a:txBody>
                  <a:tcPr marT="34290" marB="34290"/>
                </a:tc>
              </a:tr>
              <a:tr h="278130">
                <a:tc>
                  <a:txBody>
                    <a:bodyPr/>
                    <a:lstStyle/>
                    <a:p>
                      <a:r>
                        <a:rPr lang="en-US" sz="1400" dirty="0" smtClean="0"/>
                        <a:t>Manage imports</a:t>
                      </a:r>
                      <a:endParaRPr lang="en-US" sz="1400" dirty="0"/>
                    </a:p>
                  </a:txBody>
                  <a:tcPr marT="34290" marB="34290"/>
                </a:tc>
                <a:tc>
                  <a:txBody>
                    <a:bodyPr/>
                    <a:lstStyle/>
                    <a:p>
                      <a:r>
                        <a:rPr lang="en-US" sz="1400" dirty="0" smtClean="0"/>
                        <a:t>‘</a:t>
                      </a:r>
                      <a:r>
                        <a:rPr lang="en-US" sz="1400" dirty="0" err="1" smtClean="0"/>
                        <a:t>goreturns</a:t>
                      </a:r>
                      <a:r>
                        <a:rPr lang="en-US" sz="1400" dirty="0" smtClean="0"/>
                        <a:t>’</a:t>
                      </a:r>
                      <a:endParaRPr lang="en-US" sz="1400" dirty="0"/>
                    </a:p>
                  </a:txBody>
                  <a:tcPr marT="34290" marB="34290"/>
                </a:tc>
                <a:tc>
                  <a:txBody>
                    <a:bodyPr/>
                    <a:lstStyle/>
                    <a:p>
                      <a:r>
                        <a:rPr lang="en-US" sz="1400" dirty="0" smtClean="0"/>
                        <a:t>‘</a:t>
                      </a:r>
                      <a:r>
                        <a:rPr lang="en-US" sz="1400" dirty="0" err="1" smtClean="0"/>
                        <a:t>goreturns</a:t>
                      </a:r>
                      <a:r>
                        <a:rPr lang="en-US" sz="1400" baseline="0" dirty="0" smtClean="0"/>
                        <a:t> &lt;</a:t>
                      </a:r>
                      <a:r>
                        <a:rPr lang="en-US" sz="1400" baseline="0" dirty="0" err="1" smtClean="0"/>
                        <a:t>file.go</a:t>
                      </a:r>
                      <a:r>
                        <a:rPr lang="en-US" sz="1400" baseline="0" dirty="0" smtClean="0"/>
                        <a:t>&gt;’</a:t>
                      </a:r>
                      <a:endParaRPr lang="en-US" sz="1400" dirty="0"/>
                    </a:p>
                  </a:txBody>
                  <a:tcPr marT="34290" marB="34290"/>
                </a:tc>
              </a:tr>
              <a:tr h="480060">
                <a:tc>
                  <a:txBody>
                    <a:bodyPr/>
                    <a:lstStyle/>
                    <a:p>
                      <a:r>
                        <a:rPr lang="en-US" sz="1400" dirty="0" smtClean="0"/>
                        <a:t>Get documentation</a:t>
                      </a:r>
                      <a:endParaRPr lang="en-US" sz="1400" dirty="0"/>
                    </a:p>
                  </a:txBody>
                  <a:tcPr marT="34290" marB="34290"/>
                </a:tc>
                <a:tc>
                  <a:txBody>
                    <a:bodyPr/>
                    <a:lstStyle/>
                    <a:p>
                      <a:r>
                        <a:rPr lang="en-US" sz="1400" dirty="0" smtClean="0"/>
                        <a:t>‘go doc [package]’ or ‘</a:t>
                      </a:r>
                      <a:r>
                        <a:rPr lang="en-US" sz="1400" dirty="0" err="1" smtClean="0"/>
                        <a:t>go</a:t>
                      </a:r>
                      <a:r>
                        <a:rPr lang="en-US" sz="1400" baseline="0" dirty="0" err="1" smtClean="0"/>
                        <a:t>doc</a:t>
                      </a:r>
                      <a:r>
                        <a:rPr lang="en-US" sz="1400" baseline="0" dirty="0" smtClean="0"/>
                        <a:t> [package]’</a:t>
                      </a:r>
                      <a:endParaRPr lang="en-US" sz="1400" dirty="0"/>
                    </a:p>
                  </a:txBody>
                  <a:tcPr marT="34290" marB="34290"/>
                </a:tc>
                <a:tc>
                  <a:txBody>
                    <a:bodyPr/>
                    <a:lstStyle/>
                    <a:p>
                      <a:r>
                        <a:rPr lang="en-US" sz="1400" dirty="0" smtClean="0"/>
                        <a:t>‘go doc</a:t>
                      </a:r>
                      <a:r>
                        <a:rPr lang="en-US" sz="1400" baseline="0" dirty="0" smtClean="0"/>
                        <a:t> </a:t>
                      </a:r>
                      <a:r>
                        <a:rPr lang="en-US" sz="1400" baseline="0" dirty="0" err="1" smtClean="0"/>
                        <a:t>fmt</a:t>
                      </a:r>
                      <a:r>
                        <a:rPr lang="en-US" sz="1400" baseline="0" dirty="0" smtClean="0"/>
                        <a:t>’ and ‘</a:t>
                      </a:r>
                      <a:r>
                        <a:rPr lang="en-US" sz="1400" baseline="0" dirty="0" err="1" smtClean="0"/>
                        <a:t>godoc</a:t>
                      </a:r>
                      <a:r>
                        <a:rPr lang="en-US" sz="1400" baseline="0" dirty="0" smtClean="0"/>
                        <a:t> </a:t>
                      </a:r>
                      <a:r>
                        <a:rPr lang="en-US" sz="1400" baseline="0" dirty="0" err="1" smtClean="0"/>
                        <a:t>fmt</a:t>
                      </a:r>
                      <a:r>
                        <a:rPr lang="en-US" sz="1400" baseline="0" dirty="0" smtClean="0"/>
                        <a:t>’</a:t>
                      </a:r>
                      <a:endParaRPr lang="en-US" sz="1400" dirty="0"/>
                    </a:p>
                  </a:txBody>
                  <a:tcPr marT="34290" marB="34290"/>
                </a:tc>
              </a:tr>
            </a:tbl>
          </a:graphicData>
        </a:graphic>
      </p:graphicFrame>
    </p:spTree>
    <p:extLst>
      <p:ext uri="{BB962C8B-B14F-4D97-AF65-F5344CB8AC3E}">
        <p14:creationId xmlns:p14="http://schemas.microsoft.com/office/powerpoint/2010/main" val="3785978869"/>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How to Wait for a ‘</a:t>
            </a:r>
            <a:r>
              <a:rPr lang="en-US" dirty="0" err="1" smtClean="0"/>
              <a:t>gorountine</a:t>
            </a:r>
            <a:r>
              <a:rPr lang="en-US" dirty="0" smtClean="0"/>
              <a:t>’ to Complete</a:t>
            </a:r>
          </a:p>
          <a:p>
            <a:pPr lvl="1"/>
            <a:r>
              <a:rPr lang="en-US" dirty="0" err="1" smtClean="0"/>
              <a:t>Goroutines</a:t>
            </a:r>
            <a:r>
              <a:rPr lang="en-US" dirty="0" smtClean="0"/>
              <a:t> signals to main that they are finished</a:t>
            </a:r>
          </a:p>
        </p:txBody>
      </p:sp>
      <p:sp>
        <p:nvSpPr>
          <p:cNvPr id="5" name="TextBox 4"/>
          <p:cNvSpPr txBox="1"/>
          <p:nvPr/>
        </p:nvSpPr>
        <p:spPr>
          <a:xfrm>
            <a:off x="0" y="4460071"/>
            <a:ext cx="9144000" cy="369332"/>
          </a:xfrm>
          <a:prstGeom prst="rect">
            <a:avLst/>
          </a:prstGeom>
          <a:noFill/>
        </p:spPr>
        <p:txBody>
          <a:bodyPr wrap="square" rtlCol="0">
            <a:spAutoFit/>
          </a:bodyPr>
          <a:lstStyle/>
          <a:p>
            <a:r>
              <a:rPr lang="en-US" dirty="0" smtClean="0"/>
              <a:t>Concurrency Patterns: </a:t>
            </a:r>
            <a:r>
              <a:rPr lang="en-US" dirty="0" smtClean="0">
                <a:hlinkClick r:id="rId2"/>
              </a:rPr>
              <a:t>https</a:t>
            </a:r>
            <a:r>
              <a:rPr lang="en-US" dirty="0">
                <a:hlinkClick r:id="rId2"/>
              </a:rPr>
              <a:t>://talks.golang.org/2012/concurrency.slide#1</a:t>
            </a:r>
            <a:endParaRPr lang="en-US" dirty="0"/>
          </a:p>
        </p:txBody>
      </p:sp>
    </p:spTree>
    <p:extLst>
      <p:ext uri="{BB962C8B-B14F-4D97-AF65-F5344CB8AC3E}">
        <p14:creationId xmlns:p14="http://schemas.microsoft.com/office/powerpoint/2010/main" val="1519126711"/>
      </p:ext>
    </p:extLst>
  </p:cSld>
  <p:clrMapOvr>
    <a:masterClrMapping/>
  </p:clrMapOvr>
  <p:timing>
    <p:tnLst>
      <p:par>
        <p:cTn xmlns:p14="http://schemas.microsoft.com/office/powerpoint/2010/main" id="1" dur="indefinite" restart="never" nodeType="tmRoot"/>
      </p:par>
    </p:tnLst>
  </p:timing>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Waiting for </a:t>
            </a:r>
            <a:r>
              <a:rPr lang="en-US" dirty="0" err="1" smtClean="0"/>
              <a:t>Goroutines</a:t>
            </a:r>
            <a:r>
              <a:rPr lang="en-US" dirty="0" smtClean="0"/>
              <a:t> To Complete</a:t>
            </a:r>
            <a:endParaRPr lang="en-US" dirty="0"/>
          </a:p>
        </p:txBody>
      </p:sp>
      <p:cxnSp>
        <p:nvCxnSpPr>
          <p:cNvPr id="9" name="Straight Arrow Connector 8"/>
          <p:cNvCxnSpPr/>
          <p:nvPr/>
        </p:nvCxnSpPr>
        <p:spPr>
          <a:xfrm>
            <a:off x="2520103" y="1923539"/>
            <a:ext cx="0" cy="540995"/>
          </a:xfrm>
          <a:prstGeom prst="straightConnector1">
            <a:avLst/>
          </a:prstGeom>
          <a:ln>
            <a:prstDash val="dash"/>
            <a:tailEnd type="arrow"/>
          </a:ln>
        </p:spPr>
        <p:style>
          <a:lnRef idx="1">
            <a:schemeClr val="dk1"/>
          </a:lnRef>
          <a:fillRef idx="2">
            <a:schemeClr val="dk1"/>
          </a:fillRef>
          <a:effectRef idx="1">
            <a:schemeClr val="dk1"/>
          </a:effectRef>
          <a:fontRef idx="minor">
            <a:schemeClr val="dk1"/>
          </a:fontRef>
        </p:style>
      </p:cxnSp>
      <p:sp>
        <p:nvSpPr>
          <p:cNvPr id="47" name="TextBox 46"/>
          <p:cNvSpPr txBox="1"/>
          <p:nvPr/>
        </p:nvSpPr>
        <p:spPr>
          <a:xfrm>
            <a:off x="2360989" y="1015907"/>
            <a:ext cx="318229" cy="369332"/>
          </a:xfrm>
          <a:prstGeom prst="rect">
            <a:avLst/>
          </a:prstGeom>
        </p:spPr>
        <p:style>
          <a:lnRef idx="1">
            <a:schemeClr val="dk1"/>
          </a:lnRef>
          <a:fillRef idx="2">
            <a:schemeClr val="dk1"/>
          </a:fillRef>
          <a:effectRef idx="1">
            <a:schemeClr val="dk1"/>
          </a:effectRef>
          <a:fontRef idx="minor">
            <a:schemeClr val="dk1"/>
          </a:fontRef>
        </p:style>
        <p:txBody>
          <a:bodyPr wrap="none" rtlCol="0">
            <a:spAutoFit/>
          </a:bodyPr>
          <a:lstStyle/>
          <a:p>
            <a:r>
              <a:rPr lang="en-US" dirty="0" smtClean="0"/>
              <a:t>A</a:t>
            </a:r>
            <a:endParaRPr lang="en-US" dirty="0"/>
          </a:p>
        </p:txBody>
      </p:sp>
      <p:cxnSp>
        <p:nvCxnSpPr>
          <p:cNvPr id="24" name="Straight Arrow Connector 23"/>
          <p:cNvCxnSpPr/>
          <p:nvPr/>
        </p:nvCxnSpPr>
        <p:spPr>
          <a:xfrm>
            <a:off x="3548544" y="1923539"/>
            <a:ext cx="0" cy="749070"/>
          </a:xfrm>
          <a:prstGeom prst="straightConnector1">
            <a:avLst/>
          </a:prstGeom>
          <a:ln>
            <a:prstDash val="dash"/>
            <a:tailEnd type="arrow"/>
          </a:ln>
        </p:spPr>
        <p:style>
          <a:lnRef idx="1">
            <a:schemeClr val="accent2"/>
          </a:lnRef>
          <a:fillRef idx="2">
            <a:schemeClr val="accent2"/>
          </a:fillRef>
          <a:effectRef idx="1">
            <a:schemeClr val="accent2"/>
          </a:effectRef>
          <a:fontRef idx="minor">
            <a:schemeClr val="dk1"/>
          </a:fontRef>
        </p:style>
      </p:cxnSp>
      <p:sp>
        <p:nvSpPr>
          <p:cNvPr id="25" name="TextBox 24"/>
          <p:cNvSpPr txBox="1"/>
          <p:nvPr/>
        </p:nvSpPr>
        <p:spPr>
          <a:xfrm>
            <a:off x="3389429" y="1015907"/>
            <a:ext cx="312906" cy="369332"/>
          </a:xfrm>
          <a:prstGeom prst="rect">
            <a:avLst/>
          </a:prstGeom>
        </p:spPr>
        <p:style>
          <a:lnRef idx="1">
            <a:schemeClr val="accent2"/>
          </a:lnRef>
          <a:fillRef idx="2">
            <a:schemeClr val="accent2"/>
          </a:fillRef>
          <a:effectRef idx="1">
            <a:schemeClr val="accent2"/>
          </a:effectRef>
          <a:fontRef idx="minor">
            <a:schemeClr val="dk1"/>
          </a:fontRef>
        </p:style>
        <p:txBody>
          <a:bodyPr wrap="none" rtlCol="0">
            <a:spAutoFit/>
          </a:bodyPr>
          <a:lstStyle/>
          <a:p>
            <a:r>
              <a:rPr lang="en-US" dirty="0"/>
              <a:t>B</a:t>
            </a:r>
          </a:p>
        </p:txBody>
      </p:sp>
      <p:cxnSp>
        <p:nvCxnSpPr>
          <p:cNvPr id="28" name="Straight Arrow Connector 27"/>
          <p:cNvCxnSpPr/>
          <p:nvPr/>
        </p:nvCxnSpPr>
        <p:spPr>
          <a:xfrm>
            <a:off x="4576985" y="1923538"/>
            <a:ext cx="0" cy="272810"/>
          </a:xfrm>
          <a:prstGeom prst="straightConnector1">
            <a:avLst/>
          </a:prstGeom>
          <a:ln>
            <a:prstDash val="dash"/>
            <a:tailEnd type="arrow"/>
          </a:ln>
        </p:spPr>
        <p:style>
          <a:lnRef idx="1">
            <a:schemeClr val="accent3"/>
          </a:lnRef>
          <a:fillRef idx="2">
            <a:schemeClr val="accent3"/>
          </a:fillRef>
          <a:effectRef idx="1">
            <a:schemeClr val="accent3"/>
          </a:effectRef>
          <a:fontRef idx="minor">
            <a:schemeClr val="dk1"/>
          </a:fontRef>
        </p:style>
      </p:cxnSp>
      <p:sp>
        <p:nvSpPr>
          <p:cNvPr id="29" name="TextBox 28"/>
          <p:cNvSpPr txBox="1"/>
          <p:nvPr/>
        </p:nvSpPr>
        <p:spPr>
          <a:xfrm>
            <a:off x="4417870" y="1015907"/>
            <a:ext cx="312906" cy="369332"/>
          </a:xfrm>
          <a:prstGeom prst="rect">
            <a:avLst/>
          </a:prstGeom>
        </p:spPr>
        <p:style>
          <a:lnRef idx="1">
            <a:schemeClr val="accent3"/>
          </a:lnRef>
          <a:fillRef idx="2">
            <a:schemeClr val="accent3"/>
          </a:fillRef>
          <a:effectRef idx="1">
            <a:schemeClr val="accent3"/>
          </a:effectRef>
          <a:fontRef idx="minor">
            <a:schemeClr val="dk1"/>
          </a:fontRef>
        </p:style>
        <p:txBody>
          <a:bodyPr wrap="none" rtlCol="0">
            <a:spAutoFit/>
          </a:bodyPr>
          <a:lstStyle/>
          <a:p>
            <a:r>
              <a:rPr lang="en-US" dirty="0" smtClean="0"/>
              <a:t>C</a:t>
            </a:r>
            <a:endParaRPr lang="en-US" dirty="0"/>
          </a:p>
        </p:txBody>
      </p:sp>
      <p:cxnSp>
        <p:nvCxnSpPr>
          <p:cNvPr id="31" name="Straight Arrow Connector 30"/>
          <p:cNvCxnSpPr/>
          <p:nvPr/>
        </p:nvCxnSpPr>
        <p:spPr>
          <a:xfrm>
            <a:off x="5605426" y="1923539"/>
            <a:ext cx="0" cy="638097"/>
          </a:xfrm>
          <a:prstGeom prst="straightConnector1">
            <a:avLst/>
          </a:prstGeom>
          <a:ln>
            <a:prstDash val="dash"/>
            <a:tailEnd type="arrow"/>
          </a:ln>
        </p:spPr>
        <p:style>
          <a:lnRef idx="1">
            <a:schemeClr val="accent4"/>
          </a:lnRef>
          <a:fillRef idx="2">
            <a:schemeClr val="accent4"/>
          </a:fillRef>
          <a:effectRef idx="1">
            <a:schemeClr val="accent4"/>
          </a:effectRef>
          <a:fontRef idx="minor">
            <a:schemeClr val="dk1"/>
          </a:fontRef>
        </p:style>
      </p:cxnSp>
      <p:sp>
        <p:nvSpPr>
          <p:cNvPr id="32" name="TextBox 31"/>
          <p:cNvSpPr txBox="1"/>
          <p:nvPr/>
        </p:nvSpPr>
        <p:spPr>
          <a:xfrm>
            <a:off x="5446311" y="1015907"/>
            <a:ext cx="326682" cy="369332"/>
          </a:xfrm>
          <a:prstGeom prst="rect">
            <a:avLst/>
          </a:prstGeom>
        </p:spPr>
        <p:style>
          <a:lnRef idx="1">
            <a:schemeClr val="accent4"/>
          </a:lnRef>
          <a:fillRef idx="2">
            <a:schemeClr val="accent4"/>
          </a:fillRef>
          <a:effectRef idx="1">
            <a:schemeClr val="accent4"/>
          </a:effectRef>
          <a:fontRef idx="minor">
            <a:schemeClr val="dk1"/>
          </a:fontRef>
        </p:style>
        <p:txBody>
          <a:bodyPr wrap="none" rtlCol="0">
            <a:spAutoFit/>
          </a:bodyPr>
          <a:lstStyle/>
          <a:p>
            <a:r>
              <a:rPr lang="en-US" dirty="0" smtClean="0"/>
              <a:t>D</a:t>
            </a:r>
            <a:endParaRPr lang="en-US" dirty="0"/>
          </a:p>
        </p:txBody>
      </p:sp>
      <p:cxnSp>
        <p:nvCxnSpPr>
          <p:cNvPr id="34" name="Straight Arrow Connector 33"/>
          <p:cNvCxnSpPr/>
          <p:nvPr/>
        </p:nvCxnSpPr>
        <p:spPr>
          <a:xfrm>
            <a:off x="6633867" y="1923539"/>
            <a:ext cx="0" cy="1858804"/>
          </a:xfrm>
          <a:prstGeom prst="straightConnector1">
            <a:avLst/>
          </a:prstGeom>
          <a:ln>
            <a:prstDash val="dash"/>
            <a:tailEnd type="arrow"/>
          </a:ln>
        </p:spPr>
        <p:style>
          <a:lnRef idx="1">
            <a:schemeClr val="accent5"/>
          </a:lnRef>
          <a:fillRef idx="2">
            <a:schemeClr val="accent5"/>
          </a:fillRef>
          <a:effectRef idx="1">
            <a:schemeClr val="accent5"/>
          </a:effectRef>
          <a:fontRef idx="minor">
            <a:schemeClr val="dk1"/>
          </a:fontRef>
        </p:style>
      </p:cxnSp>
      <p:sp>
        <p:nvSpPr>
          <p:cNvPr id="35" name="TextBox 34"/>
          <p:cNvSpPr txBox="1"/>
          <p:nvPr/>
        </p:nvSpPr>
        <p:spPr>
          <a:xfrm>
            <a:off x="6474752" y="1015907"/>
            <a:ext cx="297377" cy="369332"/>
          </a:xfrm>
          <a:prstGeom prst="rect">
            <a:avLst/>
          </a:prstGeom>
        </p:spPr>
        <p:style>
          <a:lnRef idx="1">
            <a:schemeClr val="accent5"/>
          </a:lnRef>
          <a:fillRef idx="2">
            <a:schemeClr val="accent5"/>
          </a:fillRef>
          <a:effectRef idx="1">
            <a:schemeClr val="accent5"/>
          </a:effectRef>
          <a:fontRef idx="minor">
            <a:schemeClr val="dk1"/>
          </a:fontRef>
        </p:style>
        <p:txBody>
          <a:bodyPr wrap="none" rtlCol="0">
            <a:spAutoFit/>
          </a:bodyPr>
          <a:lstStyle/>
          <a:p>
            <a:r>
              <a:rPr lang="en-US" dirty="0" smtClean="0"/>
              <a:t>E</a:t>
            </a:r>
            <a:endParaRPr lang="en-US" dirty="0"/>
          </a:p>
        </p:txBody>
      </p:sp>
      <p:cxnSp>
        <p:nvCxnSpPr>
          <p:cNvPr id="37" name="Straight Arrow Connector 36"/>
          <p:cNvCxnSpPr/>
          <p:nvPr/>
        </p:nvCxnSpPr>
        <p:spPr>
          <a:xfrm>
            <a:off x="7662308" y="1923539"/>
            <a:ext cx="0" cy="1072742"/>
          </a:xfrm>
          <a:prstGeom prst="straightConnector1">
            <a:avLst/>
          </a:prstGeom>
          <a:ln>
            <a:prstDash val="dash"/>
            <a:tailEnd type="arrow"/>
          </a:ln>
        </p:spPr>
        <p:style>
          <a:lnRef idx="1">
            <a:schemeClr val="accent6"/>
          </a:lnRef>
          <a:fillRef idx="2">
            <a:schemeClr val="accent6"/>
          </a:fillRef>
          <a:effectRef idx="1">
            <a:schemeClr val="accent6"/>
          </a:effectRef>
          <a:fontRef idx="minor">
            <a:schemeClr val="dk1"/>
          </a:fontRef>
        </p:style>
      </p:cxnSp>
      <p:sp>
        <p:nvSpPr>
          <p:cNvPr id="38" name="TextBox 37"/>
          <p:cNvSpPr txBox="1"/>
          <p:nvPr/>
        </p:nvSpPr>
        <p:spPr>
          <a:xfrm>
            <a:off x="7503194" y="1015907"/>
            <a:ext cx="290727" cy="369332"/>
          </a:xfrm>
          <a:prstGeom prst="rect">
            <a:avLst/>
          </a:prstGeom>
        </p:spPr>
        <p:style>
          <a:lnRef idx="1">
            <a:schemeClr val="accent6"/>
          </a:lnRef>
          <a:fillRef idx="2">
            <a:schemeClr val="accent6"/>
          </a:fillRef>
          <a:effectRef idx="1">
            <a:schemeClr val="accent6"/>
          </a:effectRef>
          <a:fontRef idx="minor">
            <a:schemeClr val="dk1"/>
          </a:fontRef>
        </p:style>
        <p:txBody>
          <a:bodyPr wrap="none" rtlCol="0">
            <a:spAutoFit/>
          </a:bodyPr>
          <a:lstStyle/>
          <a:p>
            <a:r>
              <a:rPr lang="en-US" dirty="0" smtClean="0"/>
              <a:t>F</a:t>
            </a:r>
            <a:endParaRPr lang="en-US" dirty="0"/>
          </a:p>
        </p:txBody>
      </p:sp>
      <p:cxnSp>
        <p:nvCxnSpPr>
          <p:cNvPr id="40" name="Straight Arrow Connector 39"/>
          <p:cNvCxnSpPr/>
          <p:nvPr/>
        </p:nvCxnSpPr>
        <p:spPr>
          <a:xfrm>
            <a:off x="1596582" y="1923539"/>
            <a:ext cx="0" cy="2071503"/>
          </a:xfrm>
          <a:prstGeom prst="straightConnector1">
            <a:avLst/>
          </a:prstGeom>
          <a:ln>
            <a:prstDash val="dash"/>
            <a:tailEnd type="arrow"/>
          </a:ln>
        </p:spPr>
        <p:style>
          <a:lnRef idx="2">
            <a:schemeClr val="accent1"/>
          </a:lnRef>
          <a:fillRef idx="0">
            <a:schemeClr val="accent1"/>
          </a:fillRef>
          <a:effectRef idx="1">
            <a:schemeClr val="accent1"/>
          </a:effectRef>
          <a:fontRef idx="minor">
            <a:schemeClr val="tx1"/>
          </a:fontRef>
        </p:style>
      </p:cxnSp>
      <p:sp>
        <p:nvSpPr>
          <p:cNvPr id="41" name="TextBox 40"/>
          <p:cNvSpPr txBox="1"/>
          <p:nvPr/>
        </p:nvSpPr>
        <p:spPr>
          <a:xfrm>
            <a:off x="1269641" y="1019806"/>
            <a:ext cx="653882"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dirty="0" smtClean="0"/>
              <a:t>main</a:t>
            </a:r>
            <a:endParaRPr lang="en-US" dirty="0"/>
          </a:p>
        </p:txBody>
      </p:sp>
      <p:pic>
        <p:nvPicPr>
          <p:cNvPr id="15" name="Picture 14"/>
          <p:cNvPicPr>
            <a:picLocks noChangeAspect="1"/>
          </p:cNvPicPr>
          <p:nvPr/>
        </p:nvPicPr>
        <p:blipFill>
          <a:blip r:embed="rId2"/>
          <a:stretch>
            <a:fillRect/>
          </a:stretch>
        </p:blipFill>
        <p:spPr>
          <a:xfrm>
            <a:off x="1308340" y="1393542"/>
            <a:ext cx="576485" cy="432364"/>
          </a:xfrm>
          <a:prstGeom prst="rect">
            <a:avLst/>
          </a:prstGeom>
        </p:spPr>
      </p:pic>
      <p:pic>
        <p:nvPicPr>
          <p:cNvPr id="42" name="Picture 41"/>
          <p:cNvPicPr>
            <a:picLocks noChangeAspect="1"/>
          </p:cNvPicPr>
          <p:nvPr/>
        </p:nvPicPr>
        <p:blipFill>
          <a:blip r:embed="rId2"/>
          <a:stretch>
            <a:fillRect/>
          </a:stretch>
        </p:blipFill>
        <p:spPr>
          <a:xfrm>
            <a:off x="2231861" y="1393542"/>
            <a:ext cx="576485" cy="432364"/>
          </a:xfrm>
          <a:prstGeom prst="rect">
            <a:avLst/>
          </a:prstGeom>
        </p:spPr>
      </p:pic>
      <p:pic>
        <p:nvPicPr>
          <p:cNvPr id="43" name="Picture 42"/>
          <p:cNvPicPr>
            <a:picLocks noChangeAspect="1"/>
          </p:cNvPicPr>
          <p:nvPr/>
        </p:nvPicPr>
        <p:blipFill>
          <a:blip r:embed="rId2"/>
          <a:stretch>
            <a:fillRect/>
          </a:stretch>
        </p:blipFill>
        <p:spPr>
          <a:xfrm>
            <a:off x="3260302" y="1393542"/>
            <a:ext cx="576485" cy="432364"/>
          </a:xfrm>
          <a:prstGeom prst="rect">
            <a:avLst/>
          </a:prstGeom>
        </p:spPr>
      </p:pic>
      <p:pic>
        <p:nvPicPr>
          <p:cNvPr id="44" name="Picture 43"/>
          <p:cNvPicPr>
            <a:picLocks noChangeAspect="1"/>
          </p:cNvPicPr>
          <p:nvPr/>
        </p:nvPicPr>
        <p:blipFill>
          <a:blip r:embed="rId2"/>
          <a:stretch>
            <a:fillRect/>
          </a:stretch>
        </p:blipFill>
        <p:spPr>
          <a:xfrm>
            <a:off x="4288742" y="1393542"/>
            <a:ext cx="576485" cy="432364"/>
          </a:xfrm>
          <a:prstGeom prst="rect">
            <a:avLst/>
          </a:prstGeom>
        </p:spPr>
      </p:pic>
      <p:pic>
        <p:nvPicPr>
          <p:cNvPr id="45" name="Picture 44"/>
          <p:cNvPicPr>
            <a:picLocks noChangeAspect="1"/>
          </p:cNvPicPr>
          <p:nvPr/>
        </p:nvPicPr>
        <p:blipFill>
          <a:blip r:embed="rId2"/>
          <a:stretch>
            <a:fillRect/>
          </a:stretch>
        </p:blipFill>
        <p:spPr>
          <a:xfrm>
            <a:off x="5317184" y="1393542"/>
            <a:ext cx="576485" cy="432364"/>
          </a:xfrm>
          <a:prstGeom prst="rect">
            <a:avLst/>
          </a:prstGeom>
        </p:spPr>
      </p:pic>
      <p:pic>
        <p:nvPicPr>
          <p:cNvPr id="46" name="Picture 45"/>
          <p:cNvPicPr>
            <a:picLocks noChangeAspect="1"/>
          </p:cNvPicPr>
          <p:nvPr/>
        </p:nvPicPr>
        <p:blipFill>
          <a:blip r:embed="rId2"/>
          <a:stretch>
            <a:fillRect/>
          </a:stretch>
        </p:blipFill>
        <p:spPr>
          <a:xfrm>
            <a:off x="6345625" y="1393542"/>
            <a:ext cx="576485" cy="432364"/>
          </a:xfrm>
          <a:prstGeom prst="rect">
            <a:avLst/>
          </a:prstGeom>
        </p:spPr>
      </p:pic>
      <p:pic>
        <p:nvPicPr>
          <p:cNvPr id="53" name="Picture 52"/>
          <p:cNvPicPr>
            <a:picLocks noChangeAspect="1"/>
          </p:cNvPicPr>
          <p:nvPr/>
        </p:nvPicPr>
        <p:blipFill>
          <a:blip r:embed="rId2"/>
          <a:stretch>
            <a:fillRect/>
          </a:stretch>
        </p:blipFill>
        <p:spPr>
          <a:xfrm>
            <a:off x="7374066" y="1393542"/>
            <a:ext cx="576485" cy="432364"/>
          </a:xfrm>
          <a:prstGeom prst="rect">
            <a:avLst/>
          </a:prstGeom>
        </p:spPr>
      </p:pic>
      <p:cxnSp>
        <p:nvCxnSpPr>
          <p:cNvPr id="66" name="Straight Arrow Connector 65"/>
          <p:cNvCxnSpPr/>
          <p:nvPr/>
        </p:nvCxnSpPr>
        <p:spPr>
          <a:xfrm flipH="1">
            <a:off x="1596583" y="2464534"/>
            <a:ext cx="923521"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67" name="Straight Arrow Connector 66"/>
          <p:cNvCxnSpPr/>
          <p:nvPr/>
        </p:nvCxnSpPr>
        <p:spPr>
          <a:xfrm flipH="1">
            <a:off x="1596583" y="2672609"/>
            <a:ext cx="1951963" cy="0"/>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70" name="Straight Arrow Connector 69"/>
          <p:cNvCxnSpPr/>
          <p:nvPr/>
        </p:nvCxnSpPr>
        <p:spPr>
          <a:xfrm flipH="1">
            <a:off x="1596583" y="2205596"/>
            <a:ext cx="2980402" cy="0"/>
          </a:xfrm>
          <a:prstGeom prst="straightConnector1">
            <a:avLst/>
          </a:prstGeom>
          <a:ln>
            <a:tailEnd type="arrow"/>
          </a:ln>
        </p:spPr>
        <p:style>
          <a:lnRef idx="2">
            <a:schemeClr val="accent3"/>
          </a:lnRef>
          <a:fillRef idx="0">
            <a:schemeClr val="accent3"/>
          </a:fillRef>
          <a:effectRef idx="1">
            <a:schemeClr val="accent3"/>
          </a:effectRef>
          <a:fontRef idx="minor">
            <a:schemeClr val="tx1"/>
          </a:fontRef>
        </p:style>
      </p:cxnSp>
      <p:cxnSp>
        <p:nvCxnSpPr>
          <p:cNvPr id="72" name="Straight Arrow Connector 71"/>
          <p:cNvCxnSpPr/>
          <p:nvPr/>
        </p:nvCxnSpPr>
        <p:spPr>
          <a:xfrm flipH="1">
            <a:off x="1594597" y="2561636"/>
            <a:ext cx="4008842" cy="0"/>
          </a:xfrm>
          <a:prstGeom prst="straightConnector1">
            <a:avLst/>
          </a:prstGeom>
          <a:ln>
            <a:tailEnd type="arrow"/>
          </a:ln>
        </p:spPr>
        <p:style>
          <a:lnRef idx="2">
            <a:schemeClr val="accent4"/>
          </a:lnRef>
          <a:fillRef idx="0">
            <a:schemeClr val="accent4"/>
          </a:fillRef>
          <a:effectRef idx="1">
            <a:schemeClr val="accent4"/>
          </a:effectRef>
          <a:fontRef idx="minor">
            <a:schemeClr val="tx1"/>
          </a:fontRef>
        </p:style>
      </p:cxnSp>
      <p:cxnSp>
        <p:nvCxnSpPr>
          <p:cNvPr id="74" name="Straight Arrow Connector 73"/>
          <p:cNvCxnSpPr/>
          <p:nvPr/>
        </p:nvCxnSpPr>
        <p:spPr>
          <a:xfrm flipH="1">
            <a:off x="1596584" y="2996281"/>
            <a:ext cx="6069697" cy="0"/>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cxnSp>
        <p:nvCxnSpPr>
          <p:cNvPr id="77" name="Straight Arrow Connector 76"/>
          <p:cNvCxnSpPr/>
          <p:nvPr/>
        </p:nvCxnSpPr>
        <p:spPr>
          <a:xfrm flipH="1">
            <a:off x="1592613" y="3781045"/>
            <a:ext cx="5041255" cy="0"/>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spTree>
    <p:extLst>
      <p:ext uri="{BB962C8B-B14F-4D97-AF65-F5344CB8AC3E}">
        <p14:creationId xmlns:p14="http://schemas.microsoft.com/office/powerpoint/2010/main" val="1008265979"/>
      </p:ext>
    </p:extLst>
  </p:cSld>
  <p:clrMapOvr>
    <a:masterClrMapping/>
  </p:clrMapOvr>
  <p:timing>
    <p:tnLst>
      <p:par>
        <p:cTn xmlns:p14="http://schemas.microsoft.com/office/powerpoint/2010/main" id="1" dur="indefinite" restart="never" nodeType="tmRoot"/>
      </p:par>
    </p:tnLst>
  </p:timing>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212365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9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Pitfall: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Gorountine</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Closure</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3124813"/>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1885701226"/>
      </p:ext>
    </p:extLst>
  </p:cSld>
  <p:clrMapOvr>
    <a:masterClrMapping/>
  </p:clrMapOvr>
  <p:timing>
    <p:tnLst>
      <p:par>
        <p:cTn xmlns:p14="http://schemas.microsoft.com/office/powerpoint/2010/main" id="1" dur="indefinite" restart="never" nodeType="tmRoot"/>
      </p:par>
    </p:tnLst>
  </p:timing>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Beware to </a:t>
            </a:r>
            <a:r>
              <a:rPr lang="en-US" dirty="0" err="1" smtClean="0"/>
              <a:t>goroutines</a:t>
            </a:r>
            <a:r>
              <a:rPr lang="en-US" dirty="0" smtClean="0"/>
              <a:t> launch as closures.</a:t>
            </a:r>
          </a:p>
          <a:p>
            <a:pPr lvl="1"/>
            <a:r>
              <a:rPr lang="en-US" dirty="0" smtClean="0"/>
              <a:t>Closures reference ‘</a:t>
            </a:r>
            <a:r>
              <a:rPr lang="en-US" b="1" i="1" dirty="0" smtClean="0">
                <a:solidFill>
                  <a:srgbClr val="0000FF"/>
                </a:solidFill>
              </a:rPr>
              <a:t>might</a:t>
            </a:r>
            <a:r>
              <a:rPr lang="en-US" dirty="0" smtClean="0"/>
              <a:t>’ the same variables</a:t>
            </a:r>
          </a:p>
        </p:txBody>
      </p:sp>
      <p:sp>
        <p:nvSpPr>
          <p:cNvPr id="5" name="TextBox 4"/>
          <p:cNvSpPr txBox="1"/>
          <p:nvPr/>
        </p:nvSpPr>
        <p:spPr>
          <a:xfrm>
            <a:off x="0" y="4460071"/>
            <a:ext cx="9144000" cy="369332"/>
          </a:xfrm>
          <a:prstGeom prst="rect">
            <a:avLst/>
          </a:prstGeom>
          <a:noFill/>
        </p:spPr>
        <p:txBody>
          <a:bodyPr wrap="square" rtlCol="0">
            <a:spAutoFit/>
          </a:bodyPr>
          <a:lstStyle/>
          <a:p>
            <a:r>
              <a:rPr lang="en-US" dirty="0" smtClean="0"/>
              <a:t>Concurrency Patterns: </a:t>
            </a:r>
            <a:r>
              <a:rPr lang="en-US" dirty="0" smtClean="0">
                <a:hlinkClick r:id="rId2"/>
              </a:rPr>
              <a:t>https</a:t>
            </a:r>
            <a:r>
              <a:rPr lang="en-US" dirty="0">
                <a:hlinkClick r:id="rId2"/>
              </a:rPr>
              <a:t>://talks.golang.org/2012/concurrency.slide#1</a:t>
            </a:r>
            <a:endParaRPr lang="en-US" dirty="0"/>
          </a:p>
        </p:txBody>
      </p:sp>
    </p:spTree>
    <p:extLst>
      <p:ext uri="{BB962C8B-B14F-4D97-AF65-F5344CB8AC3E}">
        <p14:creationId xmlns:p14="http://schemas.microsoft.com/office/powerpoint/2010/main" val="1261140130"/>
      </p:ext>
    </p:extLst>
  </p:cSld>
  <p:clrMapOvr>
    <a:masterClrMapping/>
  </p:clrMapOvr>
  <p:timing>
    <p:tnLst>
      <p:par>
        <p:cTn xmlns:p14="http://schemas.microsoft.com/office/powerpoint/2010/main" id="1" dur="indefinite" restart="never" nodeType="tmRoot"/>
      </p:par>
    </p:tnLst>
  </p:timing>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10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goroutine</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vs</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thread</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3124813"/>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2542559684"/>
      </p:ext>
    </p:extLst>
  </p:cSld>
  <p:clrMapOvr>
    <a:masterClrMapping/>
  </p:clrMapOvr>
  <p:timing>
    <p:tnLst>
      <p:par>
        <p:cTn xmlns:p14="http://schemas.microsoft.com/office/powerpoint/2010/main" id="1" dur="indefinite" restart="never" nodeType="tmRoot"/>
      </p:par>
    </p:tnLst>
  </p:timing>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a ‘</a:t>
            </a:r>
            <a:r>
              <a:rPr lang="en-US" dirty="0" err="1" smtClean="0"/>
              <a:t>goroutine</a:t>
            </a:r>
            <a:r>
              <a:rPr lang="en-US" dirty="0" smtClean="0"/>
              <a:t>’?</a:t>
            </a:r>
          </a:p>
          <a:p>
            <a:r>
              <a:rPr lang="en-US" dirty="0" smtClean="0"/>
              <a:t>How is a ‘</a:t>
            </a:r>
            <a:r>
              <a:rPr lang="en-US" dirty="0" err="1" smtClean="0"/>
              <a:t>goroutine</a:t>
            </a:r>
            <a:r>
              <a:rPr lang="en-US" dirty="0" smtClean="0"/>
              <a:t>’ different from an OS ‘thread’?</a:t>
            </a:r>
          </a:p>
          <a:p>
            <a:r>
              <a:rPr lang="en-US" dirty="0" smtClean="0"/>
              <a:t>What is a ‘process’?</a:t>
            </a:r>
          </a:p>
          <a:p>
            <a:r>
              <a:rPr lang="en-US" dirty="0" smtClean="0"/>
              <a:t>What is </a:t>
            </a:r>
            <a:r>
              <a:rPr lang="mr-IN" dirty="0" smtClean="0"/>
              <a:t>…</a:t>
            </a:r>
            <a:r>
              <a:rPr lang="en-US" dirty="0" smtClean="0"/>
              <a:t>?</a:t>
            </a:r>
          </a:p>
        </p:txBody>
      </p:sp>
      <p:sp>
        <p:nvSpPr>
          <p:cNvPr id="4" name="TextBox 3"/>
          <p:cNvSpPr txBox="1"/>
          <p:nvPr/>
        </p:nvSpPr>
        <p:spPr>
          <a:xfrm>
            <a:off x="975447" y="4412392"/>
            <a:ext cx="7711353" cy="369332"/>
          </a:xfrm>
          <a:prstGeom prst="rect">
            <a:avLst/>
          </a:prstGeom>
          <a:noFill/>
        </p:spPr>
        <p:txBody>
          <a:bodyPr wrap="square" rtlCol="0">
            <a:spAutoFit/>
          </a:bodyPr>
          <a:lstStyle/>
          <a:p>
            <a:r>
              <a:rPr lang="en-US" dirty="0"/>
              <a:t>Why </a:t>
            </a:r>
            <a:r>
              <a:rPr lang="en-US" dirty="0" err="1"/>
              <a:t>goroutines</a:t>
            </a:r>
            <a:r>
              <a:rPr lang="en-US" dirty="0"/>
              <a:t> instead of threads</a:t>
            </a:r>
            <a:r>
              <a:rPr lang="en-US" dirty="0" smtClean="0"/>
              <a:t>? </a:t>
            </a:r>
            <a:r>
              <a:rPr lang="en-US" dirty="0" smtClean="0">
                <a:hlinkClick r:id="rId2"/>
              </a:rPr>
              <a:t>https://golang.org/doc/faq#goroutines</a:t>
            </a:r>
            <a:endParaRPr lang="en-US" dirty="0"/>
          </a:p>
        </p:txBody>
      </p:sp>
    </p:spTree>
    <p:extLst>
      <p:ext uri="{BB962C8B-B14F-4D97-AF65-F5344CB8AC3E}">
        <p14:creationId xmlns:p14="http://schemas.microsoft.com/office/powerpoint/2010/main" val="1984920055"/>
      </p:ext>
    </p:extLst>
  </p:cSld>
  <p:clrMapOvr>
    <a:masterClrMapping/>
  </p:clrMapOvr>
  <p:timing>
    <p:tnLst>
      <p:par>
        <p:cTn xmlns:p14="http://schemas.microsoft.com/office/powerpoint/2010/main" id="1" dur="indefinite" restart="never" nodeType="tmRoot"/>
      </p:par>
    </p:tnLst>
  </p:timing>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Computer Motherboard</a:t>
            </a:r>
            <a:endParaRPr lang="en-US" dirty="0"/>
          </a:p>
        </p:txBody>
      </p:sp>
      <p:pic>
        <p:nvPicPr>
          <p:cNvPr id="4" name="Content Placeholder 3"/>
          <p:cNvPicPr>
            <a:picLocks noGrp="1" noChangeAspect="1"/>
          </p:cNvPicPr>
          <p:nvPr>
            <p:ph idx="1"/>
          </p:nvPr>
        </p:nvPicPr>
        <p:blipFill>
          <a:blip r:embed="rId2"/>
          <a:srcRect l="-32534" r="-32534"/>
          <a:stretch>
            <a:fillRect/>
          </a:stretch>
        </p:blipFill>
        <p:spPr/>
      </p:pic>
      <p:cxnSp>
        <p:nvCxnSpPr>
          <p:cNvPr id="6" name="Straight Arrow Connector 5"/>
          <p:cNvCxnSpPr/>
          <p:nvPr/>
        </p:nvCxnSpPr>
        <p:spPr>
          <a:xfrm flipH="1" flipV="1">
            <a:off x="5546811" y="2811162"/>
            <a:ext cx="1599514" cy="77230"/>
          </a:xfrm>
          <a:prstGeom prst="straightConnector1">
            <a:avLst/>
          </a:prstGeom>
          <a:ln w="57150" cmpd="sng">
            <a:solidFill>
              <a:srgbClr val="0000FF"/>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9025348"/>
      </p:ext>
    </p:extLst>
  </p:cSld>
  <p:clrMapOvr>
    <a:masterClrMapping/>
  </p:clrMapOvr>
  <p:timing>
    <p:tnLst>
      <p:par>
        <p:cTn xmlns:p14="http://schemas.microsoft.com/office/powerpoint/2010/main" id="1" dur="indefinite" restart="never" nodeType="tmRoot"/>
      </p:par>
    </p:tnLst>
  </p:timing>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Processor/CPU</a:t>
            </a:r>
            <a:endParaRPr lang="en-US" dirty="0"/>
          </a:p>
        </p:txBody>
      </p:sp>
      <p:pic>
        <p:nvPicPr>
          <p:cNvPr id="4" name="Content Placeholder 3"/>
          <p:cNvPicPr>
            <a:picLocks noGrp="1" noChangeAspect="1"/>
          </p:cNvPicPr>
          <p:nvPr>
            <p:ph idx="1"/>
          </p:nvPr>
        </p:nvPicPr>
        <p:blipFill>
          <a:blip r:embed="rId2"/>
          <a:srcRect l="-4200" r="-4200"/>
          <a:stretch>
            <a:fillRect/>
          </a:stretch>
        </p:blipFill>
        <p:spPr/>
      </p:pic>
      <p:sp>
        <p:nvSpPr>
          <p:cNvPr id="5" name="TextBox 4"/>
          <p:cNvSpPr txBox="1"/>
          <p:nvPr/>
        </p:nvSpPr>
        <p:spPr>
          <a:xfrm>
            <a:off x="3356921" y="4711013"/>
            <a:ext cx="2871023" cy="369332"/>
          </a:xfrm>
          <a:prstGeom prst="rect">
            <a:avLst/>
          </a:prstGeom>
          <a:noFill/>
        </p:spPr>
        <p:txBody>
          <a:bodyPr wrap="none" rtlCol="0">
            <a:spAutoFit/>
          </a:bodyPr>
          <a:lstStyle/>
          <a:p>
            <a:r>
              <a:rPr lang="en-US" dirty="0" smtClean="0"/>
              <a:t>CPU: Central Processing Unit</a:t>
            </a:r>
            <a:endParaRPr lang="en-US" dirty="0"/>
          </a:p>
        </p:txBody>
      </p:sp>
    </p:spTree>
    <p:extLst>
      <p:ext uri="{BB962C8B-B14F-4D97-AF65-F5344CB8AC3E}">
        <p14:creationId xmlns:p14="http://schemas.microsoft.com/office/powerpoint/2010/main" val="344209107"/>
      </p:ext>
    </p:extLst>
  </p:cSld>
  <p:clrMapOvr>
    <a:masterClrMapping/>
  </p:clrMapOvr>
  <p:timing>
    <p:tnLst>
      <p:par>
        <p:cTn xmlns:p14="http://schemas.microsoft.com/office/powerpoint/2010/main" id="1" dur="indefinite" restart="never" nodeType="tmRoot"/>
      </p:par>
    </p:tnLst>
  </p:timing>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System -&gt; processor -&gt; Core</a:t>
            </a:r>
            <a:endParaRPr lang="en-US" dirty="0"/>
          </a:p>
        </p:txBody>
      </p:sp>
      <p:pic>
        <p:nvPicPr>
          <p:cNvPr id="4" name="Content Placeholder 3"/>
          <p:cNvPicPr>
            <a:picLocks noGrp="1" noChangeAspect="1"/>
          </p:cNvPicPr>
          <p:nvPr>
            <p:ph idx="1"/>
          </p:nvPr>
        </p:nvPicPr>
        <p:blipFill>
          <a:blip r:embed="rId2"/>
          <a:srcRect t="-28412" b="-28412"/>
          <a:stretch>
            <a:fillRect/>
          </a:stretch>
        </p:blipFill>
        <p:spPr/>
      </p:pic>
      <p:sp>
        <p:nvSpPr>
          <p:cNvPr id="5" name="Rectangle 4"/>
          <p:cNvSpPr/>
          <p:nvPr/>
        </p:nvSpPr>
        <p:spPr>
          <a:xfrm>
            <a:off x="1331784" y="3073743"/>
            <a:ext cx="569784" cy="432487"/>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cxnSp>
        <p:nvCxnSpPr>
          <p:cNvPr id="7" name="Straight Arrow Connector 6"/>
          <p:cNvCxnSpPr/>
          <p:nvPr/>
        </p:nvCxnSpPr>
        <p:spPr>
          <a:xfrm flipV="1">
            <a:off x="624703" y="3506230"/>
            <a:ext cx="892432" cy="808338"/>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83408583"/>
      </p:ext>
    </p:extLst>
  </p:cSld>
  <p:clrMapOvr>
    <a:masterClrMapping/>
  </p:clrMapOvr>
  <p:timing>
    <p:tnLst>
      <p:par>
        <p:cTn xmlns:p14="http://schemas.microsoft.com/office/powerpoint/2010/main" id="1" dur="indefinite" restart="never" nodeType="tmRoot"/>
      </p:par>
    </p:tnLst>
  </p:timing>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Single Core Processor</a:t>
            </a:r>
            <a:endParaRPr lang="en-US" dirty="0"/>
          </a:p>
        </p:txBody>
      </p:sp>
      <p:grpSp>
        <p:nvGrpSpPr>
          <p:cNvPr id="10" name="Group 9"/>
          <p:cNvGrpSpPr/>
          <p:nvPr/>
        </p:nvGrpSpPr>
        <p:grpSpPr>
          <a:xfrm>
            <a:off x="4141233" y="1827771"/>
            <a:ext cx="1057188" cy="1338649"/>
            <a:chOff x="3597190" y="2828324"/>
            <a:chExt cx="1057188" cy="1784865"/>
          </a:xfrm>
        </p:grpSpPr>
        <p:sp>
          <p:nvSpPr>
            <p:cNvPr id="7" name="Rectangle 6"/>
            <p:cNvSpPr/>
            <p:nvPr/>
          </p:nvSpPr>
          <p:spPr>
            <a:xfrm>
              <a:off x="3597190" y="3178432"/>
              <a:ext cx="1057188" cy="143475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8" name="Group 7"/>
            <p:cNvGrpSpPr/>
            <p:nvPr/>
          </p:nvGrpSpPr>
          <p:grpSpPr>
            <a:xfrm>
              <a:off x="3679567" y="3271793"/>
              <a:ext cx="892433" cy="1252153"/>
              <a:chOff x="2059459" y="3271793"/>
              <a:chExt cx="892433" cy="1252153"/>
            </a:xfrm>
          </p:grpSpPr>
          <p:sp>
            <p:nvSpPr>
              <p:cNvPr id="4" name="Rectangle 3"/>
              <p:cNvSpPr/>
              <p:nvPr/>
            </p:nvSpPr>
            <p:spPr>
              <a:xfrm>
                <a:off x="2059459" y="4077730"/>
                <a:ext cx="892433" cy="44621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core</a:t>
                </a:r>
                <a:endParaRPr lang="en-US" dirty="0"/>
              </a:p>
            </p:txBody>
          </p:sp>
          <p:sp>
            <p:nvSpPr>
              <p:cNvPr id="5" name="Rectangle 4"/>
              <p:cNvSpPr/>
              <p:nvPr/>
            </p:nvSpPr>
            <p:spPr>
              <a:xfrm>
                <a:off x="2059459" y="3556000"/>
                <a:ext cx="892433" cy="28283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dirty="0" smtClean="0"/>
                  <a:t>APIC</a:t>
                </a:r>
                <a:endParaRPr lang="en-US" sz="1200" dirty="0"/>
              </a:p>
            </p:txBody>
          </p:sp>
          <p:sp>
            <p:nvSpPr>
              <p:cNvPr id="6" name="Rectangle 5"/>
              <p:cNvSpPr/>
              <p:nvPr/>
            </p:nvSpPr>
            <p:spPr>
              <a:xfrm>
                <a:off x="2059459" y="3271793"/>
                <a:ext cx="892433" cy="282831"/>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200" dirty="0" smtClean="0"/>
                  <a:t>Arch. State</a:t>
                </a:r>
                <a:endParaRPr lang="en-US" sz="1200" dirty="0"/>
              </a:p>
            </p:txBody>
          </p:sp>
        </p:grpSp>
        <p:sp>
          <p:nvSpPr>
            <p:cNvPr id="9" name="TextBox 8"/>
            <p:cNvSpPr txBox="1"/>
            <p:nvPr/>
          </p:nvSpPr>
          <p:spPr>
            <a:xfrm>
              <a:off x="3597191" y="2828324"/>
              <a:ext cx="1057187" cy="492443"/>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smtClean="0"/>
                <a:t>CPU</a:t>
              </a:r>
              <a:endParaRPr lang="en-US" dirty="0"/>
            </a:p>
          </p:txBody>
        </p:sp>
      </p:grpSp>
      <p:cxnSp>
        <p:nvCxnSpPr>
          <p:cNvPr id="13" name="Straight Arrow Connector 12"/>
          <p:cNvCxnSpPr>
            <a:stCxn id="7" idx="2"/>
          </p:cNvCxnSpPr>
          <p:nvPr/>
        </p:nvCxnSpPr>
        <p:spPr>
          <a:xfrm flipH="1">
            <a:off x="4669827" y="3166420"/>
            <a:ext cx="1" cy="205946"/>
          </a:xfrm>
          <a:prstGeom prst="straightConnector1">
            <a:avLst/>
          </a:prstGeom>
          <a:ln w="57150" cmpd="sng">
            <a:headEnd type="none"/>
            <a:tailEnd type="triangle"/>
          </a:ln>
        </p:spPr>
        <p:style>
          <a:lnRef idx="3">
            <a:schemeClr val="accent5"/>
          </a:lnRef>
          <a:fillRef idx="0">
            <a:schemeClr val="accent5"/>
          </a:fillRef>
          <a:effectRef idx="2">
            <a:schemeClr val="accent5"/>
          </a:effectRef>
          <a:fontRef idx="minor">
            <a:schemeClr val="tx1"/>
          </a:fontRef>
        </p:style>
      </p:cxnSp>
      <p:sp>
        <p:nvSpPr>
          <p:cNvPr id="14" name="Can 13"/>
          <p:cNvSpPr/>
          <p:nvPr/>
        </p:nvSpPr>
        <p:spPr>
          <a:xfrm rot="5400000">
            <a:off x="4548834" y="2753670"/>
            <a:ext cx="241987" cy="1479379"/>
          </a:xfrm>
          <a:prstGeom prst="can">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dirty="0"/>
          </a:p>
        </p:txBody>
      </p:sp>
      <p:sp>
        <p:nvSpPr>
          <p:cNvPr id="15" name="TextBox 14"/>
          <p:cNvSpPr txBox="1"/>
          <p:nvPr/>
        </p:nvSpPr>
        <p:spPr>
          <a:xfrm>
            <a:off x="4141234" y="3372366"/>
            <a:ext cx="1057187" cy="307777"/>
          </a:xfrm>
          <a:prstGeom prst="rect">
            <a:avLst/>
          </a:prstGeom>
          <a:noFill/>
        </p:spPr>
        <p:txBody>
          <a:bodyPr wrap="square" rtlCol="0">
            <a:spAutoFit/>
          </a:bodyPr>
          <a:lstStyle/>
          <a:p>
            <a:pPr algn="ctr"/>
            <a:r>
              <a:rPr lang="en-US" sz="1400" dirty="0" smtClean="0"/>
              <a:t>System Bus</a:t>
            </a:r>
            <a:endParaRPr lang="en-US" sz="1400" dirty="0"/>
          </a:p>
        </p:txBody>
      </p:sp>
    </p:spTree>
    <p:extLst>
      <p:ext uri="{BB962C8B-B14F-4D97-AF65-F5344CB8AC3E}">
        <p14:creationId xmlns:p14="http://schemas.microsoft.com/office/powerpoint/2010/main" val="2088711995"/>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349107766"/>
              </p:ext>
            </p:extLst>
          </p:nvPr>
        </p:nvGraphicFramePr>
        <p:xfrm>
          <a:off x="457200" y="1031671"/>
          <a:ext cx="8229600" cy="339447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p:cNvSpPr txBox="1"/>
          <p:nvPr/>
        </p:nvSpPr>
        <p:spPr>
          <a:xfrm>
            <a:off x="1523504" y="524880"/>
            <a:ext cx="6096992" cy="707886"/>
          </a:xfrm>
          <a:prstGeom prst="rect">
            <a:avLst/>
          </a:prstGeom>
          <a:noFill/>
        </p:spPr>
        <p:txBody>
          <a:bodyPr wrap="none" rtlCol="0">
            <a:spAutoFit/>
          </a:bodyPr>
          <a:lstStyle/>
          <a:p>
            <a:r>
              <a:rPr lang="en-US" sz="4000" dirty="0" smtClean="0"/>
              <a:t>GOPATH Directory Structure</a:t>
            </a:r>
            <a:endParaRPr lang="en-US" sz="4000" dirty="0"/>
          </a:p>
        </p:txBody>
      </p:sp>
    </p:spTree>
    <p:extLst>
      <p:ext uri="{BB962C8B-B14F-4D97-AF65-F5344CB8AC3E}">
        <p14:creationId xmlns:p14="http://schemas.microsoft.com/office/powerpoint/2010/main" val="173843675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Compiling &amp; Running</a:t>
            </a:r>
            <a:endParaRPr lang="en-US" dirty="0"/>
          </a:p>
        </p:txBody>
      </p:sp>
      <p:pic>
        <p:nvPicPr>
          <p:cNvPr id="4" name="Content Placeholder 3"/>
          <p:cNvPicPr>
            <a:picLocks noGrp="1" noChangeAspect="1"/>
          </p:cNvPicPr>
          <p:nvPr>
            <p:ph idx="1"/>
          </p:nvPr>
        </p:nvPicPr>
        <p:blipFill>
          <a:blip r:embed="rId2"/>
          <a:srcRect l="-9576" r="-9576"/>
          <a:stretch>
            <a:fillRect/>
          </a:stretch>
        </p:blipFill>
        <p:spPr/>
      </p:pic>
    </p:spTree>
    <p:extLst>
      <p:ext uri="{BB962C8B-B14F-4D97-AF65-F5344CB8AC3E}">
        <p14:creationId xmlns:p14="http://schemas.microsoft.com/office/powerpoint/2010/main" val="2902568623"/>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Dual Processors</a:t>
            </a:r>
            <a:endParaRPr lang="en-US" dirty="0"/>
          </a:p>
        </p:txBody>
      </p:sp>
      <p:grpSp>
        <p:nvGrpSpPr>
          <p:cNvPr id="12" name="Group 11"/>
          <p:cNvGrpSpPr/>
          <p:nvPr/>
        </p:nvGrpSpPr>
        <p:grpSpPr>
          <a:xfrm>
            <a:off x="3260811" y="1997676"/>
            <a:ext cx="1057188" cy="1544595"/>
            <a:chOff x="3425568" y="2663568"/>
            <a:chExt cx="1057188" cy="2059460"/>
          </a:xfrm>
        </p:grpSpPr>
        <p:grpSp>
          <p:nvGrpSpPr>
            <p:cNvPr id="10" name="Group 9"/>
            <p:cNvGrpSpPr/>
            <p:nvPr/>
          </p:nvGrpSpPr>
          <p:grpSpPr>
            <a:xfrm>
              <a:off x="3425568" y="2663568"/>
              <a:ext cx="1057188" cy="1784865"/>
              <a:chOff x="3597190" y="2828324"/>
              <a:chExt cx="1057188" cy="1784865"/>
            </a:xfrm>
          </p:grpSpPr>
          <p:sp>
            <p:nvSpPr>
              <p:cNvPr id="7" name="Rectangle 6"/>
              <p:cNvSpPr/>
              <p:nvPr/>
            </p:nvSpPr>
            <p:spPr>
              <a:xfrm>
                <a:off x="3597190" y="3178432"/>
                <a:ext cx="1057188" cy="143475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8" name="Group 7"/>
              <p:cNvGrpSpPr/>
              <p:nvPr/>
            </p:nvGrpSpPr>
            <p:grpSpPr>
              <a:xfrm>
                <a:off x="3679567" y="3271793"/>
                <a:ext cx="892433" cy="1252153"/>
                <a:chOff x="2059459" y="3271793"/>
                <a:chExt cx="892433" cy="1252153"/>
              </a:xfrm>
            </p:grpSpPr>
            <p:sp>
              <p:nvSpPr>
                <p:cNvPr id="4" name="Rectangle 3"/>
                <p:cNvSpPr/>
                <p:nvPr/>
              </p:nvSpPr>
              <p:spPr>
                <a:xfrm>
                  <a:off x="2059459" y="4077730"/>
                  <a:ext cx="892433" cy="44621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core</a:t>
                  </a:r>
                  <a:endParaRPr lang="en-US" dirty="0"/>
                </a:p>
              </p:txBody>
            </p:sp>
            <p:sp>
              <p:nvSpPr>
                <p:cNvPr id="5" name="Rectangle 4"/>
                <p:cNvSpPr/>
                <p:nvPr/>
              </p:nvSpPr>
              <p:spPr>
                <a:xfrm>
                  <a:off x="2059459" y="3556000"/>
                  <a:ext cx="892433" cy="28283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dirty="0" smtClean="0"/>
                    <a:t>APIC</a:t>
                  </a:r>
                  <a:endParaRPr lang="en-US" sz="1200" dirty="0"/>
                </a:p>
              </p:txBody>
            </p:sp>
            <p:sp>
              <p:nvSpPr>
                <p:cNvPr id="6" name="Rectangle 5"/>
                <p:cNvSpPr/>
                <p:nvPr/>
              </p:nvSpPr>
              <p:spPr>
                <a:xfrm>
                  <a:off x="2059459" y="3271793"/>
                  <a:ext cx="892433" cy="282831"/>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200" dirty="0" smtClean="0"/>
                    <a:t>Arch. State</a:t>
                  </a:r>
                  <a:endParaRPr lang="en-US" sz="1200" dirty="0"/>
                </a:p>
              </p:txBody>
            </p:sp>
          </p:grpSp>
          <p:sp>
            <p:nvSpPr>
              <p:cNvPr id="9" name="TextBox 8"/>
              <p:cNvSpPr txBox="1"/>
              <p:nvPr/>
            </p:nvSpPr>
            <p:spPr>
              <a:xfrm>
                <a:off x="3597191" y="2828324"/>
                <a:ext cx="1057187" cy="492443"/>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smtClean="0"/>
                  <a:t>CPU</a:t>
                </a:r>
                <a:endParaRPr lang="en-US" dirty="0"/>
              </a:p>
            </p:txBody>
          </p:sp>
        </p:grpSp>
        <p:cxnSp>
          <p:nvCxnSpPr>
            <p:cNvPr id="13" name="Straight Arrow Connector 12"/>
            <p:cNvCxnSpPr>
              <a:stCxn id="7" idx="2"/>
            </p:cNvCxnSpPr>
            <p:nvPr/>
          </p:nvCxnSpPr>
          <p:spPr>
            <a:xfrm flipH="1">
              <a:off x="3954161" y="4448433"/>
              <a:ext cx="1" cy="274595"/>
            </a:xfrm>
            <a:prstGeom prst="straightConnector1">
              <a:avLst/>
            </a:prstGeom>
            <a:ln w="57150" cmpd="sng">
              <a:headEnd type="none"/>
              <a:tailEnd type="triangle"/>
            </a:ln>
          </p:spPr>
          <p:style>
            <a:lnRef idx="3">
              <a:schemeClr val="accent5"/>
            </a:lnRef>
            <a:fillRef idx="0">
              <a:schemeClr val="accent5"/>
            </a:fillRef>
            <a:effectRef idx="2">
              <a:schemeClr val="accent5"/>
            </a:effectRef>
            <a:fontRef idx="minor">
              <a:schemeClr val="tx1"/>
            </a:fontRef>
          </p:style>
        </p:cxnSp>
      </p:grpSp>
      <p:sp>
        <p:nvSpPr>
          <p:cNvPr id="14" name="Can 13"/>
          <p:cNvSpPr/>
          <p:nvPr/>
        </p:nvSpPr>
        <p:spPr>
          <a:xfrm rot="5400000">
            <a:off x="4534243" y="1247690"/>
            <a:ext cx="241987" cy="4831150"/>
          </a:xfrm>
          <a:prstGeom prst="can">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dirty="0"/>
          </a:p>
        </p:txBody>
      </p:sp>
      <p:sp>
        <p:nvSpPr>
          <p:cNvPr id="15" name="TextBox 14"/>
          <p:cNvSpPr txBox="1"/>
          <p:nvPr/>
        </p:nvSpPr>
        <p:spPr>
          <a:xfrm>
            <a:off x="4126643" y="3542271"/>
            <a:ext cx="1057187" cy="307777"/>
          </a:xfrm>
          <a:prstGeom prst="rect">
            <a:avLst/>
          </a:prstGeom>
          <a:noFill/>
        </p:spPr>
        <p:txBody>
          <a:bodyPr wrap="square" rtlCol="0">
            <a:spAutoFit/>
          </a:bodyPr>
          <a:lstStyle/>
          <a:p>
            <a:pPr algn="ctr"/>
            <a:r>
              <a:rPr lang="en-US" sz="1400" dirty="0" smtClean="0"/>
              <a:t>System Bus</a:t>
            </a:r>
            <a:endParaRPr lang="en-US" sz="1400" dirty="0"/>
          </a:p>
        </p:txBody>
      </p:sp>
      <p:grpSp>
        <p:nvGrpSpPr>
          <p:cNvPr id="3" name="Group 2"/>
          <p:cNvGrpSpPr/>
          <p:nvPr/>
        </p:nvGrpSpPr>
        <p:grpSpPr>
          <a:xfrm>
            <a:off x="5019590" y="1997676"/>
            <a:ext cx="1057188" cy="1544595"/>
            <a:chOff x="5101968" y="2663568"/>
            <a:chExt cx="1057188" cy="2059460"/>
          </a:xfrm>
        </p:grpSpPr>
        <p:grpSp>
          <p:nvGrpSpPr>
            <p:cNvPr id="16" name="Group 15"/>
            <p:cNvGrpSpPr/>
            <p:nvPr/>
          </p:nvGrpSpPr>
          <p:grpSpPr>
            <a:xfrm>
              <a:off x="5101968" y="2663568"/>
              <a:ext cx="1057188" cy="1784865"/>
              <a:chOff x="3597190" y="2828324"/>
              <a:chExt cx="1057188" cy="1784865"/>
            </a:xfrm>
          </p:grpSpPr>
          <p:sp>
            <p:nvSpPr>
              <p:cNvPr id="17" name="Rectangle 16"/>
              <p:cNvSpPr/>
              <p:nvPr/>
            </p:nvSpPr>
            <p:spPr>
              <a:xfrm>
                <a:off x="3597190" y="3178432"/>
                <a:ext cx="1057188" cy="143475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18" name="Group 17"/>
              <p:cNvGrpSpPr/>
              <p:nvPr/>
            </p:nvGrpSpPr>
            <p:grpSpPr>
              <a:xfrm>
                <a:off x="3679567" y="3271793"/>
                <a:ext cx="892433" cy="1252153"/>
                <a:chOff x="2059459" y="3271793"/>
                <a:chExt cx="892433" cy="1252153"/>
              </a:xfrm>
            </p:grpSpPr>
            <p:sp>
              <p:nvSpPr>
                <p:cNvPr id="20" name="Rectangle 19"/>
                <p:cNvSpPr/>
                <p:nvPr/>
              </p:nvSpPr>
              <p:spPr>
                <a:xfrm>
                  <a:off x="2059459" y="4077730"/>
                  <a:ext cx="892433" cy="44621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core</a:t>
                  </a:r>
                  <a:endParaRPr lang="en-US" dirty="0"/>
                </a:p>
              </p:txBody>
            </p:sp>
            <p:sp>
              <p:nvSpPr>
                <p:cNvPr id="21" name="Rectangle 20"/>
                <p:cNvSpPr/>
                <p:nvPr/>
              </p:nvSpPr>
              <p:spPr>
                <a:xfrm>
                  <a:off x="2059459" y="3556000"/>
                  <a:ext cx="892433" cy="28283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dirty="0" smtClean="0"/>
                    <a:t>APIC</a:t>
                  </a:r>
                  <a:endParaRPr lang="en-US" sz="1200" dirty="0"/>
                </a:p>
              </p:txBody>
            </p:sp>
            <p:sp>
              <p:nvSpPr>
                <p:cNvPr id="22" name="Rectangle 21"/>
                <p:cNvSpPr/>
                <p:nvPr/>
              </p:nvSpPr>
              <p:spPr>
                <a:xfrm>
                  <a:off x="2059459" y="3271793"/>
                  <a:ext cx="892433" cy="282831"/>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200" dirty="0" smtClean="0"/>
                    <a:t>Arch. State</a:t>
                  </a:r>
                  <a:endParaRPr lang="en-US" sz="1200" dirty="0"/>
                </a:p>
              </p:txBody>
            </p:sp>
          </p:grpSp>
          <p:sp>
            <p:nvSpPr>
              <p:cNvPr id="19" name="TextBox 18"/>
              <p:cNvSpPr txBox="1"/>
              <p:nvPr/>
            </p:nvSpPr>
            <p:spPr>
              <a:xfrm>
                <a:off x="3597191" y="2828324"/>
                <a:ext cx="1057187" cy="492443"/>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smtClean="0"/>
                  <a:t>CPU</a:t>
                </a:r>
                <a:endParaRPr lang="en-US" dirty="0"/>
              </a:p>
            </p:txBody>
          </p:sp>
        </p:grpSp>
        <p:cxnSp>
          <p:nvCxnSpPr>
            <p:cNvPr id="23" name="Straight Arrow Connector 22"/>
            <p:cNvCxnSpPr>
              <a:stCxn id="17" idx="2"/>
            </p:cNvCxnSpPr>
            <p:nvPr/>
          </p:nvCxnSpPr>
          <p:spPr>
            <a:xfrm flipH="1">
              <a:off x="5630561" y="4448433"/>
              <a:ext cx="1" cy="274595"/>
            </a:xfrm>
            <a:prstGeom prst="straightConnector1">
              <a:avLst/>
            </a:prstGeom>
            <a:ln w="57150" cmpd="sng">
              <a:headEnd type="none"/>
              <a:tailEnd type="triangle"/>
            </a:ln>
          </p:spPr>
          <p:style>
            <a:lnRef idx="3">
              <a:schemeClr val="accent5"/>
            </a:lnRef>
            <a:fillRef idx="0">
              <a:schemeClr val="accent5"/>
            </a:fillRef>
            <a:effectRef idx="2">
              <a:schemeClr val="accent5"/>
            </a:effectRef>
            <a:fontRef idx="minor">
              <a:schemeClr val="tx1"/>
            </a:fontRef>
          </p:style>
        </p:cxnSp>
      </p:grpSp>
    </p:spTree>
    <p:extLst>
      <p:ext uri="{BB962C8B-B14F-4D97-AF65-F5344CB8AC3E}">
        <p14:creationId xmlns:p14="http://schemas.microsoft.com/office/powerpoint/2010/main" val="1663495788"/>
      </p:ext>
    </p:extLst>
  </p:cSld>
  <p:clrMapOvr>
    <a:masterClrMapping/>
  </p:clrMapOvr>
  <p:timing>
    <p:tnLst>
      <p:par>
        <p:cTn xmlns:p14="http://schemas.microsoft.com/office/powerpoint/2010/main" id="1" dur="indefinite" restart="never" nodeType="tmRoot"/>
      </p:par>
    </p:tnLst>
  </p:timing>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Multi-Core Processor</a:t>
            </a:r>
            <a:endParaRPr lang="en-US" dirty="0"/>
          </a:p>
        </p:txBody>
      </p:sp>
      <p:sp>
        <p:nvSpPr>
          <p:cNvPr id="7" name="Rectangle 6"/>
          <p:cNvSpPr/>
          <p:nvPr/>
        </p:nvSpPr>
        <p:spPr>
          <a:xfrm>
            <a:off x="2189893" y="2260256"/>
            <a:ext cx="4771081" cy="132835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8" name="Group 7"/>
          <p:cNvGrpSpPr/>
          <p:nvPr/>
        </p:nvGrpSpPr>
        <p:grpSpPr>
          <a:xfrm>
            <a:off x="2382109" y="2330277"/>
            <a:ext cx="892433" cy="939115"/>
            <a:chOff x="2059459" y="3271793"/>
            <a:chExt cx="892433" cy="1252153"/>
          </a:xfrm>
        </p:grpSpPr>
        <p:sp>
          <p:nvSpPr>
            <p:cNvPr id="4" name="Rectangle 3"/>
            <p:cNvSpPr/>
            <p:nvPr/>
          </p:nvSpPr>
          <p:spPr>
            <a:xfrm>
              <a:off x="2059459" y="4077730"/>
              <a:ext cx="892433" cy="44621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core</a:t>
              </a:r>
              <a:endParaRPr lang="en-US" dirty="0"/>
            </a:p>
          </p:txBody>
        </p:sp>
        <p:sp>
          <p:nvSpPr>
            <p:cNvPr id="5" name="Rectangle 4"/>
            <p:cNvSpPr/>
            <p:nvPr/>
          </p:nvSpPr>
          <p:spPr>
            <a:xfrm>
              <a:off x="2059459" y="3556000"/>
              <a:ext cx="892433" cy="28283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dirty="0" smtClean="0"/>
                <a:t>APIC</a:t>
              </a:r>
              <a:endParaRPr lang="en-US" sz="1200" dirty="0"/>
            </a:p>
          </p:txBody>
        </p:sp>
        <p:sp>
          <p:nvSpPr>
            <p:cNvPr id="6" name="Rectangle 5"/>
            <p:cNvSpPr/>
            <p:nvPr/>
          </p:nvSpPr>
          <p:spPr>
            <a:xfrm>
              <a:off x="2059459" y="3271793"/>
              <a:ext cx="892433" cy="282831"/>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200" dirty="0" smtClean="0"/>
                <a:t>Arch. State</a:t>
              </a:r>
              <a:endParaRPr lang="en-US" sz="1200" dirty="0"/>
            </a:p>
          </p:txBody>
        </p:sp>
      </p:grpSp>
      <p:sp>
        <p:nvSpPr>
          <p:cNvPr id="9" name="TextBox 8"/>
          <p:cNvSpPr txBox="1"/>
          <p:nvPr/>
        </p:nvSpPr>
        <p:spPr>
          <a:xfrm>
            <a:off x="2189893" y="1997675"/>
            <a:ext cx="4771081"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smtClean="0"/>
              <a:t>CPU</a:t>
            </a:r>
            <a:endParaRPr lang="en-US" dirty="0"/>
          </a:p>
        </p:txBody>
      </p:sp>
      <p:cxnSp>
        <p:nvCxnSpPr>
          <p:cNvPr id="13" name="Straight Arrow Connector 12"/>
          <p:cNvCxnSpPr/>
          <p:nvPr/>
        </p:nvCxnSpPr>
        <p:spPr>
          <a:xfrm flipH="1">
            <a:off x="4572001" y="3588613"/>
            <a:ext cx="3432" cy="205946"/>
          </a:xfrm>
          <a:prstGeom prst="straightConnector1">
            <a:avLst/>
          </a:prstGeom>
          <a:ln w="57150" cmpd="sng">
            <a:headEnd type="none"/>
            <a:tailEnd type="triangle"/>
          </a:ln>
        </p:spPr>
        <p:style>
          <a:lnRef idx="3">
            <a:schemeClr val="accent5"/>
          </a:lnRef>
          <a:fillRef idx="0">
            <a:schemeClr val="accent5"/>
          </a:fillRef>
          <a:effectRef idx="2">
            <a:schemeClr val="accent5"/>
          </a:effectRef>
          <a:fontRef idx="minor">
            <a:schemeClr val="tx1"/>
          </a:fontRef>
        </p:style>
      </p:cxnSp>
      <p:sp>
        <p:nvSpPr>
          <p:cNvPr id="14" name="Can 13"/>
          <p:cNvSpPr/>
          <p:nvPr/>
        </p:nvSpPr>
        <p:spPr>
          <a:xfrm rot="5400000">
            <a:off x="4451008" y="3175863"/>
            <a:ext cx="241987" cy="1479379"/>
          </a:xfrm>
          <a:prstGeom prst="can">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dirty="0"/>
          </a:p>
        </p:txBody>
      </p:sp>
      <p:sp>
        <p:nvSpPr>
          <p:cNvPr id="15" name="TextBox 14"/>
          <p:cNvSpPr txBox="1"/>
          <p:nvPr/>
        </p:nvSpPr>
        <p:spPr>
          <a:xfrm>
            <a:off x="4043408" y="3794559"/>
            <a:ext cx="1057187" cy="307777"/>
          </a:xfrm>
          <a:prstGeom prst="rect">
            <a:avLst/>
          </a:prstGeom>
          <a:noFill/>
        </p:spPr>
        <p:txBody>
          <a:bodyPr wrap="square" rtlCol="0">
            <a:spAutoFit/>
          </a:bodyPr>
          <a:lstStyle/>
          <a:p>
            <a:pPr algn="ctr"/>
            <a:r>
              <a:rPr lang="en-US" sz="1400" dirty="0" smtClean="0"/>
              <a:t>System Bus</a:t>
            </a:r>
            <a:endParaRPr lang="en-US" sz="1400" dirty="0"/>
          </a:p>
        </p:txBody>
      </p:sp>
      <p:grpSp>
        <p:nvGrpSpPr>
          <p:cNvPr id="18" name="Group 17"/>
          <p:cNvGrpSpPr/>
          <p:nvPr/>
        </p:nvGrpSpPr>
        <p:grpSpPr>
          <a:xfrm>
            <a:off x="3481860" y="2330277"/>
            <a:ext cx="892433" cy="939115"/>
            <a:chOff x="2059459" y="3271793"/>
            <a:chExt cx="892433" cy="1252153"/>
          </a:xfrm>
        </p:grpSpPr>
        <p:sp>
          <p:nvSpPr>
            <p:cNvPr id="19" name="Rectangle 18"/>
            <p:cNvSpPr/>
            <p:nvPr/>
          </p:nvSpPr>
          <p:spPr>
            <a:xfrm>
              <a:off x="2059459" y="4077730"/>
              <a:ext cx="892433" cy="44621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core</a:t>
              </a:r>
              <a:endParaRPr lang="en-US" dirty="0"/>
            </a:p>
          </p:txBody>
        </p:sp>
        <p:sp>
          <p:nvSpPr>
            <p:cNvPr id="20" name="Rectangle 19"/>
            <p:cNvSpPr/>
            <p:nvPr/>
          </p:nvSpPr>
          <p:spPr>
            <a:xfrm>
              <a:off x="2059459" y="3556000"/>
              <a:ext cx="892433" cy="28283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dirty="0" smtClean="0"/>
                <a:t>APIC</a:t>
              </a:r>
              <a:endParaRPr lang="en-US" sz="1200" dirty="0"/>
            </a:p>
          </p:txBody>
        </p:sp>
        <p:sp>
          <p:nvSpPr>
            <p:cNvPr id="21" name="Rectangle 20"/>
            <p:cNvSpPr/>
            <p:nvPr/>
          </p:nvSpPr>
          <p:spPr>
            <a:xfrm>
              <a:off x="2059459" y="3271793"/>
              <a:ext cx="892433" cy="282831"/>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200" dirty="0" smtClean="0"/>
                <a:t>Arch. State</a:t>
              </a:r>
              <a:endParaRPr lang="en-US" sz="1200" dirty="0"/>
            </a:p>
          </p:txBody>
        </p:sp>
      </p:grpSp>
      <p:grpSp>
        <p:nvGrpSpPr>
          <p:cNvPr id="26" name="Group 25"/>
          <p:cNvGrpSpPr/>
          <p:nvPr/>
        </p:nvGrpSpPr>
        <p:grpSpPr>
          <a:xfrm>
            <a:off x="5866714" y="2330277"/>
            <a:ext cx="892433" cy="939115"/>
            <a:chOff x="2059459" y="3271793"/>
            <a:chExt cx="892433" cy="1252153"/>
          </a:xfrm>
        </p:grpSpPr>
        <p:sp>
          <p:nvSpPr>
            <p:cNvPr id="27" name="Rectangle 26"/>
            <p:cNvSpPr/>
            <p:nvPr/>
          </p:nvSpPr>
          <p:spPr>
            <a:xfrm>
              <a:off x="2059459" y="4077730"/>
              <a:ext cx="892433" cy="44621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core</a:t>
              </a:r>
              <a:endParaRPr lang="en-US" dirty="0"/>
            </a:p>
          </p:txBody>
        </p:sp>
        <p:sp>
          <p:nvSpPr>
            <p:cNvPr id="28" name="Rectangle 27"/>
            <p:cNvSpPr/>
            <p:nvPr/>
          </p:nvSpPr>
          <p:spPr>
            <a:xfrm>
              <a:off x="2059459" y="3556000"/>
              <a:ext cx="892433" cy="28283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dirty="0" smtClean="0"/>
                <a:t>APIC</a:t>
              </a:r>
              <a:endParaRPr lang="en-US" sz="1200" dirty="0"/>
            </a:p>
          </p:txBody>
        </p:sp>
        <p:sp>
          <p:nvSpPr>
            <p:cNvPr id="29" name="Rectangle 28"/>
            <p:cNvSpPr/>
            <p:nvPr/>
          </p:nvSpPr>
          <p:spPr>
            <a:xfrm>
              <a:off x="2059459" y="3271793"/>
              <a:ext cx="892433" cy="282831"/>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200" dirty="0" smtClean="0"/>
                <a:t>Arch. State</a:t>
              </a:r>
              <a:endParaRPr lang="en-US" sz="1200" dirty="0"/>
            </a:p>
          </p:txBody>
        </p:sp>
      </p:grpSp>
      <p:sp>
        <p:nvSpPr>
          <p:cNvPr id="30" name="TextBox 29"/>
          <p:cNvSpPr txBox="1"/>
          <p:nvPr/>
        </p:nvSpPr>
        <p:spPr>
          <a:xfrm>
            <a:off x="4960433" y="2588481"/>
            <a:ext cx="441351" cy="461665"/>
          </a:xfrm>
          <a:prstGeom prst="rect">
            <a:avLst/>
          </a:prstGeom>
          <a:noFill/>
        </p:spPr>
        <p:txBody>
          <a:bodyPr wrap="none" rtlCol="0">
            <a:spAutoFit/>
          </a:bodyPr>
          <a:lstStyle/>
          <a:p>
            <a:r>
              <a:rPr lang="mr-IN" sz="2400" dirty="0" smtClean="0"/>
              <a:t>…</a:t>
            </a:r>
            <a:endParaRPr lang="en-US" sz="2400" dirty="0"/>
          </a:p>
        </p:txBody>
      </p:sp>
      <p:sp>
        <p:nvSpPr>
          <p:cNvPr id="31" name="Rectangle 30"/>
          <p:cNvSpPr/>
          <p:nvPr/>
        </p:nvSpPr>
        <p:spPr>
          <a:xfrm>
            <a:off x="2386914" y="3346623"/>
            <a:ext cx="4377038" cy="19564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Shared Memory</a:t>
            </a:r>
            <a:endParaRPr lang="en-US" dirty="0"/>
          </a:p>
        </p:txBody>
      </p:sp>
    </p:spTree>
    <p:extLst>
      <p:ext uri="{BB962C8B-B14F-4D97-AF65-F5344CB8AC3E}">
        <p14:creationId xmlns:p14="http://schemas.microsoft.com/office/powerpoint/2010/main" val="938231483"/>
      </p:ext>
    </p:extLst>
  </p:cSld>
  <p:clrMapOvr>
    <a:masterClrMapping/>
  </p:clrMapOvr>
  <p:timing>
    <p:tnLst>
      <p:par>
        <p:cTn xmlns:p14="http://schemas.microsoft.com/office/powerpoint/2010/main" id="1" dur="indefinite" restart="never" nodeType="tmRoot"/>
      </p:par>
    </p:tnLst>
  </p:timing>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Single-Core Single-Threaded</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73825988"/>
              </p:ext>
            </p:extLst>
          </p:nvPr>
        </p:nvGraphicFramePr>
        <p:xfrm>
          <a:off x="457201" y="1200150"/>
          <a:ext cx="8229599" cy="845819"/>
        </p:xfrm>
        <a:graphic>
          <a:graphicData uri="http://schemas.openxmlformats.org/drawingml/2006/table">
            <a:tbl>
              <a:tblPr firstRow="1" bandRow="1">
                <a:tableStyleId>{5C22544A-7EE6-4342-B048-85BDC9FD1C3A}</a:tableStyleId>
              </a:tblPr>
              <a:tblGrid>
                <a:gridCol w="1175657"/>
                <a:gridCol w="1175657"/>
                <a:gridCol w="1175657"/>
                <a:gridCol w="1175657"/>
                <a:gridCol w="1175657"/>
                <a:gridCol w="1175657"/>
                <a:gridCol w="1175657"/>
              </a:tblGrid>
              <a:tr h="278130">
                <a:tc>
                  <a:txBody>
                    <a:bodyPr/>
                    <a:lstStyle/>
                    <a:p>
                      <a:pPr algn="ctr"/>
                      <a:r>
                        <a:rPr lang="en-US" sz="1400" dirty="0" smtClean="0">
                          <a:solidFill>
                            <a:schemeClr val="bg1"/>
                          </a:solidFill>
                        </a:rPr>
                        <a:t>Time</a:t>
                      </a:r>
                      <a:endParaRPr lang="en-US" sz="1400" dirty="0">
                        <a:solidFill>
                          <a:schemeClr val="bg1"/>
                        </a:solidFill>
                      </a:endParaRPr>
                    </a:p>
                  </a:txBody>
                  <a:tcPr marT="34290" marB="34290">
                    <a:solidFill>
                      <a:schemeClr val="accent1"/>
                    </a:solidFill>
                  </a:tcPr>
                </a:tc>
                <a:tc>
                  <a:txBody>
                    <a:bodyPr/>
                    <a:lstStyle/>
                    <a:p>
                      <a:pPr algn="ctr"/>
                      <a:r>
                        <a:rPr lang="en-US" sz="1400" dirty="0" smtClean="0">
                          <a:solidFill>
                            <a:schemeClr val="bg1"/>
                          </a:solidFill>
                        </a:rPr>
                        <a:t>Time 0</a:t>
                      </a:r>
                      <a:endParaRPr lang="en-US" sz="1400" dirty="0">
                        <a:solidFill>
                          <a:schemeClr val="bg1"/>
                        </a:solidFill>
                      </a:endParaRPr>
                    </a:p>
                  </a:txBody>
                  <a:tcPr marT="34290" marB="34290"/>
                </a:tc>
                <a:tc>
                  <a:txBody>
                    <a:bodyPr/>
                    <a:lstStyle/>
                    <a:p>
                      <a:pPr algn="ctr"/>
                      <a:r>
                        <a:rPr lang="en-US" sz="1400" dirty="0" smtClean="0"/>
                        <a:t>Time 1</a:t>
                      </a:r>
                      <a:endParaRPr lang="en-US" sz="1400" dirty="0"/>
                    </a:p>
                  </a:txBody>
                  <a:tcPr marT="34290" marB="34290"/>
                </a:tc>
                <a:tc>
                  <a:txBody>
                    <a:bodyPr/>
                    <a:lstStyle/>
                    <a:p>
                      <a:pPr algn="ctr"/>
                      <a:r>
                        <a:rPr lang="en-US" sz="1400" dirty="0" smtClean="0"/>
                        <a:t>Time 2</a:t>
                      </a:r>
                      <a:endParaRPr lang="en-US" sz="1400" dirty="0"/>
                    </a:p>
                  </a:txBody>
                  <a:tcPr marT="34290" marB="34290"/>
                </a:tc>
                <a:tc>
                  <a:txBody>
                    <a:bodyPr/>
                    <a:lstStyle/>
                    <a:p>
                      <a:pPr algn="ctr"/>
                      <a:r>
                        <a:rPr lang="en-US" sz="1400" dirty="0" smtClean="0"/>
                        <a:t>Time 3</a:t>
                      </a:r>
                      <a:endParaRPr lang="en-US" sz="1400" dirty="0"/>
                    </a:p>
                  </a:txBody>
                  <a:tcPr marT="34290" marB="34290"/>
                </a:tc>
                <a:tc>
                  <a:txBody>
                    <a:bodyPr/>
                    <a:lstStyle/>
                    <a:p>
                      <a:pPr algn="ctr"/>
                      <a:r>
                        <a:rPr lang="en-US" sz="1400" dirty="0" smtClean="0"/>
                        <a:t>Time 4</a:t>
                      </a:r>
                      <a:endParaRPr lang="en-US" sz="1400" dirty="0"/>
                    </a:p>
                  </a:txBody>
                  <a:tcPr marT="34290" marB="34290"/>
                </a:tc>
                <a:tc>
                  <a:txBody>
                    <a:bodyPr/>
                    <a:lstStyle/>
                    <a:p>
                      <a:pPr algn="ctr"/>
                      <a:r>
                        <a:rPr lang="en-US" sz="1400" dirty="0" smtClean="0"/>
                        <a:t>Time 5</a:t>
                      </a:r>
                      <a:endParaRPr lang="en-US" sz="1400" dirty="0"/>
                    </a:p>
                  </a:txBody>
                  <a:tcPr marT="34290" marB="34290"/>
                </a:tc>
              </a:tr>
              <a:tr h="278130">
                <a:tc>
                  <a:txBody>
                    <a:bodyPr/>
                    <a:lstStyle/>
                    <a:p>
                      <a:r>
                        <a:rPr lang="en-US" sz="1400" dirty="0" smtClean="0"/>
                        <a:t>Process 0</a:t>
                      </a:r>
                      <a:endParaRPr lang="en-US" sz="1400" dirty="0"/>
                    </a:p>
                  </a:txBody>
                  <a:tcPr marT="34290" marB="34290">
                    <a:solidFill>
                      <a:schemeClr val="bg1"/>
                    </a:solidFill>
                  </a:tcPr>
                </a:tc>
                <a:tc>
                  <a:txBody>
                    <a:bodyPr/>
                    <a:lstStyle/>
                    <a:p>
                      <a:endParaRPr lang="en-US" sz="1400" dirty="0"/>
                    </a:p>
                  </a:txBody>
                  <a:tcPr marT="34290" marB="34290">
                    <a:solidFill>
                      <a:schemeClr val="accent2">
                        <a:lumMod val="75000"/>
                      </a:schemeClr>
                    </a:solidFill>
                  </a:tcPr>
                </a:tc>
                <a:tc>
                  <a:txBody>
                    <a:bodyPr/>
                    <a:lstStyle/>
                    <a:p>
                      <a:endParaRPr lang="en-US" sz="1400" dirty="0"/>
                    </a:p>
                  </a:txBody>
                  <a:tcPr marT="34290" marB="34290">
                    <a:solidFill>
                      <a:schemeClr val="accent2">
                        <a:lumMod val="60000"/>
                        <a:lumOff val="40000"/>
                      </a:schemeClr>
                    </a:solidFill>
                  </a:tcPr>
                </a:tc>
                <a:tc>
                  <a:txBody>
                    <a:bodyPr/>
                    <a:lstStyle/>
                    <a:p>
                      <a:endParaRPr lang="en-US" sz="1400" dirty="0"/>
                    </a:p>
                  </a:txBody>
                  <a:tcPr marT="34290" marB="34290">
                    <a:solidFill>
                      <a:schemeClr val="accent2">
                        <a:lumMod val="60000"/>
                        <a:lumOff val="40000"/>
                      </a:schemeClr>
                    </a:solidFill>
                  </a:tcPr>
                </a:tc>
                <a:tc>
                  <a:txBody>
                    <a:bodyPr/>
                    <a:lstStyle/>
                    <a:p>
                      <a:endParaRPr lang="en-US" sz="1400" dirty="0"/>
                    </a:p>
                  </a:txBody>
                  <a:tcPr marT="34290" marB="34290">
                    <a:solidFill>
                      <a:schemeClr val="accent2">
                        <a:lumMod val="75000"/>
                      </a:schemeClr>
                    </a:solidFill>
                  </a:tcPr>
                </a:tc>
                <a:tc>
                  <a:txBody>
                    <a:bodyPr/>
                    <a:lstStyle/>
                    <a:p>
                      <a:endParaRPr lang="en-US" sz="1400" dirty="0"/>
                    </a:p>
                  </a:txBody>
                  <a:tcPr marT="34290" marB="34290">
                    <a:solidFill>
                      <a:srgbClr val="953735"/>
                    </a:solidFill>
                  </a:tcPr>
                </a:tc>
                <a:tc>
                  <a:txBody>
                    <a:bodyPr/>
                    <a:lstStyle/>
                    <a:p>
                      <a:endParaRPr lang="en-US" sz="1400" dirty="0"/>
                    </a:p>
                  </a:txBody>
                  <a:tcPr marT="34290" marB="34290">
                    <a:solidFill>
                      <a:schemeClr val="bg1"/>
                    </a:solidFill>
                  </a:tcPr>
                </a:tc>
              </a:tr>
              <a:tr h="278130">
                <a:tc>
                  <a:txBody>
                    <a:bodyPr/>
                    <a:lstStyle/>
                    <a:p>
                      <a:r>
                        <a:rPr lang="en-US" sz="1400" dirty="0" smtClean="0"/>
                        <a:t>Process 1</a:t>
                      </a:r>
                      <a:endParaRPr lang="en-US" sz="1400" dirty="0"/>
                    </a:p>
                  </a:txBody>
                  <a:tcPr marT="34290" marB="34290">
                    <a:solidFill>
                      <a:schemeClr val="bg1"/>
                    </a:solidFill>
                  </a:tcPr>
                </a:tc>
                <a:tc>
                  <a:txBody>
                    <a:bodyPr/>
                    <a:lstStyle/>
                    <a:p>
                      <a:endParaRPr lang="en-US" sz="1400" dirty="0"/>
                    </a:p>
                  </a:txBody>
                  <a:tcPr marT="34290" marB="34290">
                    <a:solidFill>
                      <a:schemeClr val="accent4">
                        <a:lumMod val="60000"/>
                        <a:lumOff val="40000"/>
                      </a:schemeClr>
                    </a:solidFill>
                  </a:tcPr>
                </a:tc>
                <a:tc>
                  <a:txBody>
                    <a:bodyPr/>
                    <a:lstStyle/>
                    <a:p>
                      <a:endParaRPr lang="en-US" sz="1400" dirty="0"/>
                    </a:p>
                  </a:txBody>
                  <a:tcPr marT="34290" marB="34290">
                    <a:solidFill>
                      <a:schemeClr val="accent4">
                        <a:lumMod val="75000"/>
                      </a:schemeClr>
                    </a:solidFill>
                  </a:tcPr>
                </a:tc>
                <a:tc>
                  <a:txBody>
                    <a:bodyPr/>
                    <a:lstStyle/>
                    <a:p>
                      <a:endParaRPr lang="en-US" sz="1400" dirty="0"/>
                    </a:p>
                  </a:txBody>
                  <a:tcPr marT="34290" marB="34290">
                    <a:solidFill>
                      <a:schemeClr val="accent4">
                        <a:lumMod val="75000"/>
                      </a:schemeClr>
                    </a:solidFill>
                  </a:tcPr>
                </a:tc>
                <a:tc>
                  <a:txBody>
                    <a:bodyPr/>
                    <a:lstStyle/>
                    <a:p>
                      <a:endParaRPr lang="en-US" sz="1400" dirty="0"/>
                    </a:p>
                  </a:txBody>
                  <a:tcPr marT="34290" marB="34290">
                    <a:solidFill>
                      <a:schemeClr val="accent4">
                        <a:lumMod val="60000"/>
                        <a:lumOff val="40000"/>
                      </a:schemeClr>
                    </a:solidFill>
                  </a:tcPr>
                </a:tc>
                <a:tc>
                  <a:txBody>
                    <a:bodyPr/>
                    <a:lstStyle/>
                    <a:p>
                      <a:endParaRPr lang="en-US" sz="1400" dirty="0"/>
                    </a:p>
                  </a:txBody>
                  <a:tcPr marT="34290" marB="34290">
                    <a:solidFill>
                      <a:schemeClr val="accent4">
                        <a:lumMod val="60000"/>
                        <a:lumOff val="40000"/>
                      </a:schemeClr>
                    </a:solidFill>
                  </a:tcPr>
                </a:tc>
                <a:tc>
                  <a:txBody>
                    <a:bodyPr/>
                    <a:lstStyle/>
                    <a:p>
                      <a:endParaRPr lang="en-US" sz="1400" dirty="0"/>
                    </a:p>
                  </a:txBody>
                  <a:tcPr marT="34290" marB="34290">
                    <a:solidFill>
                      <a:schemeClr val="accent4">
                        <a:lumMod val="75000"/>
                      </a:schemeClr>
                    </a:solidFill>
                  </a:tcPr>
                </a:tc>
              </a:tr>
            </a:tbl>
          </a:graphicData>
        </a:graphic>
      </p:graphicFrame>
      <p:sp>
        <p:nvSpPr>
          <p:cNvPr id="5" name="Oval 4"/>
          <p:cNvSpPr/>
          <p:nvPr/>
        </p:nvSpPr>
        <p:spPr>
          <a:xfrm>
            <a:off x="1716217" y="2449730"/>
            <a:ext cx="1070918" cy="27287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a:t>
            </a:r>
            <a:endParaRPr lang="en-US" sz="2000" dirty="0"/>
          </a:p>
        </p:txBody>
      </p:sp>
      <p:sp>
        <p:nvSpPr>
          <p:cNvPr id="6" name="Oval 5"/>
          <p:cNvSpPr/>
          <p:nvPr/>
        </p:nvSpPr>
        <p:spPr>
          <a:xfrm>
            <a:off x="2932670" y="2449730"/>
            <a:ext cx="1070918" cy="27287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a:t>
            </a:r>
            <a:endParaRPr lang="en-US" sz="2000" dirty="0"/>
          </a:p>
        </p:txBody>
      </p:sp>
      <p:sp>
        <p:nvSpPr>
          <p:cNvPr id="7" name="Oval 6"/>
          <p:cNvSpPr/>
          <p:nvPr/>
        </p:nvSpPr>
        <p:spPr>
          <a:xfrm>
            <a:off x="4053015" y="2449730"/>
            <a:ext cx="1070918" cy="27287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a:t>
            </a:r>
            <a:endParaRPr lang="en-US" sz="2000" dirty="0"/>
          </a:p>
        </p:txBody>
      </p:sp>
      <p:sp>
        <p:nvSpPr>
          <p:cNvPr id="8" name="Oval 7"/>
          <p:cNvSpPr/>
          <p:nvPr/>
        </p:nvSpPr>
        <p:spPr>
          <a:xfrm>
            <a:off x="5204941" y="2449730"/>
            <a:ext cx="1070918" cy="27287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a:t>
            </a:r>
            <a:endParaRPr lang="en-US" sz="2000" dirty="0"/>
          </a:p>
        </p:txBody>
      </p:sp>
      <p:sp>
        <p:nvSpPr>
          <p:cNvPr id="9" name="Oval 8"/>
          <p:cNvSpPr/>
          <p:nvPr/>
        </p:nvSpPr>
        <p:spPr>
          <a:xfrm>
            <a:off x="6404830" y="2449730"/>
            <a:ext cx="1070918" cy="27287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a:t>
            </a:r>
            <a:endParaRPr lang="en-US" sz="2000" dirty="0"/>
          </a:p>
        </p:txBody>
      </p:sp>
      <p:sp>
        <p:nvSpPr>
          <p:cNvPr id="10" name="Oval 9"/>
          <p:cNvSpPr/>
          <p:nvPr/>
        </p:nvSpPr>
        <p:spPr>
          <a:xfrm>
            <a:off x="7565838" y="2449730"/>
            <a:ext cx="1070918" cy="27287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a:t>
            </a:r>
            <a:endParaRPr lang="en-US" sz="2000" dirty="0"/>
          </a:p>
        </p:txBody>
      </p:sp>
      <p:sp>
        <p:nvSpPr>
          <p:cNvPr id="11" name="TextBox 10"/>
          <p:cNvSpPr txBox="1"/>
          <p:nvPr/>
        </p:nvSpPr>
        <p:spPr>
          <a:xfrm>
            <a:off x="457200" y="2445607"/>
            <a:ext cx="793982" cy="369332"/>
          </a:xfrm>
          <a:prstGeom prst="rect">
            <a:avLst/>
          </a:prstGeom>
          <a:noFill/>
        </p:spPr>
        <p:txBody>
          <a:bodyPr wrap="none" rtlCol="0">
            <a:spAutoFit/>
          </a:bodyPr>
          <a:lstStyle/>
          <a:p>
            <a:r>
              <a:rPr lang="en-US" dirty="0" smtClean="0"/>
              <a:t>Core 0</a:t>
            </a:r>
            <a:endParaRPr lang="en-US" dirty="0"/>
          </a:p>
        </p:txBody>
      </p:sp>
      <p:cxnSp>
        <p:nvCxnSpPr>
          <p:cNvPr id="13" name="Straight Arrow Connector 12"/>
          <p:cNvCxnSpPr/>
          <p:nvPr/>
        </p:nvCxnSpPr>
        <p:spPr>
          <a:xfrm>
            <a:off x="75514" y="1323202"/>
            <a:ext cx="381686" cy="0"/>
          </a:xfrm>
          <a:prstGeom prst="straightConnector1">
            <a:avLst/>
          </a:prstGeom>
          <a:ln w="57150" cmpd="sng">
            <a:headEnd type="none"/>
            <a:tailEnd type="triangle"/>
          </a:ln>
        </p:spPr>
        <p:style>
          <a:lnRef idx="2">
            <a:schemeClr val="accent1"/>
          </a:lnRef>
          <a:fillRef idx="0">
            <a:schemeClr val="accent1"/>
          </a:fillRef>
          <a:effectRef idx="1">
            <a:schemeClr val="accent1"/>
          </a:effectRef>
          <a:fontRef idx="minor">
            <a:schemeClr val="tx1"/>
          </a:fontRef>
        </p:style>
      </p:cxnSp>
      <p:sp>
        <p:nvSpPr>
          <p:cNvPr id="17" name="Rectangle 16"/>
          <p:cNvSpPr/>
          <p:nvPr/>
        </p:nvSpPr>
        <p:spPr>
          <a:xfrm>
            <a:off x="457200" y="1487959"/>
            <a:ext cx="1162908" cy="546581"/>
          </a:xfrm>
          <a:prstGeom prst="rect">
            <a:avLst/>
          </a:prstGeom>
          <a:solidFill>
            <a:schemeClr val="accent1">
              <a:alpha val="71000"/>
            </a:schemeClr>
          </a:solidFill>
          <a:ln>
            <a:solidFill>
              <a:schemeClr val="accent2">
                <a:alpha val="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9" name="Straight Arrow Connector 18"/>
          <p:cNvCxnSpPr/>
          <p:nvPr/>
        </p:nvCxnSpPr>
        <p:spPr>
          <a:xfrm>
            <a:off x="1620108" y="1611527"/>
            <a:ext cx="5855640"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a:off x="1620109" y="1889554"/>
            <a:ext cx="7066691"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2958448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5" presetClass="emph" presetSubtype="0" repeatCount="4000" fill="hold" nodeType="clickEffect">
                                  <p:stCondLst>
                                    <p:cond delay="0"/>
                                  </p:stCondLst>
                                  <p:childTnLst>
                                    <p:anim calcmode="discrete" valueType="str">
                                      <p:cBhvr>
                                        <p:cTn id="10" dur="1000" fill="hold"/>
                                        <p:tgtEl>
                                          <p:spTgt spid="13"/>
                                        </p:tgtEl>
                                        <p:attrNameLst>
                                          <p:attrName>style.visibility</p:attrName>
                                        </p:attrNameLst>
                                      </p:cBhvr>
                                      <p:tavLst>
                                        <p:tav tm="0">
                                          <p:val>
                                            <p:strVal val="hidden"/>
                                          </p:val>
                                        </p:tav>
                                        <p:tav tm="50000">
                                          <p:val>
                                            <p:strVal val="visible"/>
                                          </p:val>
                                        </p:tav>
                                      </p:tavLst>
                                    </p:anim>
                                  </p:childTnLst>
                                  <p:subTnLst>
                                    <p:set>
                                      <p:cBhvr override="childStyle">
                                        <p:cTn dur="1" fill="hold" display="0" masterRel="nextClick" afterEffect="1"/>
                                        <p:tgtEl>
                                          <p:spTgt spid="13"/>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9" presetClass="emph" presetSubtype="0" grpId="1" nodeType="clickEffect">
                                  <p:stCondLst>
                                    <p:cond delay="0"/>
                                  </p:stCondLst>
                                  <p:childTnLst>
                                    <p:set>
                                      <p:cBhvr rctx="PPT">
                                        <p:cTn id="18" dur="indefinite"/>
                                        <p:tgtEl>
                                          <p:spTgt spid="17"/>
                                        </p:tgtEl>
                                        <p:attrNameLst>
                                          <p:attrName>style.opacity</p:attrName>
                                        </p:attrNameLst>
                                      </p:cBhvr>
                                      <p:to>
                                        <p:strVal val="0.5"/>
                                      </p:to>
                                    </p:set>
                                    <p:animEffect filter="image" prLst="opacity: 0.5">
                                      <p:cBhvr rctx="IE">
                                        <p:cTn id="19" dur="indefinite"/>
                                        <p:tgtEl>
                                          <p:spTgt spid="17"/>
                                        </p:tgtEl>
                                      </p:cBhvr>
                                    </p:animEffect>
                                  </p:childTnLst>
                                  <p:subTnLst>
                                    <p:set>
                                      <p:cBhvr override="childStyle">
                                        <p:cTn dur="1" fill="hold" display="0" masterRel="nextClick" afterEffect="1"/>
                                        <p:tgtEl>
                                          <p:spTgt spid="17"/>
                                        </p:tgtEl>
                                        <p:attrNameLst>
                                          <p:attrName>style.visibility</p:attrName>
                                        </p:attrNameLst>
                                      </p:cBhvr>
                                      <p:to>
                                        <p:strVal val="hidden"/>
                                      </p:to>
                                    </p:set>
                                  </p:subTnLst>
                                </p:cTn>
                              </p:par>
                            </p:childTnLst>
                          </p:cTn>
                        </p:par>
                      </p:childTnLst>
                    </p:cTn>
                  </p:par>
                  <p:par>
                    <p:cTn id="20" fill="hold">
                      <p:stCondLst>
                        <p:cond delay="indefinite"/>
                      </p:stCondLst>
                      <p:childTnLst>
                        <p:par>
                          <p:cTn id="21" fill="hold">
                            <p:stCondLst>
                              <p:cond delay="0"/>
                            </p:stCondLst>
                            <p:childTnLst>
                              <p:par>
                                <p:cTn id="22" presetID="35" presetClass="emph" presetSubtype="0" repeatCount="4000" fill="hold" grpId="2" nodeType="clickEffect">
                                  <p:stCondLst>
                                    <p:cond delay="0"/>
                                  </p:stCondLst>
                                  <p:childTnLst>
                                    <p:anim calcmode="discrete" valueType="str">
                                      <p:cBhvr>
                                        <p:cTn id="23" dur="1000" fill="hold"/>
                                        <p:tgtEl>
                                          <p:spTgt spid="17"/>
                                        </p:tgtEl>
                                        <p:attrNameLst>
                                          <p:attrName>style.visibility</p:attrName>
                                        </p:attrNameLst>
                                      </p:cBhvr>
                                      <p:tavLst>
                                        <p:tav tm="0">
                                          <p:val>
                                            <p:strVal val="hidden"/>
                                          </p:val>
                                        </p:tav>
                                        <p:tav tm="50000">
                                          <p:val>
                                            <p:strVal val="visible"/>
                                          </p:val>
                                        </p:tav>
                                      </p:tavLst>
                                    </p:anim>
                                  </p:childTnLst>
                                  <p:subTnLst>
                                    <p:set>
                                      <p:cBhvr override="childStyle">
                                        <p:cTn dur="1" fill="hold" display="0" masterRel="nextClick" afterEffect="1"/>
                                        <p:tgtEl>
                                          <p:spTgt spid="17"/>
                                        </p:tgtEl>
                                        <p:attrNameLst>
                                          <p:attrName>style.visibility</p:attrName>
                                        </p:attrNameLst>
                                      </p:cBhvr>
                                      <p:to>
                                        <p:strVal val="hidden"/>
                                      </p:to>
                                    </p:set>
                                  </p:sub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19"/>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35" presetClass="emph" presetSubtype="0" repeatCount="3000" fill="hold" nodeType="clickEffect">
                                  <p:stCondLst>
                                    <p:cond delay="0"/>
                                  </p:stCondLst>
                                  <p:childTnLst>
                                    <p:anim calcmode="discrete" valueType="str">
                                      <p:cBhvr>
                                        <p:cTn id="31" dur="1000" fill="hold"/>
                                        <p:tgtEl>
                                          <p:spTgt spid="19"/>
                                        </p:tgtEl>
                                        <p:attrNameLst>
                                          <p:attrName>style.visibility</p:attrName>
                                        </p:attrNameLst>
                                      </p:cBhvr>
                                      <p:tavLst>
                                        <p:tav tm="0">
                                          <p:val>
                                            <p:strVal val="hidden"/>
                                          </p:val>
                                        </p:tav>
                                        <p:tav tm="50000">
                                          <p:val>
                                            <p:strVal val="visible"/>
                                          </p:val>
                                        </p:tav>
                                      </p:tavLst>
                                    </p:anim>
                                  </p:childTnLst>
                                  <p:subTnLst>
                                    <p:set>
                                      <p:cBhvr override="childStyle">
                                        <p:cTn dur="1" fill="hold" display="0" masterRel="nextClick" afterEffect="1"/>
                                        <p:tgtEl>
                                          <p:spTgt spid="19"/>
                                        </p:tgtEl>
                                        <p:attrNameLst>
                                          <p:attrName>style.visibility</p:attrName>
                                        </p:attrNameLst>
                                      </p:cBhvr>
                                      <p:to>
                                        <p:strVal val="hidden"/>
                                      </p:to>
                                    </p:set>
                                  </p:sub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21"/>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35" presetClass="emph" presetSubtype="0" repeatCount="3000" fill="hold" nodeType="clickEffect">
                                  <p:stCondLst>
                                    <p:cond delay="0"/>
                                  </p:stCondLst>
                                  <p:childTnLst>
                                    <p:anim calcmode="discrete" valueType="str">
                                      <p:cBhvr>
                                        <p:cTn id="39" dur="1000" fill="hold"/>
                                        <p:tgtEl>
                                          <p:spTgt spid="21"/>
                                        </p:tgtEl>
                                        <p:attrNameLst>
                                          <p:attrName>style.visibility</p:attrName>
                                        </p:attrNameLst>
                                      </p:cBhvr>
                                      <p:tavLst>
                                        <p:tav tm="0">
                                          <p:val>
                                            <p:strVal val="hidden"/>
                                          </p:val>
                                        </p:tav>
                                        <p:tav tm="50000">
                                          <p:val>
                                            <p:strVal val="visible"/>
                                          </p:val>
                                        </p:tav>
                                      </p:tavLst>
                                    </p:anim>
                                  </p:childTnLst>
                                  <p:subTnLst>
                                    <p:set>
                                      <p:cBhvr override="childStyle">
                                        <p:cTn dur="1" fill="hold" display="0" masterRel="nextClick" afterEffect="1"/>
                                        <p:tgtEl>
                                          <p:spTgt spid="21"/>
                                        </p:tgtEl>
                                        <p:attrNameLst>
                                          <p:attrName>style.visibility</p:attrName>
                                        </p:attrNameLst>
                                      </p:cBhvr>
                                      <p:to>
                                        <p:strVal val="hidden"/>
                                      </p:to>
                                    </p:set>
                                  </p:subTnLst>
                                </p:cTn>
                              </p:par>
                            </p:childTnLst>
                          </p:cTn>
                        </p:par>
                      </p:childTnLst>
                    </p:cTn>
                  </p:par>
                  <p:par>
                    <p:cTn id="40" fill="hold">
                      <p:stCondLst>
                        <p:cond delay="indefinite"/>
                      </p:stCondLst>
                      <p:childTnLst>
                        <p:par>
                          <p:cTn id="41" fill="hold">
                            <p:stCondLst>
                              <p:cond delay="0"/>
                            </p:stCondLst>
                            <p:childTnLst>
                              <p:par>
                                <p:cTn id="42" presetID="26" presetClass="emph" presetSubtype="0" repeatCount="3000" fill="hold" grpId="0" nodeType="clickEffect">
                                  <p:stCondLst>
                                    <p:cond delay="0"/>
                                  </p:stCondLst>
                                  <p:childTnLst>
                                    <p:animEffect transition="out" filter="fade">
                                      <p:cBhvr>
                                        <p:cTn id="43" dur="500" tmFilter="0, 0; .2, .5; .8, .5; 1, 0"/>
                                        <p:tgtEl>
                                          <p:spTgt spid="11"/>
                                        </p:tgtEl>
                                      </p:cBhvr>
                                    </p:animEffect>
                                    <p:animScale>
                                      <p:cBhvr>
                                        <p:cTn id="44" dur="250" autoRev="1" fill="hold"/>
                                        <p:tgtEl>
                                          <p:spTgt spid="11"/>
                                        </p:tgtEl>
                                      </p:cBhvr>
                                      <p:by x="105000" y="105000"/>
                                    </p:animScale>
                                  </p:childTnLst>
                                </p:cTn>
                              </p:par>
                            </p:childTnLst>
                          </p:cTn>
                        </p:par>
                      </p:childTnLst>
                    </p:cTn>
                  </p:par>
                  <p:par>
                    <p:cTn id="45" fill="hold">
                      <p:stCondLst>
                        <p:cond delay="indefinite"/>
                      </p:stCondLst>
                      <p:childTnLst>
                        <p:par>
                          <p:cTn id="46" fill="hold">
                            <p:stCondLst>
                              <p:cond delay="0"/>
                            </p:stCondLst>
                            <p:childTnLst>
                              <p:par>
                                <p:cTn id="47" presetID="26" presetClass="emph" presetSubtype="0" fill="hold" grpId="0" nodeType="clickEffect">
                                  <p:stCondLst>
                                    <p:cond delay="0"/>
                                  </p:stCondLst>
                                  <p:childTnLst>
                                    <p:animEffect transition="out" filter="fade">
                                      <p:cBhvr>
                                        <p:cTn id="48" dur="500" tmFilter="0, 0; .2, .5; .8, .5; 1, 0"/>
                                        <p:tgtEl>
                                          <p:spTgt spid="5"/>
                                        </p:tgtEl>
                                      </p:cBhvr>
                                    </p:animEffect>
                                    <p:animScale>
                                      <p:cBhvr>
                                        <p:cTn id="49" dur="250" autoRev="1" fill="hold"/>
                                        <p:tgtEl>
                                          <p:spTgt spid="5"/>
                                        </p:tgtEl>
                                      </p:cBhvr>
                                      <p:by x="105000" y="105000"/>
                                    </p:animScale>
                                  </p:childTnLst>
                                </p:cTn>
                              </p:par>
                            </p:childTnLst>
                          </p:cTn>
                        </p:par>
                      </p:childTnLst>
                    </p:cTn>
                  </p:par>
                  <p:par>
                    <p:cTn id="50" fill="hold">
                      <p:stCondLst>
                        <p:cond delay="indefinite"/>
                      </p:stCondLst>
                      <p:childTnLst>
                        <p:par>
                          <p:cTn id="51" fill="hold">
                            <p:stCondLst>
                              <p:cond delay="0"/>
                            </p:stCondLst>
                            <p:childTnLst>
                              <p:par>
                                <p:cTn id="52" presetID="26" presetClass="emph" presetSubtype="0" fill="hold" grpId="0" nodeType="clickEffect">
                                  <p:stCondLst>
                                    <p:cond delay="0"/>
                                  </p:stCondLst>
                                  <p:childTnLst>
                                    <p:animEffect transition="out" filter="fade">
                                      <p:cBhvr>
                                        <p:cTn id="53" dur="500" tmFilter="0, 0; .2, .5; .8, .5; 1, 0"/>
                                        <p:tgtEl>
                                          <p:spTgt spid="6"/>
                                        </p:tgtEl>
                                      </p:cBhvr>
                                    </p:animEffect>
                                    <p:animScale>
                                      <p:cBhvr>
                                        <p:cTn id="54" dur="250" autoRev="1" fill="hold"/>
                                        <p:tgtEl>
                                          <p:spTgt spid="6"/>
                                        </p:tgtEl>
                                      </p:cBhvr>
                                      <p:by x="105000" y="105000"/>
                                    </p:animScale>
                                  </p:childTnLst>
                                </p:cTn>
                              </p:par>
                            </p:childTnLst>
                          </p:cTn>
                        </p:par>
                      </p:childTnLst>
                    </p:cTn>
                  </p:par>
                  <p:par>
                    <p:cTn id="55" fill="hold">
                      <p:stCondLst>
                        <p:cond delay="indefinite"/>
                      </p:stCondLst>
                      <p:childTnLst>
                        <p:par>
                          <p:cTn id="56" fill="hold">
                            <p:stCondLst>
                              <p:cond delay="0"/>
                            </p:stCondLst>
                            <p:childTnLst>
                              <p:par>
                                <p:cTn id="57" presetID="26" presetClass="emph" presetSubtype="0" fill="hold" grpId="0" nodeType="clickEffect">
                                  <p:stCondLst>
                                    <p:cond delay="0"/>
                                  </p:stCondLst>
                                  <p:childTnLst>
                                    <p:animEffect transition="out" filter="fade">
                                      <p:cBhvr>
                                        <p:cTn id="58" dur="500" tmFilter="0, 0; .2, .5; .8, .5; 1, 0"/>
                                        <p:tgtEl>
                                          <p:spTgt spid="7"/>
                                        </p:tgtEl>
                                      </p:cBhvr>
                                    </p:animEffect>
                                    <p:animScale>
                                      <p:cBhvr>
                                        <p:cTn id="59" dur="250" autoRev="1" fill="hold"/>
                                        <p:tgtEl>
                                          <p:spTgt spid="7"/>
                                        </p:tgtEl>
                                      </p:cBhvr>
                                      <p:by x="105000" y="105000"/>
                                    </p:animScale>
                                  </p:childTnLst>
                                </p:cTn>
                              </p:par>
                            </p:childTnLst>
                          </p:cTn>
                        </p:par>
                      </p:childTnLst>
                    </p:cTn>
                  </p:par>
                  <p:par>
                    <p:cTn id="60" fill="hold">
                      <p:stCondLst>
                        <p:cond delay="indefinite"/>
                      </p:stCondLst>
                      <p:childTnLst>
                        <p:par>
                          <p:cTn id="61" fill="hold">
                            <p:stCondLst>
                              <p:cond delay="0"/>
                            </p:stCondLst>
                            <p:childTnLst>
                              <p:par>
                                <p:cTn id="62" presetID="26" presetClass="emph" presetSubtype="0" fill="hold" grpId="0" nodeType="clickEffect">
                                  <p:stCondLst>
                                    <p:cond delay="0"/>
                                  </p:stCondLst>
                                  <p:childTnLst>
                                    <p:animEffect transition="out" filter="fade">
                                      <p:cBhvr>
                                        <p:cTn id="63" dur="500" tmFilter="0, 0; .2, .5; .8, .5; 1, 0"/>
                                        <p:tgtEl>
                                          <p:spTgt spid="8"/>
                                        </p:tgtEl>
                                      </p:cBhvr>
                                    </p:animEffect>
                                    <p:animScale>
                                      <p:cBhvr>
                                        <p:cTn id="64" dur="250" autoRev="1" fill="hold"/>
                                        <p:tgtEl>
                                          <p:spTgt spid="8"/>
                                        </p:tgtEl>
                                      </p:cBhvr>
                                      <p:by x="105000" y="105000"/>
                                    </p:animScale>
                                  </p:childTnLst>
                                </p:cTn>
                              </p:par>
                            </p:childTnLst>
                          </p:cTn>
                        </p:par>
                      </p:childTnLst>
                    </p:cTn>
                  </p:par>
                  <p:par>
                    <p:cTn id="65" fill="hold">
                      <p:stCondLst>
                        <p:cond delay="indefinite"/>
                      </p:stCondLst>
                      <p:childTnLst>
                        <p:par>
                          <p:cTn id="66" fill="hold">
                            <p:stCondLst>
                              <p:cond delay="0"/>
                            </p:stCondLst>
                            <p:childTnLst>
                              <p:par>
                                <p:cTn id="67" presetID="26" presetClass="emph" presetSubtype="0" fill="hold" grpId="0" nodeType="clickEffect">
                                  <p:stCondLst>
                                    <p:cond delay="0"/>
                                  </p:stCondLst>
                                  <p:childTnLst>
                                    <p:animEffect transition="out" filter="fade">
                                      <p:cBhvr>
                                        <p:cTn id="68" dur="500" tmFilter="0, 0; .2, .5; .8, .5; 1, 0"/>
                                        <p:tgtEl>
                                          <p:spTgt spid="9"/>
                                        </p:tgtEl>
                                      </p:cBhvr>
                                    </p:animEffect>
                                    <p:animScale>
                                      <p:cBhvr>
                                        <p:cTn id="69" dur="250" autoRev="1" fill="hold"/>
                                        <p:tgtEl>
                                          <p:spTgt spid="9"/>
                                        </p:tgtEl>
                                      </p:cBhvr>
                                      <p:by x="105000" y="105000"/>
                                    </p:animScale>
                                  </p:childTnLst>
                                </p:cTn>
                              </p:par>
                            </p:childTnLst>
                          </p:cTn>
                        </p:par>
                      </p:childTnLst>
                    </p:cTn>
                  </p:par>
                  <p:par>
                    <p:cTn id="70" fill="hold">
                      <p:stCondLst>
                        <p:cond delay="indefinite"/>
                      </p:stCondLst>
                      <p:childTnLst>
                        <p:par>
                          <p:cTn id="71" fill="hold">
                            <p:stCondLst>
                              <p:cond delay="0"/>
                            </p:stCondLst>
                            <p:childTnLst>
                              <p:par>
                                <p:cTn id="72" presetID="26" presetClass="emph" presetSubtype="0" fill="hold" grpId="0" nodeType="clickEffect">
                                  <p:stCondLst>
                                    <p:cond delay="0"/>
                                  </p:stCondLst>
                                  <p:childTnLst>
                                    <p:animEffect transition="out" filter="fade">
                                      <p:cBhvr>
                                        <p:cTn id="73" dur="500" tmFilter="0, 0; .2, .5; .8, .5; 1, 0"/>
                                        <p:tgtEl>
                                          <p:spTgt spid="10"/>
                                        </p:tgtEl>
                                      </p:cBhvr>
                                    </p:animEffect>
                                    <p:animScale>
                                      <p:cBhvr>
                                        <p:cTn id="74" dur="250" autoRev="1" fill="hold"/>
                                        <p:tgtEl>
                                          <p:spTgt spid="1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p:bldP spid="17" grpId="0" animBg="1"/>
      <p:bldP spid="17" grpId="1" animBg="1"/>
      <p:bldP spid="17" grpId="2" animBg="1"/>
    </p:bldLst>
  </p:timing>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Single-Core </a:t>
            </a:r>
            <a:r>
              <a:rPr lang="en-US" dirty="0" smtClean="0"/>
              <a:t>Multi-</a:t>
            </a:r>
            <a:r>
              <a:rPr lang="en-US" dirty="0"/>
              <a:t>Threaded</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066583653"/>
              </p:ext>
            </p:extLst>
          </p:nvPr>
        </p:nvGraphicFramePr>
        <p:xfrm>
          <a:off x="457201" y="1200150"/>
          <a:ext cx="8229599" cy="1691639"/>
        </p:xfrm>
        <a:graphic>
          <a:graphicData uri="http://schemas.openxmlformats.org/drawingml/2006/table">
            <a:tbl>
              <a:tblPr firstRow="1" bandRow="1">
                <a:tableStyleId>{5C22544A-7EE6-4342-B048-85BDC9FD1C3A}</a:tableStyleId>
              </a:tblPr>
              <a:tblGrid>
                <a:gridCol w="1175657"/>
                <a:gridCol w="1175657"/>
                <a:gridCol w="1175657"/>
                <a:gridCol w="1175657"/>
                <a:gridCol w="1175657"/>
                <a:gridCol w="1175657"/>
                <a:gridCol w="1175657"/>
              </a:tblGrid>
              <a:tr h="278130">
                <a:tc>
                  <a:txBody>
                    <a:bodyPr/>
                    <a:lstStyle/>
                    <a:p>
                      <a:pPr algn="ctr"/>
                      <a:r>
                        <a:rPr lang="en-US" sz="1400" dirty="0" smtClean="0">
                          <a:solidFill>
                            <a:schemeClr val="bg1"/>
                          </a:solidFill>
                        </a:rPr>
                        <a:t>Time</a:t>
                      </a:r>
                      <a:endParaRPr lang="en-US" sz="1400" dirty="0">
                        <a:solidFill>
                          <a:schemeClr val="bg1"/>
                        </a:solidFill>
                      </a:endParaRPr>
                    </a:p>
                  </a:txBody>
                  <a:tcPr marT="34290" marB="34290">
                    <a:solidFill>
                      <a:schemeClr val="accent1"/>
                    </a:solidFill>
                  </a:tcPr>
                </a:tc>
                <a:tc>
                  <a:txBody>
                    <a:bodyPr/>
                    <a:lstStyle/>
                    <a:p>
                      <a:pPr algn="ctr"/>
                      <a:r>
                        <a:rPr lang="en-US" sz="1400" dirty="0" smtClean="0">
                          <a:solidFill>
                            <a:schemeClr val="bg1"/>
                          </a:solidFill>
                        </a:rPr>
                        <a:t>Time</a:t>
                      </a:r>
                      <a:r>
                        <a:rPr lang="en-US" sz="1400" baseline="0" dirty="0" smtClean="0">
                          <a:solidFill>
                            <a:schemeClr val="bg1"/>
                          </a:solidFill>
                        </a:rPr>
                        <a:t> 0</a:t>
                      </a:r>
                      <a:endParaRPr lang="en-US" sz="1400" dirty="0">
                        <a:solidFill>
                          <a:schemeClr val="bg1"/>
                        </a:solidFill>
                      </a:endParaRPr>
                    </a:p>
                  </a:txBody>
                  <a:tcPr marT="34290" marB="34290"/>
                </a:tc>
                <a:tc>
                  <a:txBody>
                    <a:bodyPr/>
                    <a:lstStyle/>
                    <a:p>
                      <a:pPr algn="ctr"/>
                      <a:r>
                        <a:rPr lang="en-US" sz="1400" dirty="0" smtClean="0"/>
                        <a:t>Time 1</a:t>
                      </a:r>
                      <a:endParaRPr lang="en-US" sz="1400" dirty="0"/>
                    </a:p>
                  </a:txBody>
                  <a:tcPr marT="34290" marB="34290"/>
                </a:tc>
                <a:tc>
                  <a:txBody>
                    <a:bodyPr/>
                    <a:lstStyle/>
                    <a:p>
                      <a:pPr algn="ctr"/>
                      <a:r>
                        <a:rPr lang="en-US" sz="1400" dirty="0" smtClean="0"/>
                        <a:t>Time 2</a:t>
                      </a:r>
                      <a:endParaRPr lang="en-US" sz="1400" dirty="0"/>
                    </a:p>
                  </a:txBody>
                  <a:tcPr marT="34290" marB="34290"/>
                </a:tc>
                <a:tc>
                  <a:txBody>
                    <a:bodyPr/>
                    <a:lstStyle/>
                    <a:p>
                      <a:pPr algn="ctr"/>
                      <a:r>
                        <a:rPr lang="en-US" sz="1400" dirty="0" smtClean="0"/>
                        <a:t>Time 3</a:t>
                      </a:r>
                      <a:endParaRPr lang="en-US" sz="1400" dirty="0"/>
                    </a:p>
                  </a:txBody>
                  <a:tcPr marT="34290" marB="34290"/>
                </a:tc>
                <a:tc>
                  <a:txBody>
                    <a:bodyPr/>
                    <a:lstStyle/>
                    <a:p>
                      <a:pPr algn="ctr"/>
                      <a:r>
                        <a:rPr lang="en-US" sz="1400" dirty="0" smtClean="0"/>
                        <a:t>Time 4</a:t>
                      </a:r>
                      <a:endParaRPr lang="en-US" sz="1400" dirty="0"/>
                    </a:p>
                  </a:txBody>
                  <a:tcPr marT="34290" marB="34290"/>
                </a:tc>
                <a:tc>
                  <a:txBody>
                    <a:bodyPr/>
                    <a:lstStyle/>
                    <a:p>
                      <a:pPr algn="ctr"/>
                      <a:r>
                        <a:rPr lang="en-US" sz="1400" dirty="0" smtClean="0"/>
                        <a:t>Time 5</a:t>
                      </a:r>
                      <a:endParaRPr lang="en-US" sz="1400" dirty="0"/>
                    </a:p>
                  </a:txBody>
                  <a:tcPr marT="34290" marB="34290"/>
                </a:tc>
              </a:tr>
              <a:tr h="278130">
                <a:tc rowSpan="2">
                  <a:txBody>
                    <a:bodyPr/>
                    <a:lstStyle/>
                    <a:p>
                      <a:pPr algn="ctr"/>
                      <a:r>
                        <a:rPr lang="en-US" sz="1400" dirty="0" smtClean="0"/>
                        <a:t>Process 0</a:t>
                      </a:r>
                      <a:endParaRPr lang="en-US" sz="1400" dirty="0"/>
                    </a:p>
                  </a:txBody>
                  <a:tcPr marT="34290" marB="34290" anchor="ctr">
                    <a:solidFill>
                      <a:schemeClr val="bg1"/>
                    </a:solidFill>
                  </a:tcPr>
                </a:tc>
                <a:tc>
                  <a:txBody>
                    <a:bodyPr/>
                    <a:lstStyle/>
                    <a:p>
                      <a:r>
                        <a:rPr lang="en-US" sz="1400" dirty="0" smtClean="0"/>
                        <a:t>Thread</a:t>
                      </a:r>
                      <a:r>
                        <a:rPr lang="en-US" sz="1400" baseline="0" dirty="0" smtClean="0"/>
                        <a:t> </a:t>
                      </a:r>
                      <a:r>
                        <a:rPr lang="en-US" sz="1400" dirty="0" smtClean="0"/>
                        <a:t>1</a:t>
                      </a:r>
                      <a:endParaRPr lang="en-US" sz="1400" dirty="0"/>
                    </a:p>
                  </a:txBody>
                  <a:tcPr marT="34290" marB="34290">
                    <a:solidFill>
                      <a:schemeClr val="accent2">
                        <a:lumMod val="60000"/>
                        <a:lumOff val="40000"/>
                      </a:schemeClr>
                    </a:solidFill>
                  </a:tcPr>
                </a:tc>
                <a:tc>
                  <a:txBody>
                    <a:bodyPr/>
                    <a:lstStyle/>
                    <a:p>
                      <a:endParaRPr lang="en-US" sz="1400" dirty="0"/>
                    </a:p>
                  </a:txBody>
                  <a:tcPr marT="34290" marB="34290">
                    <a:solidFill>
                      <a:schemeClr val="accent2">
                        <a:lumMod val="60000"/>
                        <a:lumOff val="40000"/>
                      </a:schemeClr>
                    </a:solidFill>
                  </a:tcPr>
                </a:tc>
                <a:tc>
                  <a:txBody>
                    <a:bodyPr/>
                    <a:lstStyle/>
                    <a:p>
                      <a:endParaRPr lang="en-US" sz="1400" dirty="0"/>
                    </a:p>
                  </a:txBody>
                  <a:tcPr marT="34290" marB="34290">
                    <a:solidFill>
                      <a:schemeClr val="accent2">
                        <a:lumMod val="60000"/>
                        <a:lumOff val="40000"/>
                      </a:schemeClr>
                    </a:solidFill>
                  </a:tcPr>
                </a:tc>
                <a:tc>
                  <a:txBody>
                    <a:bodyPr/>
                    <a:lstStyle/>
                    <a:p>
                      <a:endParaRPr lang="en-US" sz="1400" dirty="0"/>
                    </a:p>
                  </a:txBody>
                  <a:tcPr marT="34290" marB="34290">
                    <a:solidFill>
                      <a:schemeClr val="accent2">
                        <a:lumMod val="75000"/>
                      </a:schemeClr>
                    </a:solidFill>
                  </a:tcPr>
                </a:tc>
                <a:tc>
                  <a:txBody>
                    <a:bodyPr/>
                    <a:lstStyle/>
                    <a:p>
                      <a:endParaRPr lang="en-US" sz="1400" dirty="0"/>
                    </a:p>
                  </a:txBody>
                  <a:tcPr marT="34290" marB="34290">
                    <a:solidFill>
                      <a:srgbClr val="953735"/>
                    </a:solidFill>
                  </a:tcPr>
                </a:tc>
                <a:tc>
                  <a:txBody>
                    <a:bodyPr/>
                    <a:lstStyle/>
                    <a:p>
                      <a:endParaRPr lang="en-US" sz="1400" dirty="0"/>
                    </a:p>
                  </a:txBody>
                  <a:tcPr marT="34290" marB="34290">
                    <a:solidFill>
                      <a:schemeClr val="bg1"/>
                    </a:solidFill>
                  </a:tcPr>
                </a:tc>
              </a:tr>
              <a:tr h="278130">
                <a:tc vMerge="1">
                  <a:txBody>
                    <a:bodyPr/>
                    <a:lstStyle/>
                    <a:p>
                      <a:endParaRPr lang="en-US" dirty="0"/>
                    </a:p>
                  </a:txBody>
                  <a:tcPr>
                    <a:solidFill>
                      <a:schemeClr val="bg1"/>
                    </a:solidFill>
                  </a:tcPr>
                </a:tc>
                <a:tc>
                  <a:txBody>
                    <a:bodyPr/>
                    <a:lstStyle/>
                    <a:p>
                      <a:r>
                        <a:rPr lang="en-US" sz="1400" dirty="0" smtClean="0"/>
                        <a:t>Thread 2</a:t>
                      </a:r>
                      <a:endParaRPr lang="en-US" sz="1400" dirty="0"/>
                    </a:p>
                  </a:txBody>
                  <a:tcPr marT="34290" marB="34290">
                    <a:solidFill>
                      <a:schemeClr val="accent2">
                        <a:lumMod val="75000"/>
                      </a:schemeClr>
                    </a:solidFill>
                  </a:tcPr>
                </a:tc>
                <a:tc>
                  <a:txBody>
                    <a:bodyPr/>
                    <a:lstStyle/>
                    <a:p>
                      <a:endParaRPr lang="en-US" sz="1400" dirty="0"/>
                    </a:p>
                  </a:txBody>
                  <a:tcPr marT="34290" marB="34290">
                    <a:solidFill>
                      <a:schemeClr val="accent2">
                        <a:lumMod val="60000"/>
                        <a:lumOff val="40000"/>
                      </a:schemeClr>
                    </a:solidFill>
                  </a:tcPr>
                </a:tc>
                <a:tc>
                  <a:txBody>
                    <a:bodyPr/>
                    <a:lstStyle/>
                    <a:p>
                      <a:endParaRPr lang="en-US" sz="1400" dirty="0"/>
                    </a:p>
                  </a:txBody>
                  <a:tcPr marT="34290" marB="34290">
                    <a:solidFill>
                      <a:schemeClr val="accent2">
                        <a:lumMod val="60000"/>
                        <a:lumOff val="40000"/>
                      </a:schemeClr>
                    </a:solidFill>
                  </a:tcPr>
                </a:tc>
                <a:tc>
                  <a:txBody>
                    <a:bodyPr/>
                    <a:lstStyle/>
                    <a:p>
                      <a:endParaRPr lang="en-US" sz="1400" dirty="0"/>
                    </a:p>
                  </a:txBody>
                  <a:tcPr marT="34290" marB="34290">
                    <a:solidFill>
                      <a:srgbClr val="D99694"/>
                    </a:solidFill>
                  </a:tcPr>
                </a:tc>
                <a:tc>
                  <a:txBody>
                    <a:bodyPr/>
                    <a:lstStyle/>
                    <a:p>
                      <a:endParaRPr lang="en-US" sz="1400" dirty="0"/>
                    </a:p>
                  </a:txBody>
                  <a:tcPr marT="34290" marB="34290">
                    <a:solidFill>
                      <a:srgbClr val="D99694"/>
                    </a:solidFill>
                  </a:tcPr>
                </a:tc>
                <a:tc>
                  <a:txBody>
                    <a:bodyPr/>
                    <a:lstStyle/>
                    <a:p>
                      <a:endParaRPr lang="en-US" sz="1400" dirty="0"/>
                    </a:p>
                  </a:txBody>
                  <a:tcPr marT="34290" marB="34290">
                    <a:solidFill>
                      <a:schemeClr val="bg1"/>
                    </a:solidFill>
                  </a:tcPr>
                </a:tc>
              </a:tr>
              <a:tr h="278130">
                <a:tc rowSpan="3">
                  <a:txBody>
                    <a:bodyPr/>
                    <a:lstStyle/>
                    <a:p>
                      <a:pPr algn="ctr"/>
                      <a:r>
                        <a:rPr lang="en-US" sz="1400" dirty="0" smtClean="0"/>
                        <a:t>Process 1</a:t>
                      </a:r>
                      <a:endParaRPr lang="en-US" sz="1400" dirty="0"/>
                    </a:p>
                  </a:txBody>
                  <a:tcPr marT="34290" marB="34290" anchor="ctr">
                    <a:solidFill>
                      <a:schemeClr val="bg1"/>
                    </a:solidFill>
                  </a:tcPr>
                </a:tc>
                <a:tc>
                  <a:txBody>
                    <a:bodyPr/>
                    <a:lstStyle/>
                    <a:p>
                      <a:r>
                        <a:rPr lang="en-US" sz="1400" dirty="0" smtClean="0"/>
                        <a:t>Thread 1</a:t>
                      </a:r>
                      <a:endParaRPr lang="en-US" sz="1400" dirty="0"/>
                    </a:p>
                  </a:txBody>
                  <a:tcPr marT="34290" marB="34290">
                    <a:solidFill>
                      <a:schemeClr val="accent4">
                        <a:lumMod val="60000"/>
                        <a:lumOff val="40000"/>
                      </a:schemeClr>
                    </a:solidFill>
                  </a:tcPr>
                </a:tc>
                <a:tc>
                  <a:txBody>
                    <a:bodyPr/>
                    <a:lstStyle/>
                    <a:p>
                      <a:endParaRPr lang="en-US" sz="1400" dirty="0"/>
                    </a:p>
                  </a:txBody>
                  <a:tcPr marT="34290" marB="34290">
                    <a:solidFill>
                      <a:schemeClr val="accent4">
                        <a:lumMod val="75000"/>
                      </a:schemeClr>
                    </a:solidFill>
                  </a:tcPr>
                </a:tc>
                <a:tc>
                  <a:txBody>
                    <a:bodyPr/>
                    <a:lstStyle/>
                    <a:p>
                      <a:endParaRPr lang="en-US" sz="1400" dirty="0"/>
                    </a:p>
                  </a:txBody>
                  <a:tcPr marT="34290" marB="34290">
                    <a:solidFill>
                      <a:srgbClr val="B3A2C7"/>
                    </a:solidFill>
                  </a:tcPr>
                </a:tc>
                <a:tc>
                  <a:txBody>
                    <a:bodyPr/>
                    <a:lstStyle/>
                    <a:p>
                      <a:endParaRPr lang="en-US" sz="1400" dirty="0"/>
                    </a:p>
                  </a:txBody>
                  <a:tcPr marT="34290" marB="34290">
                    <a:solidFill>
                      <a:schemeClr val="accent4">
                        <a:lumMod val="60000"/>
                        <a:lumOff val="40000"/>
                      </a:schemeClr>
                    </a:solidFill>
                  </a:tcPr>
                </a:tc>
                <a:tc>
                  <a:txBody>
                    <a:bodyPr/>
                    <a:lstStyle/>
                    <a:p>
                      <a:endParaRPr lang="en-US" sz="1400" dirty="0"/>
                    </a:p>
                  </a:txBody>
                  <a:tcPr marT="34290" marB="34290">
                    <a:solidFill>
                      <a:schemeClr val="accent4">
                        <a:lumMod val="60000"/>
                        <a:lumOff val="40000"/>
                      </a:schemeClr>
                    </a:solidFill>
                  </a:tcPr>
                </a:tc>
                <a:tc>
                  <a:txBody>
                    <a:bodyPr/>
                    <a:lstStyle/>
                    <a:p>
                      <a:endParaRPr lang="en-US" sz="1400" dirty="0"/>
                    </a:p>
                  </a:txBody>
                  <a:tcPr marT="34290" marB="34290">
                    <a:solidFill>
                      <a:schemeClr val="accent4">
                        <a:lumMod val="60000"/>
                        <a:lumOff val="40000"/>
                      </a:schemeClr>
                    </a:solidFill>
                  </a:tcPr>
                </a:tc>
              </a:tr>
              <a:tr h="278130">
                <a:tc vMerge="1">
                  <a:txBody>
                    <a:bodyPr/>
                    <a:lstStyle/>
                    <a:p>
                      <a:endParaRPr lang="en-US" dirty="0"/>
                    </a:p>
                  </a:txBody>
                  <a:tcPr>
                    <a:solidFill>
                      <a:schemeClr val="bg1"/>
                    </a:solidFill>
                  </a:tcPr>
                </a:tc>
                <a:tc>
                  <a:txBody>
                    <a:bodyPr/>
                    <a:lstStyle/>
                    <a:p>
                      <a:r>
                        <a:rPr lang="en-US" sz="1400" dirty="0" smtClean="0"/>
                        <a:t>Thread 2</a:t>
                      </a:r>
                      <a:endParaRPr lang="en-US" sz="1400" dirty="0"/>
                    </a:p>
                  </a:txBody>
                  <a:tcPr marT="34290" marB="34290">
                    <a:solidFill>
                      <a:schemeClr val="accent4">
                        <a:lumMod val="60000"/>
                        <a:lumOff val="40000"/>
                      </a:schemeClr>
                    </a:solidFill>
                  </a:tcPr>
                </a:tc>
                <a:tc>
                  <a:txBody>
                    <a:bodyPr/>
                    <a:lstStyle/>
                    <a:p>
                      <a:endParaRPr lang="en-US" sz="1400" dirty="0"/>
                    </a:p>
                  </a:txBody>
                  <a:tcPr marT="34290" marB="34290">
                    <a:solidFill>
                      <a:schemeClr val="accent4">
                        <a:lumMod val="60000"/>
                        <a:lumOff val="40000"/>
                      </a:schemeClr>
                    </a:solidFill>
                  </a:tcPr>
                </a:tc>
                <a:tc>
                  <a:txBody>
                    <a:bodyPr/>
                    <a:lstStyle/>
                    <a:p>
                      <a:endParaRPr lang="en-US" sz="1400" dirty="0"/>
                    </a:p>
                  </a:txBody>
                  <a:tcPr marT="34290" marB="34290">
                    <a:solidFill>
                      <a:schemeClr val="accent4">
                        <a:lumMod val="60000"/>
                        <a:lumOff val="40000"/>
                      </a:schemeClr>
                    </a:solidFill>
                  </a:tcPr>
                </a:tc>
                <a:tc>
                  <a:txBody>
                    <a:bodyPr/>
                    <a:lstStyle/>
                    <a:p>
                      <a:endParaRPr lang="en-US" sz="1400" dirty="0"/>
                    </a:p>
                  </a:txBody>
                  <a:tcPr marT="34290" marB="34290">
                    <a:solidFill>
                      <a:schemeClr val="accent4">
                        <a:lumMod val="60000"/>
                        <a:lumOff val="40000"/>
                      </a:schemeClr>
                    </a:solidFill>
                  </a:tcPr>
                </a:tc>
                <a:tc>
                  <a:txBody>
                    <a:bodyPr/>
                    <a:lstStyle/>
                    <a:p>
                      <a:endParaRPr lang="en-US" sz="1400" dirty="0"/>
                    </a:p>
                  </a:txBody>
                  <a:tcPr marT="34290" marB="34290">
                    <a:solidFill>
                      <a:schemeClr val="accent4">
                        <a:lumMod val="60000"/>
                        <a:lumOff val="40000"/>
                      </a:schemeClr>
                    </a:solidFill>
                  </a:tcPr>
                </a:tc>
                <a:tc>
                  <a:txBody>
                    <a:bodyPr/>
                    <a:lstStyle/>
                    <a:p>
                      <a:endParaRPr lang="en-US" sz="1400" dirty="0"/>
                    </a:p>
                  </a:txBody>
                  <a:tcPr marT="34290" marB="34290">
                    <a:solidFill>
                      <a:schemeClr val="accent4">
                        <a:lumMod val="75000"/>
                      </a:schemeClr>
                    </a:solidFill>
                  </a:tcPr>
                </a:tc>
              </a:tr>
              <a:tr h="278130">
                <a:tc vMerge="1">
                  <a:txBody>
                    <a:bodyPr/>
                    <a:lstStyle/>
                    <a:p>
                      <a:endParaRPr lang="en-US" dirty="0"/>
                    </a:p>
                  </a:txBody>
                  <a:tcPr>
                    <a:solidFill>
                      <a:schemeClr val="bg1"/>
                    </a:solidFill>
                  </a:tcPr>
                </a:tc>
                <a:tc>
                  <a:txBody>
                    <a:bodyPr/>
                    <a:lstStyle/>
                    <a:p>
                      <a:r>
                        <a:rPr lang="en-US" sz="1400" dirty="0" smtClean="0"/>
                        <a:t>Thread 3</a:t>
                      </a:r>
                      <a:endParaRPr lang="en-US" sz="1400" dirty="0"/>
                    </a:p>
                  </a:txBody>
                  <a:tcPr marT="34290" marB="34290">
                    <a:solidFill>
                      <a:schemeClr val="accent4">
                        <a:lumMod val="60000"/>
                        <a:lumOff val="40000"/>
                      </a:schemeClr>
                    </a:solidFill>
                  </a:tcPr>
                </a:tc>
                <a:tc>
                  <a:txBody>
                    <a:bodyPr/>
                    <a:lstStyle/>
                    <a:p>
                      <a:endParaRPr lang="en-US" sz="1400" dirty="0"/>
                    </a:p>
                  </a:txBody>
                  <a:tcPr marT="34290" marB="34290">
                    <a:solidFill>
                      <a:schemeClr val="accent4">
                        <a:lumMod val="60000"/>
                        <a:lumOff val="40000"/>
                      </a:schemeClr>
                    </a:solidFill>
                  </a:tcPr>
                </a:tc>
                <a:tc>
                  <a:txBody>
                    <a:bodyPr/>
                    <a:lstStyle/>
                    <a:p>
                      <a:endParaRPr lang="en-US" sz="1400" dirty="0"/>
                    </a:p>
                  </a:txBody>
                  <a:tcPr marT="34290" marB="34290">
                    <a:solidFill>
                      <a:schemeClr val="accent4">
                        <a:lumMod val="75000"/>
                      </a:schemeClr>
                    </a:solidFill>
                  </a:tcPr>
                </a:tc>
                <a:tc>
                  <a:txBody>
                    <a:bodyPr/>
                    <a:lstStyle/>
                    <a:p>
                      <a:endParaRPr lang="en-US" sz="1400" dirty="0"/>
                    </a:p>
                  </a:txBody>
                  <a:tcPr marT="34290" marB="34290">
                    <a:solidFill>
                      <a:schemeClr val="accent4">
                        <a:lumMod val="60000"/>
                        <a:lumOff val="40000"/>
                      </a:schemeClr>
                    </a:solidFill>
                  </a:tcPr>
                </a:tc>
                <a:tc>
                  <a:txBody>
                    <a:bodyPr/>
                    <a:lstStyle/>
                    <a:p>
                      <a:endParaRPr lang="en-US" sz="1400" dirty="0"/>
                    </a:p>
                  </a:txBody>
                  <a:tcPr marT="34290" marB="34290">
                    <a:solidFill>
                      <a:schemeClr val="accent4">
                        <a:lumMod val="60000"/>
                        <a:lumOff val="40000"/>
                      </a:schemeClr>
                    </a:solidFill>
                  </a:tcPr>
                </a:tc>
                <a:tc>
                  <a:txBody>
                    <a:bodyPr/>
                    <a:lstStyle/>
                    <a:p>
                      <a:endParaRPr lang="en-US" sz="1400" dirty="0"/>
                    </a:p>
                  </a:txBody>
                  <a:tcPr marT="34290" marB="34290">
                    <a:solidFill>
                      <a:schemeClr val="accent4">
                        <a:lumMod val="60000"/>
                        <a:lumOff val="40000"/>
                      </a:schemeClr>
                    </a:solidFill>
                  </a:tcPr>
                </a:tc>
              </a:tr>
            </a:tbl>
          </a:graphicData>
        </a:graphic>
      </p:graphicFrame>
      <p:sp>
        <p:nvSpPr>
          <p:cNvPr id="5" name="Oval 4"/>
          <p:cNvSpPr/>
          <p:nvPr/>
        </p:nvSpPr>
        <p:spPr>
          <a:xfrm>
            <a:off x="1716217" y="3454985"/>
            <a:ext cx="1070918" cy="27287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P0.t2</a:t>
            </a:r>
            <a:endParaRPr lang="en-US" sz="2000" dirty="0"/>
          </a:p>
        </p:txBody>
      </p:sp>
      <p:sp>
        <p:nvSpPr>
          <p:cNvPr id="6" name="Oval 5"/>
          <p:cNvSpPr/>
          <p:nvPr/>
        </p:nvSpPr>
        <p:spPr>
          <a:xfrm>
            <a:off x="2884616" y="3449836"/>
            <a:ext cx="1070918" cy="27287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P1.t1</a:t>
            </a:r>
            <a:endParaRPr lang="en-US" sz="2000" dirty="0"/>
          </a:p>
        </p:txBody>
      </p:sp>
      <p:sp>
        <p:nvSpPr>
          <p:cNvPr id="7" name="Oval 6"/>
          <p:cNvSpPr/>
          <p:nvPr/>
        </p:nvSpPr>
        <p:spPr>
          <a:xfrm>
            <a:off x="4053015" y="3444687"/>
            <a:ext cx="1070918" cy="27287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P1.t3</a:t>
            </a:r>
            <a:endParaRPr lang="en-US" sz="2000" dirty="0"/>
          </a:p>
        </p:txBody>
      </p:sp>
      <p:sp>
        <p:nvSpPr>
          <p:cNvPr id="8" name="Oval 7"/>
          <p:cNvSpPr/>
          <p:nvPr/>
        </p:nvSpPr>
        <p:spPr>
          <a:xfrm>
            <a:off x="5204941" y="3449836"/>
            <a:ext cx="1070918" cy="27287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9" name="Oval 8"/>
          <p:cNvSpPr/>
          <p:nvPr/>
        </p:nvSpPr>
        <p:spPr>
          <a:xfrm>
            <a:off x="6404830" y="3444687"/>
            <a:ext cx="1070918" cy="27287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10" name="Oval 9"/>
          <p:cNvSpPr/>
          <p:nvPr/>
        </p:nvSpPr>
        <p:spPr>
          <a:xfrm>
            <a:off x="7565838" y="3449836"/>
            <a:ext cx="1070918" cy="27287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P1.t2</a:t>
            </a:r>
            <a:endParaRPr lang="en-US" sz="2000" dirty="0"/>
          </a:p>
        </p:txBody>
      </p:sp>
      <p:sp>
        <p:nvSpPr>
          <p:cNvPr id="11" name="TextBox 10"/>
          <p:cNvSpPr txBox="1"/>
          <p:nvPr/>
        </p:nvSpPr>
        <p:spPr>
          <a:xfrm>
            <a:off x="457200" y="3465060"/>
            <a:ext cx="793982" cy="369332"/>
          </a:xfrm>
          <a:prstGeom prst="rect">
            <a:avLst/>
          </a:prstGeom>
          <a:noFill/>
        </p:spPr>
        <p:txBody>
          <a:bodyPr wrap="none" rtlCol="0">
            <a:spAutoFit/>
          </a:bodyPr>
          <a:lstStyle/>
          <a:p>
            <a:r>
              <a:rPr lang="en-US" dirty="0" smtClean="0"/>
              <a:t>Core 0</a:t>
            </a:r>
            <a:endParaRPr lang="en-US" dirty="0"/>
          </a:p>
        </p:txBody>
      </p:sp>
      <p:grpSp>
        <p:nvGrpSpPr>
          <p:cNvPr id="14" name="Group 13"/>
          <p:cNvGrpSpPr/>
          <p:nvPr/>
        </p:nvGrpSpPr>
        <p:grpSpPr>
          <a:xfrm>
            <a:off x="1640704" y="1616676"/>
            <a:ext cx="5835045" cy="279057"/>
            <a:chOff x="1640703" y="2155568"/>
            <a:chExt cx="5835045" cy="372076"/>
          </a:xfrm>
        </p:grpSpPr>
        <p:cxnSp>
          <p:nvCxnSpPr>
            <p:cNvPr id="12" name="Straight Arrow Connector 11"/>
            <p:cNvCxnSpPr/>
            <p:nvPr/>
          </p:nvCxnSpPr>
          <p:spPr>
            <a:xfrm>
              <a:off x="1640703" y="2155568"/>
              <a:ext cx="5835045"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1640703" y="2527644"/>
              <a:ext cx="5835045"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grpSp>
      <p:grpSp>
        <p:nvGrpSpPr>
          <p:cNvPr id="19" name="Group 18"/>
          <p:cNvGrpSpPr/>
          <p:nvPr/>
        </p:nvGrpSpPr>
        <p:grpSpPr>
          <a:xfrm>
            <a:off x="1640703" y="2183027"/>
            <a:ext cx="7046098" cy="547817"/>
            <a:chOff x="1640703" y="2910703"/>
            <a:chExt cx="7046098" cy="730422"/>
          </a:xfrm>
        </p:grpSpPr>
        <p:cxnSp>
          <p:nvCxnSpPr>
            <p:cNvPr id="16" name="Straight Arrow Connector 15"/>
            <p:cNvCxnSpPr/>
            <p:nvPr/>
          </p:nvCxnSpPr>
          <p:spPr>
            <a:xfrm>
              <a:off x="1640703" y="2910703"/>
              <a:ext cx="7046096"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1640704" y="3275914"/>
              <a:ext cx="7046096"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1640705" y="3641125"/>
              <a:ext cx="7046096"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32204455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subTnLst>
                                    <p:set>
                                      <p:cBhvr override="childStyle">
                                        <p:cTn dur="1" fill="hold" display="0" masterRel="nextClick" afterEffect="1"/>
                                        <p:tgtEl>
                                          <p:spTgt spid="14"/>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subTnLst>
                                    <p:set>
                                      <p:cBhvr override="childStyle">
                                        <p:cTn dur="1" fill="hold" display="0" masterRel="nextClick" afterEffect="1"/>
                                        <p:tgtEl>
                                          <p:spTgt spid="19"/>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Dual-</a:t>
            </a:r>
            <a:r>
              <a:rPr lang="en-US" dirty="0"/>
              <a:t>Core </a:t>
            </a:r>
            <a:r>
              <a:rPr lang="en-US" dirty="0" smtClean="0"/>
              <a:t>Multi-</a:t>
            </a:r>
            <a:r>
              <a:rPr lang="en-US" dirty="0"/>
              <a:t>Threaded</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037025944"/>
              </p:ext>
            </p:extLst>
          </p:nvPr>
        </p:nvGraphicFramePr>
        <p:xfrm>
          <a:off x="457201" y="1200150"/>
          <a:ext cx="8229599" cy="1691639"/>
        </p:xfrm>
        <a:graphic>
          <a:graphicData uri="http://schemas.openxmlformats.org/drawingml/2006/table">
            <a:tbl>
              <a:tblPr firstRow="1" bandRow="1">
                <a:tableStyleId>{5C22544A-7EE6-4342-B048-85BDC9FD1C3A}</a:tableStyleId>
              </a:tblPr>
              <a:tblGrid>
                <a:gridCol w="1175657"/>
                <a:gridCol w="1175657"/>
                <a:gridCol w="1175657"/>
                <a:gridCol w="1175657"/>
                <a:gridCol w="1175657"/>
                <a:gridCol w="1175657"/>
                <a:gridCol w="1175657"/>
              </a:tblGrid>
              <a:tr h="278130">
                <a:tc>
                  <a:txBody>
                    <a:bodyPr/>
                    <a:lstStyle/>
                    <a:p>
                      <a:pPr algn="ctr"/>
                      <a:r>
                        <a:rPr lang="en-US" sz="1400" dirty="0" smtClean="0">
                          <a:solidFill>
                            <a:schemeClr val="bg1"/>
                          </a:solidFill>
                        </a:rPr>
                        <a:t>Time</a:t>
                      </a:r>
                      <a:endParaRPr lang="en-US" sz="1400" dirty="0">
                        <a:solidFill>
                          <a:schemeClr val="bg1"/>
                        </a:solidFill>
                      </a:endParaRPr>
                    </a:p>
                  </a:txBody>
                  <a:tcPr marT="34290" marB="34290">
                    <a:solidFill>
                      <a:schemeClr val="accent1"/>
                    </a:solidFill>
                  </a:tcPr>
                </a:tc>
                <a:tc>
                  <a:txBody>
                    <a:bodyPr/>
                    <a:lstStyle/>
                    <a:p>
                      <a:pPr algn="ctr"/>
                      <a:r>
                        <a:rPr lang="en-US" sz="1400" dirty="0" smtClean="0">
                          <a:solidFill>
                            <a:schemeClr val="bg1"/>
                          </a:solidFill>
                        </a:rPr>
                        <a:t>Time</a:t>
                      </a:r>
                      <a:r>
                        <a:rPr lang="en-US" sz="1400" baseline="0" dirty="0" smtClean="0">
                          <a:solidFill>
                            <a:schemeClr val="bg1"/>
                          </a:solidFill>
                        </a:rPr>
                        <a:t> 0</a:t>
                      </a:r>
                      <a:endParaRPr lang="en-US" sz="1400" dirty="0">
                        <a:solidFill>
                          <a:schemeClr val="bg1"/>
                        </a:solidFill>
                      </a:endParaRPr>
                    </a:p>
                  </a:txBody>
                  <a:tcPr marT="34290" marB="34290"/>
                </a:tc>
                <a:tc>
                  <a:txBody>
                    <a:bodyPr/>
                    <a:lstStyle/>
                    <a:p>
                      <a:pPr algn="ctr"/>
                      <a:r>
                        <a:rPr lang="en-US" sz="1400" dirty="0" smtClean="0"/>
                        <a:t>Time 1</a:t>
                      </a:r>
                      <a:endParaRPr lang="en-US" sz="1400" dirty="0"/>
                    </a:p>
                  </a:txBody>
                  <a:tcPr marT="34290" marB="34290"/>
                </a:tc>
                <a:tc>
                  <a:txBody>
                    <a:bodyPr/>
                    <a:lstStyle/>
                    <a:p>
                      <a:pPr algn="ctr"/>
                      <a:r>
                        <a:rPr lang="en-US" sz="1400" dirty="0" smtClean="0"/>
                        <a:t>Time 2</a:t>
                      </a:r>
                      <a:endParaRPr lang="en-US" sz="1400" dirty="0"/>
                    </a:p>
                  </a:txBody>
                  <a:tcPr marT="34290" marB="34290"/>
                </a:tc>
                <a:tc>
                  <a:txBody>
                    <a:bodyPr/>
                    <a:lstStyle/>
                    <a:p>
                      <a:pPr algn="ctr"/>
                      <a:r>
                        <a:rPr lang="en-US" sz="1400" dirty="0" smtClean="0"/>
                        <a:t>Time 3</a:t>
                      </a:r>
                      <a:endParaRPr lang="en-US" sz="1400" dirty="0"/>
                    </a:p>
                  </a:txBody>
                  <a:tcPr marT="34290" marB="34290"/>
                </a:tc>
                <a:tc>
                  <a:txBody>
                    <a:bodyPr/>
                    <a:lstStyle/>
                    <a:p>
                      <a:pPr algn="ctr"/>
                      <a:r>
                        <a:rPr lang="en-US" sz="1400" dirty="0" smtClean="0"/>
                        <a:t>Time 4</a:t>
                      </a:r>
                      <a:endParaRPr lang="en-US" sz="1400" dirty="0"/>
                    </a:p>
                  </a:txBody>
                  <a:tcPr marT="34290" marB="34290"/>
                </a:tc>
                <a:tc>
                  <a:txBody>
                    <a:bodyPr/>
                    <a:lstStyle/>
                    <a:p>
                      <a:pPr algn="ctr"/>
                      <a:r>
                        <a:rPr lang="en-US" sz="1400" dirty="0" smtClean="0"/>
                        <a:t>Time 5</a:t>
                      </a:r>
                      <a:endParaRPr lang="en-US" sz="1400" dirty="0"/>
                    </a:p>
                  </a:txBody>
                  <a:tcPr marT="34290" marB="34290"/>
                </a:tc>
              </a:tr>
              <a:tr h="278130">
                <a:tc rowSpan="2">
                  <a:txBody>
                    <a:bodyPr/>
                    <a:lstStyle/>
                    <a:p>
                      <a:pPr algn="ctr"/>
                      <a:r>
                        <a:rPr lang="en-US" sz="1400" dirty="0" smtClean="0"/>
                        <a:t>Process 0</a:t>
                      </a:r>
                      <a:endParaRPr lang="en-US" sz="1400" dirty="0"/>
                    </a:p>
                  </a:txBody>
                  <a:tcPr marT="34290" marB="34290" anchor="ctr">
                    <a:solidFill>
                      <a:schemeClr val="bg1"/>
                    </a:solidFill>
                  </a:tcPr>
                </a:tc>
                <a:tc>
                  <a:txBody>
                    <a:bodyPr/>
                    <a:lstStyle/>
                    <a:p>
                      <a:r>
                        <a:rPr lang="en-US" sz="1400" dirty="0" smtClean="0"/>
                        <a:t>Thread</a:t>
                      </a:r>
                      <a:r>
                        <a:rPr lang="en-US" sz="1400" baseline="0" dirty="0" smtClean="0"/>
                        <a:t> </a:t>
                      </a:r>
                      <a:r>
                        <a:rPr lang="en-US" sz="1400" dirty="0" smtClean="0"/>
                        <a:t>1</a:t>
                      </a:r>
                      <a:endParaRPr lang="en-US" sz="1400" dirty="0"/>
                    </a:p>
                  </a:txBody>
                  <a:tcPr marT="34290" marB="34290">
                    <a:solidFill>
                      <a:schemeClr val="accent2">
                        <a:lumMod val="60000"/>
                        <a:lumOff val="40000"/>
                      </a:schemeClr>
                    </a:solidFill>
                  </a:tcPr>
                </a:tc>
                <a:tc>
                  <a:txBody>
                    <a:bodyPr/>
                    <a:lstStyle/>
                    <a:p>
                      <a:endParaRPr lang="en-US" sz="1400" dirty="0"/>
                    </a:p>
                  </a:txBody>
                  <a:tcPr marT="34290" marB="34290">
                    <a:solidFill>
                      <a:schemeClr val="accent2">
                        <a:lumMod val="75000"/>
                      </a:schemeClr>
                    </a:solidFill>
                  </a:tcPr>
                </a:tc>
                <a:tc>
                  <a:txBody>
                    <a:bodyPr/>
                    <a:lstStyle/>
                    <a:p>
                      <a:endParaRPr lang="en-US" sz="1400" dirty="0"/>
                    </a:p>
                  </a:txBody>
                  <a:tcPr marT="34290" marB="34290">
                    <a:solidFill>
                      <a:schemeClr val="accent2">
                        <a:lumMod val="60000"/>
                        <a:lumOff val="40000"/>
                      </a:schemeClr>
                    </a:solidFill>
                  </a:tcPr>
                </a:tc>
                <a:tc>
                  <a:txBody>
                    <a:bodyPr/>
                    <a:lstStyle/>
                    <a:p>
                      <a:endParaRPr lang="en-US" sz="1400" dirty="0"/>
                    </a:p>
                  </a:txBody>
                  <a:tcPr marT="34290" marB="34290">
                    <a:solidFill>
                      <a:schemeClr val="accent2">
                        <a:lumMod val="75000"/>
                      </a:schemeClr>
                    </a:solidFill>
                  </a:tcPr>
                </a:tc>
                <a:tc>
                  <a:txBody>
                    <a:bodyPr/>
                    <a:lstStyle/>
                    <a:p>
                      <a:endParaRPr lang="en-US" sz="1400" dirty="0"/>
                    </a:p>
                  </a:txBody>
                  <a:tcPr marT="34290" marB="34290">
                    <a:solidFill>
                      <a:schemeClr val="bg1"/>
                    </a:solidFill>
                  </a:tcPr>
                </a:tc>
                <a:tc>
                  <a:txBody>
                    <a:bodyPr/>
                    <a:lstStyle/>
                    <a:p>
                      <a:endParaRPr lang="en-US" sz="1400" dirty="0"/>
                    </a:p>
                  </a:txBody>
                  <a:tcPr marT="34290" marB="34290">
                    <a:solidFill>
                      <a:schemeClr val="bg1"/>
                    </a:solidFill>
                  </a:tcPr>
                </a:tc>
              </a:tr>
              <a:tr h="278130">
                <a:tc vMerge="1">
                  <a:txBody>
                    <a:bodyPr/>
                    <a:lstStyle/>
                    <a:p>
                      <a:endParaRPr lang="en-US" dirty="0"/>
                    </a:p>
                  </a:txBody>
                  <a:tcPr>
                    <a:solidFill>
                      <a:schemeClr val="bg1"/>
                    </a:solidFill>
                  </a:tcPr>
                </a:tc>
                <a:tc>
                  <a:txBody>
                    <a:bodyPr/>
                    <a:lstStyle/>
                    <a:p>
                      <a:r>
                        <a:rPr lang="en-US" sz="1400" dirty="0" smtClean="0"/>
                        <a:t>Thread 2</a:t>
                      </a:r>
                      <a:endParaRPr lang="en-US" sz="1400" dirty="0"/>
                    </a:p>
                  </a:txBody>
                  <a:tcPr marT="34290" marB="34290">
                    <a:solidFill>
                      <a:schemeClr val="accent2">
                        <a:lumMod val="75000"/>
                      </a:schemeClr>
                    </a:solidFill>
                  </a:tcPr>
                </a:tc>
                <a:tc>
                  <a:txBody>
                    <a:bodyPr/>
                    <a:lstStyle/>
                    <a:p>
                      <a:endParaRPr lang="en-US" sz="1400" dirty="0"/>
                    </a:p>
                  </a:txBody>
                  <a:tcPr marT="34290" marB="34290">
                    <a:solidFill>
                      <a:schemeClr val="accent2">
                        <a:lumMod val="60000"/>
                        <a:lumOff val="40000"/>
                      </a:schemeClr>
                    </a:solidFill>
                  </a:tcPr>
                </a:tc>
                <a:tc>
                  <a:txBody>
                    <a:bodyPr/>
                    <a:lstStyle/>
                    <a:p>
                      <a:endParaRPr lang="en-US" sz="1400" dirty="0"/>
                    </a:p>
                  </a:txBody>
                  <a:tcPr marT="34290" marB="34290">
                    <a:solidFill>
                      <a:schemeClr val="accent2">
                        <a:lumMod val="60000"/>
                        <a:lumOff val="40000"/>
                      </a:schemeClr>
                    </a:solidFill>
                  </a:tcPr>
                </a:tc>
                <a:tc>
                  <a:txBody>
                    <a:bodyPr/>
                    <a:lstStyle/>
                    <a:p>
                      <a:endParaRPr lang="en-US" sz="1400" dirty="0"/>
                    </a:p>
                  </a:txBody>
                  <a:tcPr marT="34290" marB="34290">
                    <a:solidFill>
                      <a:srgbClr val="D99694"/>
                    </a:solidFill>
                  </a:tcPr>
                </a:tc>
                <a:tc>
                  <a:txBody>
                    <a:bodyPr/>
                    <a:lstStyle/>
                    <a:p>
                      <a:endParaRPr lang="en-US" sz="1400" dirty="0"/>
                    </a:p>
                  </a:txBody>
                  <a:tcPr marT="34290" marB="34290">
                    <a:solidFill>
                      <a:srgbClr val="FFFFFF"/>
                    </a:solidFill>
                  </a:tcPr>
                </a:tc>
                <a:tc>
                  <a:txBody>
                    <a:bodyPr/>
                    <a:lstStyle/>
                    <a:p>
                      <a:endParaRPr lang="en-US" sz="1400" dirty="0"/>
                    </a:p>
                  </a:txBody>
                  <a:tcPr marT="34290" marB="34290">
                    <a:solidFill>
                      <a:schemeClr val="bg1"/>
                    </a:solidFill>
                  </a:tcPr>
                </a:tc>
              </a:tr>
              <a:tr h="278130">
                <a:tc rowSpan="3">
                  <a:txBody>
                    <a:bodyPr/>
                    <a:lstStyle/>
                    <a:p>
                      <a:pPr algn="ctr"/>
                      <a:r>
                        <a:rPr lang="en-US" sz="1400" dirty="0" smtClean="0"/>
                        <a:t>Process 1</a:t>
                      </a:r>
                      <a:endParaRPr lang="en-US" sz="1400" dirty="0"/>
                    </a:p>
                  </a:txBody>
                  <a:tcPr marT="34290" marB="34290" anchor="ctr">
                    <a:solidFill>
                      <a:schemeClr val="bg1"/>
                    </a:solidFill>
                  </a:tcPr>
                </a:tc>
                <a:tc>
                  <a:txBody>
                    <a:bodyPr/>
                    <a:lstStyle/>
                    <a:p>
                      <a:r>
                        <a:rPr lang="en-US" sz="1400" dirty="0" smtClean="0"/>
                        <a:t>Thread 1</a:t>
                      </a:r>
                      <a:endParaRPr lang="en-US" sz="1400" dirty="0"/>
                    </a:p>
                  </a:txBody>
                  <a:tcPr marT="34290" marB="34290">
                    <a:solidFill>
                      <a:schemeClr val="accent4">
                        <a:lumMod val="60000"/>
                        <a:lumOff val="40000"/>
                      </a:schemeClr>
                    </a:solidFill>
                  </a:tcPr>
                </a:tc>
                <a:tc>
                  <a:txBody>
                    <a:bodyPr/>
                    <a:lstStyle/>
                    <a:p>
                      <a:endParaRPr lang="en-US" sz="1400" dirty="0"/>
                    </a:p>
                  </a:txBody>
                  <a:tcPr marT="34290" marB="34290">
                    <a:solidFill>
                      <a:schemeClr val="accent4">
                        <a:lumMod val="75000"/>
                      </a:schemeClr>
                    </a:solidFill>
                  </a:tcPr>
                </a:tc>
                <a:tc>
                  <a:txBody>
                    <a:bodyPr/>
                    <a:lstStyle/>
                    <a:p>
                      <a:endParaRPr lang="en-US" sz="1400" dirty="0"/>
                    </a:p>
                  </a:txBody>
                  <a:tcPr marT="34290" marB="34290">
                    <a:solidFill>
                      <a:schemeClr val="accent4">
                        <a:lumMod val="75000"/>
                      </a:schemeClr>
                    </a:solidFill>
                  </a:tcPr>
                </a:tc>
                <a:tc>
                  <a:txBody>
                    <a:bodyPr/>
                    <a:lstStyle/>
                    <a:p>
                      <a:endParaRPr lang="en-US" sz="1400" dirty="0"/>
                    </a:p>
                  </a:txBody>
                  <a:tcPr marT="34290" marB="34290">
                    <a:solidFill>
                      <a:schemeClr val="accent4">
                        <a:lumMod val="60000"/>
                        <a:lumOff val="40000"/>
                      </a:schemeClr>
                    </a:solidFill>
                  </a:tcPr>
                </a:tc>
                <a:tc>
                  <a:txBody>
                    <a:bodyPr/>
                    <a:lstStyle/>
                    <a:p>
                      <a:endParaRPr lang="en-US" sz="1400" dirty="0"/>
                    </a:p>
                  </a:txBody>
                  <a:tcPr marT="34290" marB="34290">
                    <a:solidFill>
                      <a:srgbClr val="604A7B"/>
                    </a:solidFill>
                  </a:tcPr>
                </a:tc>
                <a:tc>
                  <a:txBody>
                    <a:bodyPr/>
                    <a:lstStyle/>
                    <a:p>
                      <a:endParaRPr lang="en-US" sz="1400" dirty="0"/>
                    </a:p>
                  </a:txBody>
                  <a:tcPr marT="34290" marB="34290">
                    <a:solidFill>
                      <a:srgbClr val="FFFFFF"/>
                    </a:solidFill>
                  </a:tcPr>
                </a:tc>
              </a:tr>
              <a:tr h="278130">
                <a:tc vMerge="1">
                  <a:txBody>
                    <a:bodyPr/>
                    <a:lstStyle/>
                    <a:p>
                      <a:endParaRPr lang="en-US" dirty="0"/>
                    </a:p>
                  </a:txBody>
                  <a:tcPr>
                    <a:solidFill>
                      <a:schemeClr val="bg1"/>
                    </a:solidFill>
                  </a:tcPr>
                </a:tc>
                <a:tc>
                  <a:txBody>
                    <a:bodyPr/>
                    <a:lstStyle/>
                    <a:p>
                      <a:r>
                        <a:rPr lang="en-US" sz="1400" dirty="0" smtClean="0"/>
                        <a:t>Thread 2</a:t>
                      </a:r>
                      <a:endParaRPr lang="en-US" sz="1400" dirty="0"/>
                    </a:p>
                  </a:txBody>
                  <a:tcPr marT="34290" marB="34290">
                    <a:solidFill>
                      <a:schemeClr val="accent4">
                        <a:lumMod val="75000"/>
                      </a:schemeClr>
                    </a:solidFill>
                  </a:tcPr>
                </a:tc>
                <a:tc>
                  <a:txBody>
                    <a:bodyPr/>
                    <a:lstStyle/>
                    <a:p>
                      <a:endParaRPr lang="en-US" sz="1400" dirty="0"/>
                    </a:p>
                  </a:txBody>
                  <a:tcPr marT="34290" marB="34290">
                    <a:solidFill>
                      <a:schemeClr val="accent4">
                        <a:lumMod val="60000"/>
                        <a:lumOff val="40000"/>
                      </a:schemeClr>
                    </a:solidFill>
                  </a:tcPr>
                </a:tc>
                <a:tc>
                  <a:txBody>
                    <a:bodyPr/>
                    <a:lstStyle/>
                    <a:p>
                      <a:endParaRPr lang="en-US" sz="1400" dirty="0"/>
                    </a:p>
                  </a:txBody>
                  <a:tcPr marT="34290" marB="34290">
                    <a:solidFill>
                      <a:schemeClr val="accent4">
                        <a:lumMod val="60000"/>
                        <a:lumOff val="40000"/>
                      </a:schemeClr>
                    </a:solidFill>
                  </a:tcPr>
                </a:tc>
                <a:tc>
                  <a:txBody>
                    <a:bodyPr/>
                    <a:lstStyle/>
                    <a:p>
                      <a:endParaRPr lang="en-US" sz="1400" dirty="0"/>
                    </a:p>
                  </a:txBody>
                  <a:tcPr marT="34290" marB="34290">
                    <a:solidFill>
                      <a:schemeClr val="accent4">
                        <a:lumMod val="75000"/>
                      </a:schemeClr>
                    </a:solidFill>
                  </a:tcPr>
                </a:tc>
                <a:tc>
                  <a:txBody>
                    <a:bodyPr/>
                    <a:lstStyle/>
                    <a:p>
                      <a:endParaRPr lang="en-US" sz="1400" dirty="0"/>
                    </a:p>
                  </a:txBody>
                  <a:tcPr marT="34290" marB="34290">
                    <a:solidFill>
                      <a:schemeClr val="accent4">
                        <a:lumMod val="60000"/>
                        <a:lumOff val="40000"/>
                      </a:schemeClr>
                    </a:solidFill>
                  </a:tcPr>
                </a:tc>
                <a:tc>
                  <a:txBody>
                    <a:bodyPr/>
                    <a:lstStyle/>
                    <a:p>
                      <a:endParaRPr lang="en-US" sz="1400" dirty="0"/>
                    </a:p>
                  </a:txBody>
                  <a:tcPr marT="34290" marB="34290">
                    <a:solidFill>
                      <a:srgbClr val="FFFFFF"/>
                    </a:solidFill>
                  </a:tcPr>
                </a:tc>
              </a:tr>
              <a:tr h="278130">
                <a:tc vMerge="1">
                  <a:txBody>
                    <a:bodyPr/>
                    <a:lstStyle/>
                    <a:p>
                      <a:endParaRPr lang="en-US" dirty="0"/>
                    </a:p>
                  </a:txBody>
                  <a:tcPr>
                    <a:solidFill>
                      <a:schemeClr val="bg1"/>
                    </a:solidFill>
                  </a:tcPr>
                </a:tc>
                <a:tc>
                  <a:txBody>
                    <a:bodyPr/>
                    <a:lstStyle/>
                    <a:p>
                      <a:r>
                        <a:rPr lang="en-US" sz="1400" dirty="0" smtClean="0"/>
                        <a:t>Thread 3</a:t>
                      </a:r>
                      <a:endParaRPr lang="en-US" sz="1400" dirty="0"/>
                    </a:p>
                  </a:txBody>
                  <a:tcPr marT="34290" marB="34290">
                    <a:solidFill>
                      <a:schemeClr val="accent4">
                        <a:lumMod val="60000"/>
                        <a:lumOff val="40000"/>
                      </a:schemeClr>
                    </a:solidFill>
                  </a:tcPr>
                </a:tc>
                <a:tc>
                  <a:txBody>
                    <a:bodyPr/>
                    <a:lstStyle/>
                    <a:p>
                      <a:endParaRPr lang="en-US" sz="1400" dirty="0"/>
                    </a:p>
                  </a:txBody>
                  <a:tcPr marT="34290" marB="34290">
                    <a:solidFill>
                      <a:schemeClr val="accent4">
                        <a:lumMod val="60000"/>
                        <a:lumOff val="40000"/>
                      </a:schemeClr>
                    </a:solidFill>
                  </a:tcPr>
                </a:tc>
                <a:tc>
                  <a:txBody>
                    <a:bodyPr/>
                    <a:lstStyle/>
                    <a:p>
                      <a:endParaRPr lang="en-US" sz="1400" dirty="0"/>
                    </a:p>
                  </a:txBody>
                  <a:tcPr marT="34290" marB="34290">
                    <a:solidFill>
                      <a:schemeClr val="accent4">
                        <a:lumMod val="75000"/>
                      </a:schemeClr>
                    </a:solidFill>
                  </a:tcPr>
                </a:tc>
                <a:tc>
                  <a:txBody>
                    <a:bodyPr/>
                    <a:lstStyle/>
                    <a:p>
                      <a:endParaRPr lang="en-US" sz="1400" dirty="0"/>
                    </a:p>
                  </a:txBody>
                  <a:tcPr marT="34290" marB="34290">
                    <a:solidFill>
                      <a:schemeClr val="accent4">
                        <a:lumMod val="60000"/>
                        <a:lumOff val="40000"/>
                      </a:schemeClr>
                    </a:solidFill>
                  </a:tcPr>
                </a:tc>
                <a:tc>
                  <a:txBody>
                    <a:bodyPr/>
                    <a:lstStyle/>
                    <a:p>
                      <a:endParaRPr lang="en-US" sz="1400" dirty="0"/>
                    </a:p>
                  </a:txBody>
                  <a:tcPr marT="34290" marB="34290">
                    <a:solidFill>
                      <a:srgbClr val="604A7B"/>
                    </a:solidFill>
                  </a:tcPr>
                </a:tc>
                <a:tc>
                  <a:txBody>
                    <a:bodyPr/>
                    <a:lstStyle/>
                    <a:p>
                      <a:endParaRPr lang="en-US" sz="1400" dirty="0"/>
                    </a:p>
                  </a:txBody>
                  <a:tcPr marT="34290" marB="34290">
                    <a:solidFill>
                      <a:srgbClr val="FFFFFF"/>
                    </a:solidFill>
                  </a:tcPr>
                </a:tc>
              </a:tr>
            </a:tbl>
          </a:graphicData>
        </a:graphic>
      </p:graphicFrame>
      <p:sp>
        <p:nvSpPr>
          <p:cNvPr id="5" name="Oval 4"/>
          <p:cNvSpPr/>
          <p:nvPr/>
        </p:nvSpPr>
        <p:spPr>
          <a:xfrm>
            <a:off x="1716217" y="3454985"/>
            <a:ext cx="1070918" cy="27287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P0.t2</a:t>
            </a:r>
            <a:endParaRPr lang="en-US" sz="2000" dirty="0"/>
          </a:p>
        </p:txBody>
      </p:sp>
      <p:sp>
        <p:nvSpPr>
          <p:cNvPr id="6" name="Oval 5"/>
          <p:cNvSpPr/>
          <p:nvPr/>
        </p:nvSpPr>
        <p:spPr>
          <a:xfrm>
            <a:off x="2884616" y="3449836"/>
            <a:ext cx="1070918" cy="27287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7" name="Oval 6"/>
          <p:cNvSpPr/>
          <p:nvPr/>
        </p:nvSpPr>
        <p:spPr>
          <a:xfrm>
            <a:off x="4053015" y="3444687"/>
            <a:ext cx="1070918" cy="27287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P1.t1</a:t>
            </a:r>
            <a:endParaRPr lang="en-US" sz="2000" dirty="0"/>
          </a:p>
        </p:txBody>
      </p:sp>
      <p:sp>
        <p:nvSpPr>
          <p:cNvPr id="8" name="Oval 7"/>
          <p:cNvSpPr/>
          <p:nvPr/>
        </p:nvSpPr>
        <p:spPr>
          <a:xfrm>
            <a:off x="5204941" y="3449836"/>
            <a:ext cx="1070918" cy="27287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9" name="Oval 8"/>
          <p:cNvSpPr/>
          <p:nvPr/>
        </p:nvSpPr>
        <p:spPr>
          <a:xfrm>
            <a:off x="6404830" y="3444687"/>
            <a:ext cx="1070918" cy="27287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P1.t1</a:t>
            </a:r>
            <a:endParaRPr lang="en-US" sz="2000" dirty="0"/>
          </a:p>
        </p:txBody>
      </p:sp>
      <p:sp>
        <p:nvSpPr>
          <p:cNvPr id="11" name="TextBox 10"/>
          <p:cNvSpPr txBox="1"/>
          <p:nvPr/>
        </p:nvSpPr>
        <p:spPr>
          <a:xfrm>
            <a:off x="457200" y="3465060"/>
            <a:ext cx="793982" cy="369332"/>
          </a:xfrm>
          <a:prstGeom prst="rect">
            <a:avLst/>
          </a:prstGeom>
          <a:noFill/>
        </p:spPr>
        <p:txBody>
          <a:bodyPr wrap="none" rtlCol="0">
            <a:spAutoFit/>
          </a:bodyPr>
          <a:lstStyle/>
          <a:p>
            <a:r>
              <a:rPr lang="en-US" dirty="0" smtClean="0"/>
              <a:t>Core 0</a:t>
            </a:r>
            <a:endParaRPr lang="en-US" dirty="0"/>
          </a:p>
        </p:txBody>
      </p:sp>
      <p:grpSp>
        <p:nvGrpSpPr>
          <p:cNvPr id="14" name="Group 13"/>
          <p:cNvGrpSpPr/>
          <p:nvPr/>
        </p:nvGrpSpPr>
        <p:grpSpPr>
          <a:xfrm>
            <a:off x="1640704" y="1616676"/>
            <a:ext cx="4695567" cy="279057"/>
            <a:chOff x="1640703" y="2155568"/>
            <a:chExt cx="5835045" cy="372076"/>
          </a:xfrm>
        </p:grpSpPr>
        <p:cxnSp>
          <p:nvCxnSpPr>
            <p:cNvPr id="12" name="Straight Arrow Connector 11"/>
            <p:cNvCxnSpPr/>
            <p:nvPr/>
          </p:nvCxnSpPr>
          <p:spPr>
            <a:xfrm>
              <a:off x="1640703" y="2155568"/>
              <a:ext cx="5835045"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1640703" y="2527644"/>
              <a:ext cx="5835045"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grpSp>
      <p:grpSp>
        <p:nvGrpSpPr>
          <p:cNvPr id="19" name="Group 18"/>
          <p:cNvGrpSpPr/>
          <p:nvPr/>
        </p:nvGrpSpPr>
        <p:grpSpPr>
          <a:xfrm>
            <a:off x="1640704" y="2183027"/>
            <a:ext cx="5835045" cy="547817"/>
            <a:chOff x="1640703" y="2910703"/>
            <a:chExt cx="7046098" cy="730422"/>
          </a:xfrm>
        </p:grpSpPr>
        <p:cxnSp>
          <p:nvCxnSpPr>
            <p:cNvPr id="16" name="Straight Arrow Connector 15"/>
            <p:cNvCxnSpPr/>
            <p:nvPr/>
          </p:nvCxnSpPr>
          <p:spPr>
            <a:xfrm>
              <a:off x="1640703" y="2910703"/>
              <a:ext cx="7046096"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1640704" y="3275914"/>
              <a:ext cx="7046096"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1640705" y="3641125"/>
              <a:ext cx="7046096"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grpSp>
      <p:sp>
        <p:nvSpPr>
          <p:cNvPr id="20" name="Oval 19"/>
          <p:cNvSpPr/>
          <p:nvPr/>
        </p:nvSpPr>
        <p:spPr>
          <a:xfrm>
            <a:off x="1716217" y="3848360"/>
            <a:ext cx="1070918" cy="27287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P1.t2</a:t>
            </a:r>
            <a:endParaRPr lang="en-US" sz="2000" dirty="0"/>
          </a:p>
        </p:txBody>
      </p:sp>
      <p:sp>
        <p:nvSpPr>
          <p:cNvPr id="21" name="Oval 20"/>
          <p:cNvSpPr/>
          <p:nvPr/>
        </p:nvSpPr>
        <p:spPr>
          <a:xfrm>
            <a:off x="2884616" y="3843211"/>
            <a:ext cx="1070918" cy="27287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P1.t1</a:t>
            </a:r>
            <a:endParaRPr lang="en-US" sz="2000" dirty="0"/>
          </a:p>
        </p:txBody>
      </p:sp>
      <p:sp>
        <p:nvSpPr>
          <p:cNvPr id="22" name="Oval 21"/>
          <p:cNvSpPr/>
          <p:nvPr/>
        </p:nvSpPr>
        <p:spPr>
          <a:xfrm>
            <a:off x="4053015" y="3838062"/>
            <a:ext cx="1070918" cy="27287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P1.t3</a:t>
            </a:r>
            <a:endParaRPr lang="en-US" sz="2000" dirty="0"/>
          </a:p>
        </p:txBody>
      </p:sp>
      <p:sp>
        <p:nvSpPr>
          <p:cNvPr id="23" name="Oval 22"/>
          <p:cNvSpPr/>
          <p:nvPr/>
        </p:nvSpPr>
        <p:spPr>
          <a:xfrm>
            <a:off x="5204941" y="3843211"/>
            <a:ext cx="1070918" cy="27287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P1.t2</a:t>
            </a:r>
            <a:endParaRPr lang="en-US" sz="2000" dirty="0"/>
          </a:p>
        </p:txBody>
      </p:sp>
      <p:sp>
        <p:nvSpPr>
          <p:cNvPr id="24" name="Oval 23"/>
          <p:cNvSpPr/>
          <p:nvPr/>
        </p:nvSpPr>
        <p:spPr>
          <a:xfrm>
            <a:off x="6404830" y="3838062"/>
            <a:ext cx="1070918" cy="27287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P1.t3</a:t>
            </a:r>
            <a:endParaRPr lang="en-US" sz="2000" dirty="0"/>
          </a:p>
        </p:txBody>
      </p:sp>
      <p:sp>
        <p:nvSpPr>
          <p:cNvPr id="26" name="TextBox 25"/>
          <p:cNvSpPr txBox="1"/>
          <p:nvPr/>
        </p:nvSpPr>
        <p:spPr>
          <a:xfrm>
            <a:off x="457200" y="3858435"/>
            <a:ext cx="793982" cy="369332"/>
          </a:xfrm>
          <a:prstGeom prst="rect">
            <a:avLst/>
          </a:prstGeom>
          <a:noFill/>
        </p:spPr>
        <p:txBody>
          <a:bodyPr wrap="none" rtlCol="0">
            <a:spAutoFit/>
          </a:bodyPr>
          <a:lstStyle/>
          <a:p>
            <a:r>
              <a:rPr lang="en-US" dirty="0" smtClean="0"/>
              <a:t>Core 1</a:t>
            </a:r>
            <a:endParaRPr lang="en-US" dirty="0"/>
          </a:p>
        </p:txBody>
      </p:sp>
      <p:cxnSp>
        <p:nvCxnSpPr>
          <p:cNvPr id="27" name="Straight Arrow Connector 26"/>
          <p:cNvCxnSpPr/>
          <p:nvPr/>
        </p:nvCxnSpPr>
        <p:spPr>
          <a:xfrm flipV="1">
            <a:off x="2196757" y="2924433"/>
            <a:ext cx="0" cy="23168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flipV="1">
            <a:off x="4545914" y="2924433"/>
            <a:ext cx="0" cy="231689"/>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3855646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subTnLst>
                                    <p:set>
                                      <p:cBhvr override="childStyle">
                                        <p:cTn dur="1" fill="hold" display="0" masterRel="nextClick" afterEffect="1"/>
                                        <p:tgtEl>
                                          <p:spTgt spid="14"/>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subTnLst>
                                    <p:set>
                                      <p:cBhvr override="childStyle">
                                        <p:cTn dur="1" fill="hold" display="0" masterRel="nextClick" afterEffect="1"/>
                                        <p:tgtEl>
                                          <p:spTgt spid="19"/>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35" presetClass="emph" presetSubtype="0" repeatCount="2000" fill="hold" nodeType="clickEffect">
                                  <p:stCondLst>
                                    <p:cond delay="0"/>
                                  </p:stCondLst>
                                  <p:childTnLst>
                                    <p:anim calcmode="discrete" valueType="str">
                                      <p:cBhvr>
                                        <p:cTn id="18" dur="1000" fill="hold"/>
                                        <p:tgtEl>
                                          <p:spTgt spid="27"/>
                                        </p:tgtEl>
                                        <p:attrNameLst>
                                          <p:attrName>style.visibility</p:attrName>
                                        </p:attrNameLst>
                                      </p:cBhvr>
                                      <p:tavLst>
                                        <p:tav tm="0">
                                          <p:val>
                                            <p:strVal val="hidden"/>
                                          </p:val>
                                        </p:tav>
                                        <p:tav tm="50000">
                                          <p:val>
                                            <p:strVal val="visible"/>
                                          </p:val>
                                        </p:tav>
                                      </p:tavLst>
                                    </p:anim>
                                  </p:childTnLst>
                                  <p:subTnLst>
                                    <p:set>
                                      <p:cBhvr override="childStyle">
                                        <p:cTn dur="1" fill="hold" display="0" masterRel="nextClick" afterEffect="1"/>
                                        <p:tgtEl>
                                          <p:spTgt spid="27"/>
                                        </p:tgtEl>
                                        <p:attrNameLst>
                                          <p:attrName>style.visibility</p:attrName>
                                        </p:attrNameLst>
                                      </p:cBhvr>
                                      <p:to>
                                        <p:strVal val="hidden"/>
                                      </p:to>
                                    </p:set>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35" presetClass="emph" presetSubtype="0" repeatCount="2000" fill="hold" nodeType="clickEffect">
                                  <p:stCondLst>
                                    <p:cond delay="0"/>
                                  </p:stCondLst>
                                  <p:childTnLst>
                                    <p:anim calcmode="discrete" valueType="str">
                                      <p:cBhvr>
                                        <p:cTn id="26" dur="1000" fill="hold"/>
                                        <p:tgtEl>
                                          <p:spTgt spid="29"/>
                                        </p:tgtEl>
                                        <p:attrNameLst>
                                          <p:attrName>style.visibility</p:attrName>
                                        </p:attrNameLst>
                                      </p:cBhvr>
                                      <p:tavLst>
                                        <p:tav tm="0">
                                          <p:val>
                                            <p:strVal val="hidden"/>
                                          </p:val>
                                        </p:tav>
                                        <p:tav tm="50000">
                                          <p:val>
                                            <p:strVal val="visible"/>
                                          </p:val>
                                        </p:tav>
                                      </p:tavLst>
                                    </p:anim>
                                  </p:childTnLst>
                                  <p:subTnLst>
                                    <p:set>
                                      <p:cBhvr override="childStyle">
                                        <p:cTn dur="1" fill="hold" display="0" masterRel="nextClick" afterEffect="1"/>
                                        <p:tgtEl>
                                          <p:spTgt spid="29"/>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Single-Thread Multiple </a:t>
            </a:r>
            <a:r>
              <a:rPr lang="en-US" dirty="0" err="1" smtClean="0"/>
              <a:t>Goroutines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442255139"/>
              </p:ext>
            </p:extLst>
          </p:nvPr>
        </p:nvGraphicFramePr>
        <p:xfrm>
          <a:off x="457201" y="1200150"/>
          <a:ext cx="8229599" cy="845819"/>
        </p:xfrm>
        <a:graphic>
          <a:graphicData uri="http://schemas.openxmlformats.org/drawingml/2006/table">
            <a:tbl>
              <a:tblPr firstRow="1" bandRow="1">
                <a:tableStyleId>{5C22544A-7EE6-4342-B048-85BDC9FD1C3A}</a:tableStyleId>
              </a:tblPr>
              <a:tblGrid>
                <a:gridCol w="1135449"/>
                <a:gridCol w="1091513"/>
                <a:gridCol w="1300009"/>
                <a:gridCol w="1175657"/>
                <a:gridCol w="1175657"/>
                <a:gridCol w="1175657"/>
                <a:gridCol w="1175657"/>
              </a:tblGrid>
              <a:tr h="278130">
                <a:tc>
                  <a:txBody>
                    <a:bodyPr/>
                    <a:lstStyle/>
                    <a:p>
                      <a:pPr algn="ctr"/>
                      <a:r>
                        <a:rPr lang="en-US" sz="1400" dirty="0" smtClean="0">
                          <a:solidFill>
                            <a:schemeClr val="bg1"/>
                          </a:solidFill>
                        </a:rPr>
                        <a:t>Processes</a:t>
                      </a:r>
                      <a:endParaRPr lang="en-US" sz="1400" dirty="0">
                        <a:solidFill>
                          <a:schemeClr val="bg1"/>
                        </a:solidFill>
                      </a:endParaRPr>
                    </a:p>
                  </a:txBody>
                  <a:tcPr marT="34290" marB="34290">
                    <a:solidFill>
                      <a:schemeClr val="accent1"/>
                    </a:solidFill>
                  </a:tcPr>
                </a:tc>
                <a:tc>
                  <a:txBody>
                    <a:bodyPr/>
                    <a:lstStyle/>
                    <a:p>
                      <a:pPr algn="ctr"/>
                      <a:r>
                        <a:rPr lang="en-US" sz="1400" dirty="0" smtClean="0">
                          <a:solidFill>
                            <a:schemeClr val="bg1"/>
                          </a:solidFill>
                        </a:rPr>
                        <a:t>Threads</a:t>
                      </a:r>
                      <a:endParaRPr lang="en-US" sz="1400" dirty="0">
                        <a:solidFill>
                          <a:schemeClr val="bg1"/>
                        </a:solidFill>
                      </a:endParaRPr>
                    </a:p>
                  </a:txBody>
                  <a:tcPr marT="34290" marB="34290"/>
                </a:tc>
                <a:tc>
                  <a:txBody>
                    <a:bodyPr/>
                    <a:lstStyle/>
                    <a:p>
                      <a:pPr algn="ctr"/>
                      <a:r>
                        <a:rPr lang="en-US" sz="1400" dirty="0" err="1" smtClean="0"/>
                        <a:t>goroutines</a:t>
                      </a:r>
                      <a:endParaRPr lang="en-US" sz="1400" dirty="0"/>
                    </a:p>
                  </a:txBody>
                  <a:tcPr marT="34290" marB="34290"/>
                </a:tc>
                <a:tc>
                  <a:txBody>
                    <a:bodyPr/>
                    <a:lstStyle/>
                    <a:p>
                      <a:pPr algn="ctr"/>
                      <a:r>
                        <a:rPr lang="en-US" sz="1400" dirty="0" smtClean="0"/>
                        <a:t>Time  1</a:t>
                      </a:r>
                      <a:endParaRPr lang="en-US" sz="1400" dirty="0"/>
                    </a:p>
                  </a:txBody>
                  <a:tcPr marT="34290" marB="34290"/>
                </a:tc>
                <a:tc>
                  <a:txBody>
                    <a:bodyPr/>
                    <a:lstStyle/>
                    <a:p>
                      <a:pPr algn="ctr"/>
                      <a:r>
                        <a:rPr lang="en-US" sz="1400" dirty="0" smtClean="0"/>
                        <a:t>Time 2</a:t>
                      </a:r>
                      <a:endParaRPr lang="en-US" sz="1400" dirty="0"/>
                    </a:p>
                  </a:txBody>
                  <a:tcPr marT="34290" marB="34290"/>
                </a:tc>
                <a:tc>
                  <a:txBody>
                    <a:bodyPr/>
                    <a:lstStyle/>
                    <a:p>
                      <a:pPr algn="ctr"/>
                      <a:r>
                        <a:rPr lang="en-US" sz="1400" dirty="0" smtClean="0"/>
                        <a:t>Time 3</a:t>
                      </a:r>
                      <a:endParaRPr lang="en-US" sz="1400" dirty="0"/>
                    </a:p>
                  </a:txBody>
                  <a:tcPr marT="34290" marB="34290"/>
                </a:tc>
                <a:tc>
                  <a:txBody>
                    <a:bodyPr/>
                    <a:lstStyle/>
                    <a:p>
                      <a:pPr algn="ctr"/>
                      <a:r>
                        <a:rPr lang="en-US" sz="1400" dirty="0" smtClean="0"/>
                        <a:t>Time 4</a:t>
                      </a:r>
                      <a:endParaRPr lang="en-US" sz="1400" dirty="0"/>
                    </a:p>
                  </a:txBody>
                  <a:tcPr marT="34290" marB="34290"/>
                </a:tc>
              </a:tr>
              <a:tr h="278130">
                <a:tc rowSpan="2">
                  <a:txBody>
                    <a:bodyPr/>
                    <a:lstStyle/>
                    <a:p>
                      <a:r>
                        <a:rPr lang="en-US" sz="1400" dirty="0" smtClean="0"/>
                        <a:t>Process 0</a:t>
                      </a:r>
                      <a:endParaRPr lang="en-US" sz="1400" dirty="0"/>
                    </a:p>
                  </a:txBody>
                  <a:tcPr marT="34290" marB="34290" anchor="ctr">
                    <a:solidFill>
                      <a:schemeClr val="bg1"/>
                    </a:solidFill>
                  </a:tcPr>
                </a:tc>
                <a:tc>
                  <a:txBody>
                    <a:bodyPr/>
                    <a:lstStyle/>
                    <a:p>
                      <a:endParaRPr lang="en-US" sz="1400" dirty="0"/>
                    </a:p>
                  </a:txBody>
                  <a:tcPr marT="34290" marB="34290">
                    <a:solidFill>
                      <a:srgbClr val="FFFFFF"/>
                    </a:solidFill>
                  </a:tcPr>
                </a:tc>
                <a:tc rowSpan="2">
                  <a:txBody>
                    <a:bodyPr/>
                    <a:lstStyle/>
                    <a:p>
                      <a:pPr algn="ctr"/>
                      <a:r>
                        <a:rPr lang="en-US" sz="1400" dirty="0" smtClean="0"/>
                        <a:t>4</a:t>
                      </a:r>
                      <a:endParaRPr lang="en-US" sz="1400" dirty="0"/>
                    </a:p>
                  </a:txBody>
                  <a:tcPr marT="34290" marB="34290" anchor="ctr">
                    <a:solidFill>
                      <a:srgbClr val="FFFFFF"/>
                    </a:solidFill>
                  </a:tcPr>
                </a:tc>
                <a:tc>
                  <a:txBody>
                    <a:bodyPr/>
                    <a:lstStyle/>
                    <a:p>
                      <a:endParaRPr lang="en-US" sz="1400" dirty="0"/>
                    </a:p>
                  </a:txBody>
                  <a:tcPr marT="34290" marB="34290">
                    <a:solidFill>
                      <a:srgbClr val="FFFFFF"/>
                    </a:solidFill>
                  </a:tcPr>
                </a:tc>
                <a:tc>
                  <a:txBody>
                    <a:bodyPr/>
                    <a:lstStyle/>
                    <a:p>
                      <a:endParaRPr lang="en-US" sz="1400" dirty="0"/>
                    </a:p>
                  </a:txBody>
                  <a:tcPr marT="34290" marB="34290">
                    <a:solidFill>
                      <a:schemeClr val="bg1"/>
                    </a:solidFill>
                  </a:tcPr>
                </a:tc>
                <a:tc>
                  <a:txBody>
                    <a:bodyPr/>
                    <a:lstStyle/>
                    <a:p>
                      <a:endParaRPr lang="en-US" sz="1400" dirty="0"/>
                    </a:p>
                  </a:txBody>
                  <a:tcPr marT="34290" marB="34290">
                    <a:solidFill>
                      <a:schemeClr val="bg1"/>
                    </a:solidFill>
                  </a:tcPr>
                </a:tc>
                <a:tc>
                  <a:txBody>
                    <a:bodyPr/>
                    <a:lstStyle/>
                    <a:p>
                      <a:endParaRPr lang="en-US" sz="1400" dirty="0"/>
                    </a:p>
                  </a:txBody>
                  <a:tcPr marT="34290" marB="34290">
                    <a:solidFill>
                      <a:schemeClr val="bg1"/>
                    </a:solidFill>
                  </a:tcPr>
                </a:tc>
              </a:tr>
              <a:tr h="278130">
                <a:tc vMerge="1">
                  <a:txBody>
                    <a:bodyPr/>
                    <a:lstStyle/>
                    <a:p>
                      <a:endParaRPr lang="en-US" dirty="0"/>
                    </a:p>
                  </a:txBody>
                  <a:tcPr>
                    <a:solidFill>
                      <a:schemeClr val="bg1"/>
                    </a:solidFill>
                  </a:tcPr>
                </a:tc>
                <a:tc>
                  <a:txBody>
                    <a:bodyPr/>
                    <a:lstStyle/>
                    <a:p>
                      <a:r>
                        <a:rPr lang="en-US" sz="1400" dirty="0" smtClean="0"/>
                        <a:t>Thread 1</a:t>
                      </a:r>
                      <a:endParaRPr lang="en-US" sz="1400" dirty="0"/>
                    </a:p>
                  </a:txBody>
                  <a:tcPr marT="34290" marB="34290">
                    <a:solidFill>
                      <a:schemeClr val="bg1"/>
                    </a:solidFill>
                  </a:tcPr>
                </a:tc>
                <a:tc vMerge="1">
                  <a:txBody>
                    <a:bodyPr/>
                    <a:lstStyle/>
                    <a:p>
                      <a:endParaRPr lang="en-US" dirty="0"/>
                    </a:p>
                  </a:txBody>
                  <a:tcPr>
                    <a:solidFill>
                      <a:schemeClr val="bg1"/>
                    </a:solidFill>
                  </a:tcPr>
                </a:tc>
                <a:tc>
                  <a:txBody>
                    <a:bodyPr/>
                    <a:lstStyle/>
                    <a:p>
                      <a:endParaRPr lang="en-US" sz="1400" dirty="0"/>
                    </a:p>
                  </a:txBody>
                  <a:tcPr marT="34290" marB="34290">
                    <a:solidFill>
                      <a:schemeClr val="accent2">
                        <a:lumMod val="75000"/>
                      </a:schemeClr>
                    </a:solidFill>
                  </a:tcPr>
                </a:tc>
                <a:tc>
                  <a:txBody>
                    <a:bodyPr/>
                    <a:lstStyle/>
                    <a:p>
                      <a:endParaRPr lang="en-US" sz="1400" dirty="0"/>
                    </a:p>
                  </a:txBody>
                  <a:tcPr marT="34290" marB="34290">
                    <a:solidFill>
                      <a:schemeClr val="accent2">
                        <a:lumMod val="75000"/>
                      </a:schemeClr>
                    </a:solidFill>
                  </a:tcPr>
                </a:tc>
                <a:tc>
                  <a:txBody>
                    <a:bodyPr/>
                    <a:lstStyle/>
                    <a:p>
                      <a:endParaRPr lang="en-US" sz="1400" dirty="0"/>
                    </a:p>
                  </a:txBody>
                  <a:tcPr marT="34290" marB="34290">
                    <a:solidFill>
                      <a:schemeClr val="accent2">
                        <a:lumMod val="75000"/>
                      </a:schemeClr>
                    </a:solidFill>
                  </a:tcPr>
                </a:tc>
                <a:tc>
                  <a:txBody>
                    <a:bodyPr/>
                    <a:lstStyle/>
                    <a:p>
                      <a:endParaRPr lang="en-US" sz="1400" dirty="0"/>
                    </a:p>
                  </a:txBody>
                  <a:tcPr marT="34290" marB="34290">
                    <a:solidFill>
                      <a:schemeClr val="bg1"/>
                    </a:solidFill>
                  </a:tcPr>
                </a:tc>
              </a:tr>
            </a:tbl>
          </a:graphicData>
        </a:graphic>
      </p:graphicFrame>
      <p:sp>
        <p:nvSpPr>
          <p:cNvPr id="5" name="Oval 4"/>
          <p:cNvSpPr/>
          <p:nvPr/>
        </p:nvSpPr>
        <p:spPr>
          <a:xfrm>
            <a:off x="5220042" y="3957258"/>
            <a:ext cx="1070918" cy="27287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6" name="Oval 5"/>
          <p:cNvSpPr/>
          <p:nvPr/>
        </p:nvSpPr>
        <p:spPr>
          <a:xfrm>
            <a:off x="6344508" y="3957258"/>
            <a:ext cx="1070918" cy="27287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7" name="Oval 6"/>
          <p:cNvSpPr/>
          <p:nvPr/>
        </p:nvSpPr>
        <p:spPr>
          <a:xfrm>
            <a:off x="4053015" y="3942839"/>
            <a:ext cx="1070918" cy="27287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11" name="TextBox 10"/>
          <p:cNvSpPr txBox="1"/>
          <p:nvPr/>
        </p:nvSpPr>
        <p:spPr>
          <a:xfrm>
            <a:off x="457200" y="3938717"/>
            <a:ext cx="793982" cy="369332"/>
          </a:xfrm>
          <a:prstGeom prst="rect">
            <a:avLst/>
          </a:prstGeom>
          <a:noFill/>
        </p:spPr>
        <p:txBody>
          <a:bodyPr wrap="none" rtlCol="0">
            <a:spAutoFit/>
          </a:bodyPr>
          <a:lstStyle/>
          <a:p>
            <a:r>
              <a:rPr lang="en-US" dirty="0" smtClean="0"/>
              <a:t>Core 0</a:t>
            </a:r>
            <a:endParaRPr lang="en-US" dirty="0"/>
          </a:p>
        </p:txBody>
      </p:sp>
      <p:cxnSp>
        <p:nvCxnSpPr>
          <p:cNvPr id="13" name="Straight Arrow Connector 12"/>
          <p:cNvCxnSpPr/>
          <p:nvPr/>
        </p:nvCxnSpPr>
        <p:spPr>
          <a:xfrm>
            <a:off x="75514" y="1323202"/>
            <a:ext cx="381686" cy="0"/>
          </a:xfrm>
          <a:prstGeom prst="straightConnector1">
            <a:avLst/>
          </a:prstGeom>
          <a:ln w="57150" cmpd="sng">
            <a:headEnd type="none"/>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a:off x="4004961" y="1874108"/>
            <a:ext cx="3503825"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4062626" y="1493108"/>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0</a:t>
            </a:r>
            <a:endParaRPr lang="en-US" dirty="0"/>
          </a:p>
        </p:txBody>
      </p:sp>
      <p:sp>
        <p:nvSpPr>
          <p:cNvPr id="18" name="Rectangle 17"/>
          <p:cNvSpPr/>
          <p:nvPr/>
        </p:nvSpPr>
        <p:spPr>
          <a:xfrm>
            <a:off x="4427837" y="1493108"/>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20" name="Rectangle 19"/>
          <p:cNvSpPr/>
          <p:nvPr/>
        </p:nvSpPr>
        <p:spPr>
          <a:xfrm>
            <a:off x="4793048" y="1493108"/>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2</a:t>
            </a:r>
            <a:endParaRPr lang="en-US" dirty="0"/>
          </a:p>
        </p:txBody>
      </p:sp>
      <p:sp>
        <p:nvSpPr>
          <p:cNvPr id="23" name="Rectangle 22"/>
          <p:cNvSpPr/>
          <p:nvPr/>
        </p:nvSpPr>
        <p:spPr>
          <a:xfrm>
            <a:off x="5220043" y="1493108"/>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24" name="Rectangle 23"/>
          <p:cNvSpPr/>
          <p:nvPr/>
        </p:nvSpPr>
        <p:spPr>
          <a:xfrm>
            <a:off x="5585254" y="1493108"/>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1</a:t>
            </a:r>
            <a:endParaRPr lang="en-US" dirty="0"/>
          </a:p>
        </p:txBody>
      </p:sp>
      <p:sp>
        <p:nvSpPr>
          <p:cNvPr id="25" name="Rectangle 24"/>
          <p:cNvSpPr/>
          <p:nvPr/>
        </p:nvSpPr>
        <p:spPr>
          <a:xfrm>
            <a:off x="5950465" y="1493108"/>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1</a:t>
            </a:r>
            <a:endParaRPr lang="en-US" dirty="0"/>
          </a:p>
        </p:txBody>
      </p:sp>
      <p:sp>
        <p:nvSpPr>
          <p:cNvPr id="26" name="Rectangle 25"/>
          <p:cNvSpPr/>
          <p:nvPr/>
        </p:nvSpPr>
        <p:spPr>
          <a:xfrm>
            <a:off x="6377460" y="1493106"/>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27" name="Rectangle 26"/>
          <p:cNvSpPr/>
          <p:nvPr/>
        </p:nvSpPr>
        <p:spPr>
          <a:xfrm>
            <a:off x="6742671" y="1493106"/>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2</a:t>
            </a:r>
            <a:endParaRPr lang="en-US" dirty="0"/>
          </a:p>
        </p:txBody>
      </p:sp>
      <p:sp>
        <p:nvSpPr>
          <p:cNvPr id="28" name="Rectangle 27"/>
          <p:cNvSpPr/>
          <p:nvPr/>
        </p:nvSpPr>
        <p:spPr>
          <a:xfrm>
            <a:off x="7107882" y="1493106"/>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0</a:t>
            </a:r>
            <a:endParaRPr lang="en-US" dirty="0"/>
          </a:p>
        </p:txBody>
      </p:sp>
    </p:spTree>
    <p:extLst>
      <p:ext uri="{BB962C8B-B14F-4D97-AF65-F5344CB8AC3E}">
        <p14:creationId xmlns:p14="http://schemas.microsoft.com/office/powerpoint/2010/main" val="188964045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7" presetClass="emph" presetSubtype="0" repeatCount="3000" fill="remove" nodeType="clickEffect">
                                  <p:stCondLst>
                                    <p:cond delay="0"/>
                                  </p:stCondLst>
                                  <p:childTnLst>
                                    <p:animClr clrSpc="rgb" dir="cw">
                                      <p:cBhvr override="childStyle">
                                        <p:cTn id="10" dur="250" autoRev="1" fill="remove"/>
                                        <p:tgtEl>
                                          <p:spTgt spid="19"/>
                                        </p:tgtEl>
                                        <p:attrNameLst>
                                          <p:attrName>style.color</p:attrName>
                                        </p:attrNameLst>
                                      </p:cBhvr>
                                      <p:to>
                                        <a:schemeClr val="bg1"/>
                                      </p:to>
                                    </p:animClr>
                                    <p:animClr clrSpc="rgb" dir="cw">
                                      <p:cBhvr>
                                        <p:cTn id="11" dur="250" autoRev="1" fill="remove"/>
                                        <p:tgtEl>
                                          <p:spTgt spid="19"/>
                                        </p:tgtEl>
                                        <p:attrNameLst>
                                          <p:attrName>fillcolor</p:attrName>
                                        </p:attrNameLst>
                                      </p:cBhvr>
                                      <p:to>
                                        <a:schemeClr val="bg1"/>
                                      </p:to>
                                    </p:animClr>
                                    <p:set>
                                      <p:cBhvr>
                                        <p:cTn id="12" dur="250" autoRev="1" fill="remove"/>
                                        <p:tgtEl>
                                          <p:spTgt spid="19"/>
                                        </p:tgtEl>
                                        <p:attrNameLst>
                                          <p:attrName>fill.type</p:attrName>
                                        </p:attrNameLst>
                                      </p:cBhvr>
                                      <p:to>
                                        <p:strVal val="solid"/>
                                      </p:to>
                                    </p:set>
                                    <p:set>
                                      <p:cBhvr>
                                        <p:cTn id="13" dur="250" autoRev="1" fill="remove"/>
                                        <p:tgtEl>
                                          <p:spTgt spid="19"/>
                                        </p:tgtEl>
                                        <p:attrNameLst>
                                          <p:attrName>fill.on</p:attrName>
                                        </p:attrNameLst>
                                      </p:cBhvr>
                                      <p:to>
                                        <p:strVal val="true"/>
                                      </p:to>
                                    </p:set>
                                  </p:childTnLst>
                                </p:cTn>
                              </p:par>
                            </p:childTnLst>
                          </p:cTn>
                        </p:par>
                      </p:childTnLst>
                    </p:cTn>
                  </p:par>
                  <p:par>
                    <p:cTn id="14" fill="hold">
                      <p:stCondLst>
                        <p:cond delay="indefinite"/>
                      </p:stCondLst>
                      <p:childTnLst>
                        <p:par>
                          <p:cTn id="15" fill="hold">
                            <p:stCondLst>
                              <p:cond delay="0"/>
                            </p:stCondLst>
                            <p:childTnLst>
                              <p:par>
                                <p:cTn id="16" presetID="35" presetClass="emph" presetSubtype="0" fill="hold" grpId="0" nodeType="clickEffect">
                                  <p:stCondLst>
                                    <p:cond delay="0"/>
                                  </p:stCondLst>
                                  <p:childTnLst>
                                    <p:anim calcmode="discrete" valueType="str">
                                      <p:cBhvr>
                                        <p:cTn id="17" dur="1000" fill="hold"/>
                                        <p:tgtEl>
                                          <p:spTgt spid="12"/>
                                        </p:tgtEl>
                                        <p:attrNameLst>
                                          <p:attrName>style.visibility</p:attrName>
                                        </p:attrNameLst>
                                      </p:cBhvr>
                                      <p:tavLst>
                                        <p:tav tm="0">
                                          <p:val>
                                            <p:strVal val="hidden"/>
                                          </p:val>
                                        </p:tav>
                                        <p:tav tm="50000">
                                          <p:val>
                                            <p:strVal val="visible"/>
                                          </p:val>
                                        </p:tav>
                                      </p:tavLst>
                                    </p:anim>
                                  </p:childTnLst>
                                </p:cTn>
                              </p:par>
                            </p:childTnLst>
                          </p:cTn>
                        </p:par>
                      </p:childTnLst>
                    </p:cTn>
                  </p:par>
                  <p:par>
                    <p:cTn id="18" fill="hold">
                      <p:stCondLst>
                        <p:cond delay="indefinite"/>
                      </p:stCondLst>
                      <p:childTnLst>
                        <p:par>
                          <p:cTn id="19" fill="hold">
                            <p:stCondLst>
                              <p:cond delay="0"/>
                            </p:stCondLst>
                            <p:childTnLst>
                              <p:par>
                                <p:cTn id="20" presetID="35" presetClass="emph" presetSubtype="0" fill="hold" grpId="0" nodeType="clickEffect">
                                  <p:stCondLst>
                                    <p:cond delay="0"/>
                                  </p:stCondLst>
                                  <p:childTnLst>
                                    <p:anim calcmode="discrete" valueType="str">
                                      <p:cBhvr>
                                        <p:cTn id="21" dur="1000" fill="hold"/>
                                        <p:tgtEl>
                                          <p:spTgt spid="18"/>
                                        </p:tgtEl>
                                        <p:attrNameLst>
                                          <p:attrName>style.visibility</p:attrName>
                                        </p:attrNameLst>
                                      </p:cBhvr>
                                      <p:tavLst>
                                        <p:tav tm="0">
                                          <p:val>
                                            <p:strVal val="hidden"/>
                                          </p:val>
                                        </p:tav>
                                        <p:tav tm="50000">
                                          <p:val>
                                            <p:strVal val="visible"/>
                                          </p:val>
                                        </p:tav>
                                      </p:tavLst>
                                    </p:anim>
                                  </p:childTnLst>
                                </p:cTn>
                              </p:par>
                            </p:childTnLst>
                          </p:cTn>
                        </p:par>
                      </p:childTnLst>
                    </p:cTn>
                  </p:par>
                  <p:par>
                    <p:cTn id="22" fill="hold">
                      <p:stCondLst>
                        <p:cond delay="indefinite"/>
                      </p:stCondLst>
                      <p:childTnLst>
                        <p:par>
                          <p:cTn id="23" fill="hold">
                            <p:stCondLst>
                              <p:cond delay="0"/>
                            </p:stCondLst>
                            <p:childTnLst>
                              <p:par>
                                <p:cTn id="24" presetID="35" presetClass="emph" presetSubtype="0" fill="hold" grpId="0" nodeType="clickEffect">
                                  <p:stCondLst>
                                    <p:cond delay="0"/>
                                  </p:stCondLst>
                                  <p:childTnLst>
                                    <p:anim calcmode="discrete" valueType="str">
                                      <p:cBhvr>
                                        <p:cTn id="25" dur="1000" fill="hold"/>
                                        <p:tgtEl>
                                          <p:spTgt spid="20"/>
                                        </p:tgtEl>
                                        <p:attrNameLst>
                                          <p:attrName>style.visibility</p:attrName>
                                        </p:attrNameLst>
                                      </p:cBhvr>
                                      <p:tavLst>
                                        <p:tav tm="0">
                                          <p:val>
                                            <p:strVal val="hidden"/>
                                          </p:val>
                                        </p:tav>
                                        <p:tav tm="50000">
                                          <p:val>
                                            <p:strVal val="visible"/>
                                          </p:val>
                                        </p:tav>
                                      </p:tavLst>
                                    </p:anim>
                                  </p:childTnLst>
                                </p:cTn>
                              </p:par>
                            </p:childTnLst>
                          </p:cTn>
                        </p:par>
                      </p:childTnLst>
                    </p:cTn>
                  </p:par>
                  <p:par>
                    <p:cTn id="26" fill="hold">
                      <p:stCondLst>
                        <p:cond delay="indefinite"/>
                      </p:stCondLst>
                      <p:childTnLst>
                        <p:par>
                          <p:cTn id="27" fill="hold">
                            <p:stCondLst>
                              <p:cond delay="0"/>
                            </p:stCondLst>
                            <p:childTnLst>
                              <p:par>
                                <p:cTn id="28" presetID="35" presetClass="emph" presetSubtype="0" fill="hold" grpId="0" nodeType="clickEffect">
                                  <p:stCondLst>
                                    <p:cond delay="0"/>
                                  </p:stCondLst>
                                  <p:childTnLst>
                                    <p:anim calcmode="discrete" valueType="str">
                                      <p:cBhvr>
                                        <p:cTn id="29" dur="1000" fill="hold"/>
                                        <p:tgtEl>
                                          <p:spTgt spid="23"/>
                                        </p:tgtEl>
                                        <p:attrNameLst>
                                          <p:attrName>style.visibility</p:attrName>
                                        </p:attrNameLst>
                                      </p:cBhvr>
                                      <p:tavLst>
                                        <p:tav tm="0">
                                          <p:val>
                                            <p:strVal val="hidden"/>
                                          </p:val>
                                        </p:tav>
                                        <p:tav tm="50000">
                                          <p:val>
                                            <p:strVal val="visible"/>
                                          </p:val>
                                        </p:tav>
                                      </p:tavLst>
                                    </p:anim>
                                  </p:childTnLst>
                                </p:cTn>
                              </p:par>
                            </p:childTnLst>
                          </p:cTn>
                        </p:par>
                      </p:childTnLst>
                    </p:cTn>
                  </p:par>
                  <p:par>
                    <p:cTn id="30" fill="hold">
                      <p:stCondLst>
                        <p:cond delay="indefinite"/>
                      </p:stCondLst>
                      <p:childTnLst>
                        <p:par>
                          <p:cTn id="31" fill="hold">
                            <p:stCondLst>
                              <p:cond delay="0"/>
                            </p:stCondLst>
                            <p:childTnLst>
                              <p:par>
                                <p:cTn id="32" presetID="35" presetClass="emph" presetSubtype="0" fill="hold" grpId="0" nodeType="clickEffect">
                                  <p:stCondLst>
                                    <p:cond delay="0"/>
                                  </p:stCondLst>
                                  <p:childTnLst>
                                    <p:anim calcmode="discrete" valueType="str">
                                      <p:cBhvr>
                                        <p:cTn id="33" dur="1000" fill="hold"/>
                                        <p:tgtEl>
                                          <p:spTgt spid="24"/>
                                        </p:tgtEl>
                                        <p:attrNameLst>
                                          <p:attrName>style.visibility</p:attrName>
                                        </p:attrNameLst>
                                      </p:cBhvr>
                                      <p:tavLst>
                                        <p:tav tm="0">
                                          <p:val>
                                            <p:strVal val="hidden"/>
                                          </p:val>
                                        </p:tav>
                                        <p:tav tm="50000">
                                          <p:val>
                                            <p:strVal val="visible"/>
                                          </p:val>
                                        </p:tav>
                                      </p:tavLst>
                                    </p:anim>
                                  </p:childTnLst>
                                </p:cTn>
                              </p:par>
                            </p:childTnLst>
                          </p:cTn>
                        </p:par>
                      </p:childTnLst>
                    </p:cTn>
                  </p:par>
                  <p:par>
                    <p:cTn id="34" fill="hold">
                      <p:stCondLst>
                        <p:cond delay="indefinite"/>
                      </p:stCondLst>
                      <p:childTnLst>
                        <p:par>
                          <p:cTn id="35" fill="hold">
                            <p:stCondLst>
                              <p:cond delay="0"/>
                            </p:stCondLst>
                            <p:childTnLst>
                              <p:par>
                                <p:cTn id="36" presetID="35" presetClass="emph" presetSubtype="0" fill="hold" grpId="0" nodeType="clickEffect">
                                  <p:stCondLst>
                                    <p:cond delay="0"/>
                                  </p:stCondLst>
                                  <p:childTnLst>
                                    <p:anim calcmode="discrete" valueType="str">
                                      <p:cBhvr>
                                        <p:cTn id="37" dur="1000" fill="hold"/>
                                        <p:tgtEl>
                                          <p:spTgt spid="25"/>
                                        </p:tgtEl>
                                        <p:attrNameLst>
                                          <p:attrName>style.visibility</p:attrName>
                                        </p:attrNameLst>
                                      </p:cBhvr>
                                      <p:tavLst>
                                        <p:tav tm="0">
                                          <p:val>
                                            <p:strVal val="hidden"/>
                                          </p:val>
                                        </p:tav>
                                        <p:tav tm="50000">
                                          <p:val>
                                            <p:strVal val="visible"/>
                                          </p:val>
                                        </p:tav>
                                      </p:tavLst>
                                    </p:anim>
                                  </p:childTnLst>
                                </p:cTn>
                              </p:par>
                            </p:childTnLst>
                          </p:cTn>
                        </p:par>
                      </p:childTnLst>
                    </p:cTn>
                  </p:par>
                  <p:par>
                    <p:cTn id="38" fill="hold">
                      <p:stCondLst>
                        <p:cond delay="indefinite"/>
                      </p:stCondLst>
                      <p:childTnLst>
                        <p:par>
                          <p:cTn id="39" fill="hold">
                            <p:stCondLst>
                              <p:cond delay="0"/>
                            </p:stCondLst>
                            <p:childTnLst>
                              <p:par>
                                <p:cTn id="40" presetID="35" presetClass="emph" presetSubtype="0" fill="hold" grpId="0" nodeType="clickEffect">
                                  <p:stCondLst>
                                    <p:cond delay="0"/>
                                  </p:stCondLst>
                                  <p:childTnLst>
                                    <p:anim calcmode="discrete" valueType="str">
                                      <p:cBhvr>
                                        <p:cTn id="41" dur="1000" fill="hold"/>
                                        <p:tgtEl>
                                          <p:spTgt spid="26"/>
                                        </p:tgtEl>
                                        <p:attrNameLst>
                                          <p:attrName>style.visibility</p:attrName>
                                        </p:attrNameLst>
                                      </p:cBhvr>
                                      <p:tavLst>
                                        <p:tav tm="0">
                                          <p:val>
                                            <p:strVal val="hidden"/>
                                          </p:val>
                                        </p:tav>
                                        <p:tav tm="50000">
                                          <p:val>
                                            <p:strVal val="visible"/>
                                          </p:val>
                                        </p:tav>
                                      </p:tavLst>
                                    </p:anim>
                                  </p:childTnLst>
                                </p:cTn>
                              </p:par>
                            </p:childTnLst>
                          </p:cTn>
                        </p:par>
                      </p:childTnLst>
                    </p:cTn>
                  </p:par>
                  <p:par>
                    <p:cTn id="42" fill="hold">
                      <p:stCondLst>
                        <p:cond delay="indefinite"/>
                      </p:stCondLst>
                      <p:childTnLst>
                        <p:par>
                          <p:cTn id="43" fill="hold">
                            <p:stCondLst>
                              <p:cond delay="0"/>
                            </p:stCondLst>
                            <p:childTnLst>
                              <p:par>
                                <p:cTn id="44" presetID="35" presetClass="emph" presetSubtype="0" fill="hold" grpId="0" nodeType="clickEffect">
                                  <p:stCondLst>
                                    <p:cond delay="0"/>
                                  </p:stCondLst>
                                  <p:childTnLst>
                                    <p:anim calcmode="discrete" valueType="str">
                                      <p:cBhvr>
                                        <p:cTn id="45" dur="1000" fill="hold"/>
                                        <p:tgtEl>
                                          <p:spTgt spid="27"/>
                                        </p:tgtEl>
                                        <p:attrNameLst>
                                          <p:attrName>style.visibility</p:attrName>
                                        </p:attrNameLst>
                                      </p:cBhvr>
                                      <p:tavLst>
                                        <p:tav tm="0">
                                          <p:val>
                                            <p:strVal val="hidden"/>
                                          </p:val>
                                        </p:tav>
                                        <p:tav tm="50000">
                                          <p:val>
                                            <p:strVal val="visible"/>
                                          </p:val>
                                        </p:tav>
                                      </p:tavLst>
                                    </p:anim>
                                  </p:childTnLst>
                                </p:cTn>
                              </p:par>
                            </p:childTnLst>
                          </p:cTn>
                        </p:par>
                      </p:childTnLst>
                    </p:cTn>
                  </p:par>
                  <p:par>
                    <p:cTn id="46" fill="hold">
                      <p:stCondLst>
                        <p:cond delay="indefinite"/>
                      </p:stCondLst>
                      <p:childTnLst>
                        <p:par>
                          <p:cTn id="47" fill="hold">
                            <p:stCondLst>
                              <p:cond delay="0"/>
                            </p:stCondLst>
                            <p:childTnLst>
                              <p:par>
                                <p:cTn id="48" presetID="35" presetClass="emph" presetSubtype="0" fill="hold" grpId="0" nodeType="clickEffect">
                                  <p:stCondLst>
                                    <p:cond delay="0"/>
                                  </p:stCondLst>
                                  <p:childTnLst>
                                    <p:anim calcmode="discrete" valueType="str">
                                      <p:cBhvr>
                                        <p:cTn id="49" dur="1000" fill="hold"/>
                                        <p:tgtEl>
                                          <p:spTgt spid="28"/>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8" grpId="0" animBg="1"/>
      <p:bldP spid="20" grpId="0" animBg="1"/>
      <p:bldP spid="23" grpId="0" animBg="1"/>
      <p:bldP spid="24" grpId="0" animBg="1"/>
      <p:bldP spid="25" grpId="0" animBg="1"/>
      <p:bldP spid="26" grpId="0" animBg="1"/>
      <p:bldP spid="27" grpId="0" animBg="1"/>
      <p:bldP spid="28" grpId="0" animBg="1"/>
    </p:bldLst>
  </p:timing>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Two-Threads Multiple </a:t>
            </a:r>
            <a:r>
              <a:rPr lang="en-US" dirty="0" err="1" smtClean="0"/>
              <a:t>Goroutines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622638667"/>
              </p:ext>
            </p:extLst>
          </p:nvPr>
        </p:nvGraphicFramePr>
        <p:xfrm>
          <a:off x="457201" y="1200150"/>
          <a:ext cx="8229599" cy="1409699"/>
        </p:xfrm>
        <a:graphic>
          <a:graphicData uri="http://schemas.openxmlformats.org/drawingml/2006/table">
            <a:tbl>
              <a:tblPr firstRow="1" bandRow="1">
                <a:tableStyleId>{5C22544A-7EE6-4342-B048-85BDC9FD1C3A}</a:tableStyleId>
              </a:tblPr>
              <a:tblGrid>
                <a:gridCol w="1135449"/>
                <a:gridCol w="1091513"/>
                <a:gridCol w="1300009"/>
                <a:gridCol w="1175657"/>
                <a:gridCol w="1175657"/>
                <a:gridCol w="1175657"/>
                <a:gridCol w="1175657"/>
              </a:tblGrid>
              <a:tr h="278130">
                <a:tc>
                  <a:txBody>
                    <a:bodyPr/>
                    <a:lstStyle/>
                    <a:p>
                      <a:pPr algn="ctr"/>
                      <a:r>
                        <a:rPr lang="en-US" sz="1400" dirty="0" smtClean="0">
                          <a:solidFill>
                            <a:schemeClr val="bg1"/>
                          </a:solidFill>
                        </a:rPr>
                        <a:t>Processes</a:t>
                      </a:r>
                      <a:endParaRPr lang="en-US" sz="1400" dirty="0">
                        <a:solidFill>
                          <a:schemeClr val="bg1"/>
                        </a:solidFill>
                      </a:endParaRPr>
                    </a:p>
                  </a:txBody>
                  <a:tcPr marT="34290" marB="34290">
                    <a:solidFill>
                      <a:schemeClr val="accent1"/>
                    </a:solidFill>
                  </a:tcPr>
                </a:tc>
                <a:tc>
                  <a:txBody>
                    <a:bodyPr/>
                    <a:lstStyle/>
                    <a:p>
                      <a:pPr algn="ctr"/>
                      <a:r>
                        <a:rPr lang="en-US" sz="1400" dirty="0" smtClean="0">
                          <a:solidFill>
                            <a:schemeClr val="bg1"/>
                          </a:solidFill>
                        </a:rPr>
                        <a:t>Threads</a:t>
                      </a:r>
                      <a:endParaRPr lang="en-US" sz="1400" dirty="0">
                        <a:solidFill>
                          <a:schemeClr val="bg1"/>
                        </a:solidFill>
                      </a:endParaRPr>
                    </a:p>
                  </a:txBody>
                  <a:tcPr marT="34290" marB="34290"/>
                </a:tc>
                <a:tc>
                  <a:txBody>
                    <a:bodyPr/>
                    <a:lstStyle/>
                    <a:p>
                      <a:pPr algn="ctr"/>
                      <a:r>
                        <a:rPr lang="en-US" sz="1400" dirty="0" err="1" smtClean="0"/>
                        <a:t>goroutines</a:t>
                      </a:r>
                      <a:endParaRPr lang="en-US" sz="1400" dirty="0"/>
                    </a:p>
                  </a:txBody>
                  <a:tcPr marT="34290" marB="34290"/>
                </a:tc>
                <a:tc>
                  <a:txBody>
                    <a:bodyPr/>
                    <a:lstStyle/>
                    <a:p>
                      <a:pPr algn="ctr"/>
                      <a:r>
                        <a:rPr lang="en-US" sz="1400" dirty="0" smtClean="0"/>
                        <a:t>Time  1</a:t>
                      </a:r>
                      <a:endParaRPr lang="en-US" sz="1400" dirty="0"/>
                    </a:p>
                  </a:txBody>
                  <a:tcPr marT="34290" marB="34290"/>
                </a:tc>
                <a:tc>
                  <a:txBody>
                    <a:bodyPr/>
                    <a:lstStyle/>
                    <a:p>
                      <a:pPr algn="ctr"/>
                      <a:r>
                        <a:rPr lang="en-US" sz="1400" dirty="0" smtClean="0"/>
                        <a:t>Time 2</a:t>
                      </a:r>
                      <a:endParaRPr lang="en-US" sz="1400" dirty="0"/>
                    </a:p>
                  </a:txBody>
                  <a:tcPr marT="34290" marB="34290"/>
                </a:tc>
                <a:tc>
                  <a:txBody>
                    <a:bodyPr/>
                    <a:lstStyle/>
                    <a:p>
                      <a:pPr algn="ctr"/>
                      <a:r>
                        <a:rPr lang="en-US" sz="1400" dirty="0" smtClean="0"/>
                        <a:t>Time 3</a:t>
                      </a:r>
                      <a:endParaRPr lang="en-US" sz="1400" dirty="0"/>
                    </a:p>
                  </a:txBody>
                  <a:tcPr marT="34290" marB="34290"/>
                </a:tc>
                <a:tc>
                  <a:txBody>
                    <a:bodyPr/>
                    <a:lstStyle/>
                    <a:p>
                      <a:pPr algn="ctr"/>
                      <a:r>
                        <a:rPr lang="en-US" sz="1400" dirty="0" smtClean="0"/>
                        <a:t>Time 4</a:t>
                      </a:r>
                      <a:endParaRPr lang="en-US" sz="1400" dirty="0"/>
                    </a:p>
                  </a:txBody>
                  <a:tcPr marT="34290" marB="34290"/>
                </a:tc>
              </a:tr>
              <a:tr h="278130">
                <a:tc rowSpan="4">
                  <a:txBody>
                    <a:bodyPr/>
                    <a:lstStyle/>
                    <a:p>
                      <a:r>
                        <a:rPr lang="en-US" sz="1400" dirty="0" smtClean="0"/>
                        <a:t>Process 0</a:t>
                      </a:r>
                      <a:endParaRPr lang="en-US" sz="1400" dirty="0"/>
                    </a:p>
                  </a:txBody>
                  <a:tcPr marT="34290" marB="34290" anchor="ctr">
                    <a:solidFill>
                      <a:schemeClr val="bg1"/>
                    </a:solidFill>
                  </a:tcPr>
                </a:tc>
                <a:tc rowSpan="2">
                  <a:txBody>
                    <a:bodyPr/>
                    <a:lstStyle/>
                    <a:p>
                      <a:r>
                        <a:rPr lang="en-US" sz="1400" dirty="0" smtClean="0"/>
                        <a:t>Thread 1</a:t>
                      </a:r>
                      <a:endParaRPr lang="en-US" sz="1400" dirty="0"/>
                    </a:p>
                  </a:txBody>
                  <a:tcPr marT="34290" marB="34290" anchor="ctr">
                    <a:solidFill>
                      <a:schemeClr val="accent2">
                        <a:lumMod val="75000"/>
                      </a:schemeClr>
                    </a:solidFill>
                  </a:tcPr>
                </a:tc>
                <a:tc rowSpan="4">
                  <a:txBody>
                    <a:bodyPr/>
                    <a:lstStyle/>
                    <a:p>
                      <a:pPr algn="ctr"/>
                      <a:r>
                        <a:rPr lang="en-US" sz="1400" dirty="0" smtClean="0"/>
                        <a:t>4</a:t>
                      </a:r>
                      <a:endParaRPr lang="en-US" sz="1400" dirty="0"/>
                    </a:p>
                  </a:txBody>
                  <a:tcPr marT="34290" marB="34290" anchor="ctr">
                    <a:solidFill>
                      <a:srgbClr val="FFFFFF"/>
                    </a:solidFill>
                  </a:tcPr>
                </a:tc>
                <a:tc>
                  <a:txBody>
                    <a:bodyPr/>
                    <a:lstStyle/>
                    <a:p>
                      <a:endParaRPr lang="en-US" sz="1400" dirty="0"/>
                    </a:p>
                  </a:txBody>
                  <a:tcPr marT="34290" marB="34290">
                    <a:solidFill>
                      <a:srgbClr val="FFFFFF"/>
                    </a:solidFill>
                  </a:tcPr>
                </a:tc>
                <a:tc>
                  <a:txBody>
                    <a:bodyPr/>
                    <a:lstStyle/>
                    <a:p>
                      <a:endParaRPr lang="en-US" sz="1400" dirty="0"/>
                    </a:p>
                  </a:txBody>
                  <a:tcPr marT="34290" marB="34290">
                    <a:solidFill>
                      <a:schemeClr val="bg1"/>
                    </a:solidFill>
                  </a:tcPr>
                </a:tc>
                <a:tc>
                  <a:txBody>
                    <a:bodyPr/>
                    <a:lstStyle/>
                    <a:p>
                      <a:endParaRPr lang="en-US" sz="1400" dirty="0"/>
                    </a:p>
                  </a:txBody>
                  <a:tcPr marT="34290" marB="34290">
                    <a:solidFill>
                      <a:schemeClr val="bg1"/>
                    </a:solidFill>
                  </a:tcPr>
                </a:tc>
                <a:tc>
                  <a:txBody>
                    <a:bodyPr/>
                    <a:lstStyle/>
                    <a:p>
                      <a:endParaRPr lang="en-US" sz="1400" dirty="0"/>
                    </a:p>
                  </a:txBody>
                  <a:tcPr marT="34290" marB="34290">
                    <a:solidFill>
                      <a:schemeClr val="bg1"/>
                    </a:solidFill>
                  </a:tcPr>
                </a:tc>
              </a:tr>
              <a:tr h="278130">
                <a:tc vMerge="1">
                  <a:txBody>
                    <a:bodyPr/>
                    <a:lstStyle/>
                    <a:p>
                      <a:endParaRPr lang="en-US"/>
                    </a:p>
                  </a:txBody>
                  <a:tcPr/>
                </a:tc>
                <a:tc vMerge="1">
                  <a:txBody>
                    <a:bodyPr/>
                    <a:lstStyle/>
                    <a:p>
                      <a:endParaRPr lang="en-US" dirty="0"/>
                    </a:p>
                  </a:txBody>
                  <a:tcPr>
                    <a:solidFill>
                      <a:srgbClr val="FFFFFF"/>
                    </a:solidFill>
                  </a:tcPr>
                </a:tc>
                <a:tc vMerge="1">
                  <a:txBody>
                    <a:bodyPr/>
                    <a:lstStyle/>
                    <a:p>
                      <a:pPr algn="ctr"/>
                      <a:endParaRPr lang="en-US" dirty="0"/>
                    </a:p>
                  </a:txBody>
                  <a:tcPr>
                    <a:solidFill>
                      <a:srgbClr val="FFFFFF"/>
                    </a:solidFill>
                  </a:tcPr>
                </a:tc>
                <a:tc>
                  <a:txBody>
                    <a:bodyPr/>
                    <a:lstStyle/>
                    <a:p>
                      <a:endParaRPr lang="en-US" sz="1400" dirty="0"/>
                    </a:p>
                  </a:txBody>
                  <a:tcPr marT="34290" marB="34290">
                    <a:solidFill>
                      <a:schemeClr val="accent2">
                        <a:lumMod val="75000"/>
                      </a:schemeClr>
                    </a:solidFill>
                  </a:tcPr>
                </a:tc>
                <a:tc>
                  <a:txBody>
                    <a:bodyPr/>
                    <a:lstStyle/>
                    <a:p>
                      <a:endParaRPr lang="en-US" sz="1400" dirty="0"/>
                    </a:p>
                  </a:txBody>
                  <a:tcPr marT="34290" marB="34290">
                    <a:solidFill>
                      <a:schemeClr val="accent2">
                        <a:lumMod val="60000"/>
                        <a:lumOff val="40000"/>
                      </a:schemeClr>
                    </a:solidFill>
                  </a:tcPr>
                </a:tc>
                <a:tc>
                  <a:txBody>
                    <a:bodyPr/>
                    <a:lstStyle/>
                    <a:p>
                      <a:endParaRPr lang="en-US" sz="1400" dirty="0"/>
                    </a:p>
                  </a:txBody>
                  <a:tcPr marT="34290" marB="34290">
                    <a:solidFill>
                      <a:schemeClr val="accent2">
                        <a:lumMod val="60000"/>
                        <a:lumOff val="40000"/>
                      </a:schemeClr>
                    </a:solidFill>
                  </a:tcPr>
                </a:tc>
                <a:tc>
                  <a:txBody>
                    <a:bodyPr/>
                    <a:lstStyle/>
                    <a:p>
                      <a:endParaRPr lang="en-US" sz="1400" dirty="0"/>
                    </a:p>
                  </a:txBody>
                  <a:tcPr marT="34290" marB="34290">
                    <a:solidFill>
                      <a:schemeClr val="bg1"/>
                    </a:solidFill>
                  </a:tcPr>
                </a:tc>
              </a:tr>
              <a:tr h="278130">
                <a:tc vMerge="1">
                  <a:txBody>
                    <a:bodyPr/>
                    <a:lstStyle/>
                    <a:p>
                      <a:endParaRPr lang="en-US"/>
                    </a:p>
                  </a:txBody>
                  <a:tcPr/>
                </a:tc>
                <a:tc rowSpan="2">
                  <a:txBody>
                    <a:bodyPr/>
                    <a:lstStyle/>
                    <a:p>
                      <a:r>
                        <a:rPr lang="en-US" sz="1400" dirty="0" smtClean="0"/>
                        <a:t>Thread 2</a:t>
                      </a:r>
                      <a:endParaRPr lang="en-US" sz="1400" dirty="0"/>
                    </a:p>
                  </a:txBody>
                  <a:tcPr marT="34290" marB="34290">
                    <a:solidFill>
                      <a:srgbClr val="604A7B"/>
                    </a:solidFill>
                  </a:tcPr>
                </a:tc>
                <a:tc vMerge="1">
                  <a:txBody>
                    <a:bodyPr/>
                    <a:lstStyle/>
                    <a:p>
                      <a:endParaRPr lang="en-US" dirty="0"/>
                    </a:p>
                  </a:txBody>
                  <a:tcPr>
                    <a:solidFill>
                      <a:schemeClr val="bg1"/>
                    </a:solidFill>
                  </a:tcPr>
                </a:tc>
                <a:tc>
                  <a:txBody>
                    <a:bodyPr/>
                    <a:lstStyle/>
                    <a:p>
                      <a:endParaRPr lang="en-US" sz="1400" dirty="0"/>
                    </a:p>
                  </a:txBody>
                  <a:tcPr marT="34290" marB="34290">
                    <a:solidFill>
                      <a:schemeClr val="bg1"/>
                    </a:solidFill>
                  </a:tcPr>
                </a:tc>
                <a:tc>
                  <a:txBody>
                    <a:bodyPr/>
                    <a:lstStyle/>
                    <a:p>
                      <a:endParaRPr lang="en-US" sz="1400" dirty="0"/>
                    </a:p>
                  </a:txBody>
                  <a:tcPr marT="34290" marB="34290">
                    <a:solidFill>
                      <a:schemeClr val="bg1"/>
                    </a:solidFill>
                  </a:tcPr>
                </a:tc>
                <a:tc>
                  <a:txBody>
                    <a:bodyPr/>
                    <a:lstStyle/>
                    <a:p>
                      <a:endParaRPr lang="en-US" sz="1400" dirty="0"/>
                    </a:p>
                  </a:txBody>
                  <a:tcPr marT="34290" marB="34290">
                    <a:solidFill>
                      <a:schemeClr val="bg1"/>
                    </a:solidFill>
                  </a:tcPr>
                </a:tc>
                <a:tc>
                  <a:txBody>
                    <a:bodyPr/>
                    <a:lstStyle/>
                    <a:p>
                      <a:endParaRPr lang="en-US" sz="1400" dirty="0"/>
                    </a:p>
                  </a:txBody>
                  <a:tcPr marT="34290" marB="34290">
                    <a:solidFill>
                      <a:schemeClr val="bg1"/>
                    </a:solidFill>
                  </a:tcPr>
                </a:tc>
              </a:tr>
              <a:tr h="278130">
                <a:tc vMerge="1">
                  <a:txBody>
                    <a:bodyPr/>
                    <a:lstStyle/>
                    <a:p>
                      <a:endParaRPr lang="en-US" dirty="0"/>
                    </a:p>
                  </a:txBody>
                  <a:tcPr>
                    <a:solidFill>
                      <a:schemeClr val="bg1"/>
                    </a:solidFill>
                  </a:tcPr>
                </a:tc>
                <a:tc vMerge="1">
                  <a:txBody>
                    <a:bodyPr/>
                    <a:lstStyle/>
                    <a:p>
                      <a:endParaRPr lang="en-US" dirty="0"/>
                    </a:p>
                  </a:txBody>
                  <a:tcPr>
                    <a:solidFill>
                      <a:schemeClr val="bg1"/>
                    </a:solidFill>
                  </a:tcPr>
                </a:tc>
                <a:tc vMerge="1">
                  <a:txBody>
                    <a:bodyPr/>
                    <a:lstStyle/>
                    <a:p>
                      <a:endParaRPr lang="en-US" dirty="0"/>
                    </a:p>
                  </a:txBody>
                  <a:tcPr>
                    <a:solidFill>
                      <a:schemeClr val="bg1"/>
                    </a:solidFill>
                  </a:tcPr>
                </a:tc>
                <a:tc>
                  <a:txBody>
                    <a:bodyPr/>
                    <a:lstStyle/>
                    <a:p>
                      <a:endParaRPr lang="en-US" sz="1400" dirty="0"/>
                    </a:p>
                  </a:txBody>
                  <a:tcPr marT="34290" marB="34290">
                    <a:solidFill>
                      <a:schemeClr val="accent4">
                        <a:lumMod val="60000"/>
                        <a:lumOff val="40000"/>
                      </a:schemeClr>
                    </a:solidFill>
                  </a:tcPr>
                </a:tc>
                <a:tc>
                  <a:txBody>
                    <a:bodyPr/>
                    <a:lstStyle/>
                    <a:p>
                      <a:endParaRPr lang="en-US" sz="1400" dirty="0"/>
                    </a:p>
                  </a:txBody>
                  <a:tcPr marT="34290" marB="34290">
                    <a:solidFill>
                      <a:schemeClr val="accent4">
                        <a:lumMod val="75000"/>
                      </a:schemeClr>
                    </a:solidFill>
                  </a:tcPr>
                </a:tc>
                <a:tc>
                  <a:txBody>
                    <a:bodyPr/>
                    <a:lstStyle/>
                    <a:p>
                      <a:endParaRPr lang="en-US" sz="1400" dirty="0"/>
                    </a:p>
                  </a:txBody>
                  <a:tcPr marT="34290" marB="34290">
                    <a:solidFill>
                      <a:schemeClr val="accent4">
                        <a:lumMod val="75000"/>
                      </a:schemeClr>
                    </a:solidFill>
                  </a:tcPr>
                </a:tc>
                <a:tc>
                  <a:txBody>
                    <a:bodyPr/>
                    <a:lstStyle/>
                    <a:p>
                      <a:endParaRPr lang="en-US" sz="1400" dirty="0"/>
                    </a:p>
                  </a:txBody>
                  <a:tcPr marT="34290" marB="34290">
                    <a:solidFill>
                      <a:schemeClr val="bg1"/>
                    </a:solidFill>
                  </a:tcPr>
                </a:tc>
              </a:tr>
            </a:tbl>
          </a:graphicData>
        </a:graphic>
      </p:graphicFrame>
      <p:sp>
        <p:nvSpPr>
          <p:cNvPr id="5" name="Oval 4"/>
          <p:cNvSpPr/>
          <p:nvPr/>
        </p:nvSpPr>
        <p:spPr>
          <a:xfrm>
            <a:off x="5220042" y="3957258"/>
            <a:ext cx="1070918" cy="27287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P0.t2</a:t>
            </a:r>
            <a:endParaRPr lang="en-US" sz="2000" dirty="0"/>
          </a:p>
        </p:txBody>
      </p:sp>
      <p:sp>
        <p:nvSpPr>
          <p:cNvPr id="6" name="Oval 5"/>
          <p:cNvSpPr/>
          <p:nvPr/>
        </p:nvSpPr>
        <p:spPr>
          <a:xfrm>
            <a:off x="6344508" y="3957258"/>
            <a:ext cx="1070918" cy="27287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P0.t2</a:t>
            </a:r>
            <a:endParaRPr lang="en-US" sz="2000" dirty="0"/>
          </a:p>
        </p:txBody>
      </p:sp>
      <p:sp>
        <p:nvSpPr>
          <p:cNvPr id="7" name="Oval 6"/>
          <p:cNvSpPr/>
          <p:nvPr/>
        </p:nvSpPr>
        <p:spPr>
          <a:xfrm>
            <a:off x="4053015" y="3942839"/>
            <a:ext cx="1070918" cy="27287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11" name="TextBox 10"/>
          <p:cNvSpPr txBox="1"/>
          <p:nvPr/>
        </p:nvSpPr>
        <p:spPr>
          <a:xfrm>
            <a:off x="457200" y="3938717"/>
            <a:ext cx="793982" cy="369332"/>
          </a:xfrm>
          <a:prstGeom prst="rect">
            <a:avLst/>
          </a:prstGeom>
          <a:noFill/>
        </p:spPr>
        <p:txBody>
          <a:bodyPr wrap="none" rtlCol="0">
            <a:spAutoFit/>
          </a:bodyPr>
          <a:lstStyle/>
          <a:p>
            <a:r>
              <a:rPr lang="en-US" dirty="0" smtClean="0"/>
              <a:t>Core 0</a:t>
            </a:r>
            <a:endParaRPr lang="en-US" dirty="0"/>
          </a:p>
        </p:txBody>
      </p:sp>
      <p:cxnSp>
        <p:nvCxnSpPr>
          <p:cNvPr id="13" name="Straight Arrow Connector 12"/>
          <p:cNvCxnSpPr/>
          <p:nvPr/>
        </p:nvCxnSpPr>
        <p:spPr>
          <a:xfrm>
            <a:off x="75514" y="1323202"/>
            <a:ext cx="381686" cy="0"/>
          </a:xfrm>
          <a:prstGeom prst="straightConnector1">
            <a:avLst/>
          </a:prstGeom>
          <a:ln w="57150" cmpd="sng">
            <a:headEnd type="none"/>
            <a:tailEnd type="triangle"/>
          </a:ln>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4062626" y="1493108"/>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0</a:t>
            </a:r>
            <a:endParaRPr lang="en-US" dirty="0"/>
          </a:p>
        </p:txBody>
      </p:sp>
      <p:sp>
        <p:nvSpPr>
          <p:cNvPr id="18" name="Rectangle 17"/>
          <p:cNvSpPr/>
          <p:nvPr/>
        </p:nvSpPr>
        <p:spPr>
          <a:xfrm>
            <a:off x="4427837" y="1493108"/>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20" name="Rectangle 19"/>
          <p:cNvSpPr/>
          <p:nvPr/>
        </p:nvSpPr>
        <p:spPr>
          <a:xfrm>
            <a:off x="4793048" y="1493108"/>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2</a:t>
            </a:r>
            <a:endParaRPr lang="en-US" dirty="0"/>
          </a:p>
        </p:txBody>
      </p:sp>
      <p:sp>
        <p:nvSpPr>
          <p:cNvPr id="30" name="Rectangle 29"/>
          <p:cNvSpPr/>
          <p:nvPr/>
        </p:nvSpPr>
        <p:spPr>
          <a:xfrm>
            <a:off x="5220043" y="2070787"/>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2</a:t>
            </a:r>
            <a:endParaRPr lang="en-US" dirty="0"/>
          </a:p>
        </p:txBody>
      </p:sp>
      <p:sp>
        <p:nvSpPr>
          <p:cNvPr id="31" name="Rectangle 30"/>
          <p:cNvSpPr/>
          <p:nvPr/>
        </p:nvSpPr>
        <p:spPr>
          <a:xfrm>
            <a:off x="5585254" y="2070787"/>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1</a:t>
            </a:r>
            <a:endParaRPr lang="en-US" dirty="0"/>
          </a:p>
        </p:txBody>
      </p:sp>
      <p:sp>
        <p:nvSpPr>
          <p:cNvPr id="32" name="Rectangle 31"/>
          <p:cNvSpPr/>
          <p:nvPr/>
        </p:nvSpPr>
        <p:spPr>
          <a:xfrm>
            <a:off x="5950465" y="2070787"/>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33" name="Rectangle 32"/>
          <p:cNvSpPr/>
          <p:nvPr/>
        </p:nvSpPr>
        <p:spPr>
          <a:xfrm>
            <a:off x="6377460" y="2070784"/>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2</a:t>
            </a:r>
            <a:endParaRPr lang="en-US" dirty="0"/>
          </a:p>
        </p:txBody>
      </p:sp>
      <p:sp>
        <p:nvSpPr>
          <p:cNvPr id="34" name="Rectangle 33"/>
          <p:cNvSpPr/>
          <p:nvPr/>
        </p:nvSpPr>
        <p:spPr>
          <a:xfrm>
            <a:off x="6742671" y="2070784"/>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35" name="Rectangle 34"/>
          <p:cNvSpPr/>
          <p:nvPr/>
        </p:nvSpPr>
        <p:spPr>
          <a:xfrm>
            <a:off x="7107882" y="2070784"/>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0</a:t>
            </a:r>
            <a:endParaRPr lang="en-US" dirty="0"/>
          </a:p>
        </p:txBody>
      </p:sp>
    </p:spTree>
    <p:extLst>
      <p:ext uri="{BB962C8B-B14F-4D97-AF65-F5344CB8AC3E}">
        <p14:creationId xmlns:p14="http://schemas.microsoft.com/office/powerpoint/2010/main" val="1479796112"/>
      </p:ext>
    </p:extLst>
  </p:cSld>
  <p:clrMapOvr>
    <a:masterClrMapping/>
  </p:clrMapOvr>
  <p:timing>
    <p:tnLst>
      <p:par>
        <p:cTn xmlns:p14="http://schemas.microsoft.com/office/powerpoint/2010/main" id="1" dur="indefinite" restart="never" nodeType="tmRoot"/>
      </p:par>
    </p:tnLst>
  </p:timing>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Two-Threads Multiple </a:t>
            </a:r>
            <a:r>
              <a:rPr lang="en-US" dirty="0" err="1" smtClean="0"/>
              <a:t>Goroutines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692676345"/>
              </p:ext>
            </p:extLst>
          </p:nvPr>
        </p:nvGraphicFramePr>
        <p:xfrm>
          <a:off x="457201" y="1200150"/>
          <a:ext cx="8229599" cy="1409699"/>
        </p:xfrm>
        <a:graphic>
          <a:graphicData uri="http://schemas.openxmlformats.org/drawingml/2006/table">
            <a:tbl>
              <a:tblPr firstRow="1" bandRow="1">
                <a:tableStyleId>{5C22544A-7EE6-4342-B048-85BDC9FD1C3A}</a:tableStyleId>
              </a:tblPr>
              <a:tblGrid>
                <a:gridCol w="1135449"/>
                <a:gridCol w="1091513"/>
                <a:gridCol w="1300009"/>
                <a:gridCol w="1175657"/>
                <a:gridCol w="1175657"/>
                <a:gridCol w="1175657"/>
                <a:gridCol w="1175657"/>
              </a:tblGrid>
              <a:tr h="278130">
                <a:tc>
                  <a:txBody>
                    <a:bodyPr/>
                    <a:lstStyle/>
                    <a:p>
                      <a:pPr algn="ctr"/>
                      <a:r>
                        <a:rPr lang="en-US" sz="1400" dirty="0" smtClean="0">
                          <a:solidFill>
                            <a:schemeClr val="bg1"/>
                          </a:solidFill>
                        </a:rPr>
                        <a:t>Processes</a:t>
                      </a:r>
                      <a:endParaRPr lang="en-US" sz="1400" dirty="0">
                        <a:solidFill>
                          <a:schemeClr val="bg1"/>
                        </a:solidFill>
                      </a:endParaRPr>
                    </a:p>
                  </a:txBody>
                  <a:tcPr marT="34290" marB="34290">
                    <a:solidFill>
                      <a:schemeClr val="accent1"/>
                    </a:solidFill>
                  </a:tcPr>
                </a:tc>
                <a:tc>
                  <a:txBody>
                    <a:bodyPr/>
                    <a:lstStyle/>
                    <a:p>
                      <a:pPr algn="ctr"/>
                      <a:r>
                        <a:rPr lang="en-US" sz="1400" dirty="0" smtClean="0">
                          <a:solidFill>
                            <a:schemeClr val="bg1"/>
                          </a:solidFill>
                        </a:rPr>
                        <a:t>Threads</a:t>
                      </a:r>
                      <a:endParaRPr lang="en-US" sz="1400" dirty="0">
                        <a:solidFill>
                          <a:schemeClr val="bg1"/>
                        </a:solidFill>
                      </a:endParaRPr>
                    </a:p>
                  </a:txBody>
                  <a:tcPr marT="34290" marB="34290"/>
                </a:tc>
                <a:tc>
                  <a:txBody>
                    <a:bodyPr/>
                    <a:lstStyle/>
                    <a:p>
                      <a:pPr algn="ctr"/>
                      <a:r>
                        <a:rPr lang="en-US" sz="1400" dirty="0" err="1" smtClean="0"/>
                        <a:t>goroutines</a:t>
                      </a:r>
                      <a:endParaRPr lang="en-US" sz="1400" dirty="0"/>
                    </a:p>
                  </a:txBody>
                  <a:tcPr marT="34290" marB="34290"/>
                </a:tc>
                <a:tc>
                  <a:txBody>
                    <a:bodyPr/>
                    <a:lstStyle/>
                    <a:p>
                      <a:pPr algn="ctr"/>
                      <a:r>
                        <a:rPr lang="en-US" sz="1400" dirty="0" smtClean="0"/>
                        <a:t>Time  1</a:t>
                      </a:r>
                      <a:endParaRPr lang="en-US" sz="1400" dirty="0"/>
                    </a:p>
                  </a:txBody>
                  <a:tcPr marT="34290" marB="34290"/>
                </a:tc>
                <a:tc>
                  <a:txBody>
                    <a:bodyPr/>
                    <a:lstStyle/>
                    <a:p>
                      <a:pPr algn="ctr"/>
                      <a:r>
                        <a:rPr lang="en-US" sz="1400" dirty="0" smtClean="0"/>
                        <a:t>Time 2</a:t>
                      </a:r>
                      <a:endParaRPr lang="en-US" sz="1400" dirty="0"/>
                    </a:p>
                  </a:txBody>
                  <a:tcPr marT="34290" marB="34290"/>
                </a:tc>
                <a:tc>
                  <a:txBody>
                    <a:bodyPr/>
                    <a:lstStyle/>
                    <a:p>
                      <a:pPr algn="ctr"/>
                      <a:r>
                        <a:rPr lang="en-US" sz="1400" dirty="0" smtClean="0"/>
                        <a:t>Time 3</a:t>
                      </a:r>
                      <a:endParaRPr lang="en-US" sz="1400" dirty="0"/>
                    </a:p>
                  </a:txBody>
                  <a:tcPr marT="34290" marB="34290"/>
                </a:tc>
                <a:tc>
                  <a:txBody>
                    <a:bodyPr/>
                    <a:lstStyle/>
                    <a:p>
                      <a:pPr algn="ctr"/>
                      <a:r>
                        <a:rPr lang="en-US" sz="1400" dirty="0" smtClean="0"/>
                        <a:t>Time 4</a:t>
                      </a:r>
                      <a:endParaRPr lang="en-US" sz="1400" dirty="0"/>
                    </a:p>
                  </a:txBody>
                  <a:tcPr marT="34290" marB="34290"/>
                </a:tc>
              </a:tr>
              <a:tr h="278130">
                <a:tc rowSpan="4">
                  <a:txBody>
                    <a:bodyPr/>
                    <a:lstStyle/>
                    <a:p>
                      <a:r>
                        <a:rPr lang="en-US" sz="1400" dirty="0" smtClean="0"/>
                        <a:t>Process 0</a:t>
                      </a:r>
                      <a:endParaRPr lang="en-US" sz="1400" dirty="0"/>
                    </a:p>
                  </a:txBody>
                  <a:tcPr marT="34290" marB="34290" anchor="ctr">
                    <a:solidFill>
                      <a:schemeClr val="bg1"/>
                    </a:solidFill>
                  </a:tcPr>
                </a:tc>
                <a:tc rowSpan="2">
                  <a:txBody>
                    <a:bodyPr/>
                    <a:lstStyle/>
                    <a:p>
                      <a:r>
                        <a:rPr lang="en-US" sz="1400" dirty="0" smtClean="0"/>
                        <a:t>Thread 1</a:t>
                      </a:r>
                      <a:endParaRPr lang="en-US" sz="1400" dirty="0"/>
                    </a:p>
                  </a:txBody>
                  <a:tcPr marT="34290" marB="34290" anchor="ctr">
                    <a:solidFill>
                      <a:schemeClr val="accent2">
                        <a:lumMod val="75000"/>
                      </a:schemeClr>
                    </a:solidFill>
                  </a:tcPr>
                </a:tc>
                <a:tc rowSpan="4">
                  <a:txBody>
                    <a:bodyPr/>
                    <a:lstStyle/>
                    <a:p>
                      <a:pPr algn="ctr"/>
                      <a:r>
                        <a:rPr lang="en-US" sz="1400" dirty="0" smtClean="0"/>
                        <a:t>4</a:t>
                      </a:r>
                      <a:endParaRPr lang="en-US" sz="1400" dirty="0"/>
                    </a:p>
                  </a:txBody>
                  <a:tcPr marT="34290" marB="34290" anchor="ctr">
                    <a:solidFill>
                      <a:srgbClr val="FFFFFF"/>
                    </a:solidFill>
                  </a:tcPr>
                </a:tc>
                <a:tc>
                  <a:txBody>
                    <a:bodyPr/>
                    <a:lstStyle/>
                    <a:p>
                      <a:endParaRPr lang="en-US" sz="1400" dirty="0"/>
                    </a:p>
                  </a:txBody>
                  <a:tcPr marT="34290" marB="34290">
                    <a:solidFill>
                      <a:srgbClr val="FFFFFF"/>
                    </a:solidFill>
                  </a:tcPr>
                </a:tc>
                <a:tc>
                  <a:txBody>
                    <a:bodyPr/>
                    <a:lstStyle/>
                    <a:p>
                      <a:endParaRPr lang="en-US" sz="1400" dirty="0"/>
                    </a:p>
                  </a:txBody>
                  <a:tcPr marT="34290" marB="34290">
                    <a:solidFill>
                      <a:schemeClr val="bg1"/>
                    </a:solidFill>
                  </a:tcPr>
                </a:tc>
                <a:tc>
                  <a:txBody>
                    <a:bodyPr/>
                    <a:lstStyle/>
                    <a:p>
                      <a:endParaRPr lang="en-US" sz="1400" dirty="0"/>
                    </a:p>
                  </a:txBody>
                  <a:tcPr marT="34290" marB="34290">
                    <a:solidFill>
                      <a:schemeClr val="bg1"/>
                    </a:solidFill>
                  </a:tcPr>
                </a:tc>
                <a:tc>
                  <a:txBody>
                    <a:bodyPr/>
                    <a:lstStyle/>
                    <a:p>
                      <a:endParaRPr lang="en-US" sz="1400" dirty="0"/>
                    </a:p>
                  </a:txBody>
                  <a:tcPr marT="34290" marB="34290">
                    <a:solidFill>
                      <a:schemeClr val="bg1"/>
                    </a:solidFill>
                  </a:tcPr>
                </a:tc>
              </a:tr>
              <a:tr h="278130">
                <a:tc vMerge="1">
                  <a:txBody>
                    <a:bodyPr/>
                    <a:lstStyle/>
                    <a:p>
                      <a:endParaRPr lang="en-US"/>
                    </a:p>
                  </a:txBody>
                  <a:tcPr/>
                </a:tc>
                <a:tc vMerge="1">
                  <a:txBody>
                    <a:bodyPr/>
                    <a:lstStyle/>
                    <a:p>
                      <a:endParaRPr lang="en-US" dirty="0"/>
                    </a:p>
                  </a:txBody>
                  <a:tcPr>
                    <a:solidFill>
                      <a:srgbClr val="FFFFFF"/>
                    </a:solidFill>
                  </a:tcPr>
                </a:tc>
                <a:tc vMerge="1">
                  <a:txBody>
                    <a:bodyPr/>
                    <a:lstStyle/>
                    <a:p>
                      <a:pPr algn="ctr"/>
                      <a:endParaRPr lang="en-US" dirty="0"/>
                    </a:p>
                  </a:txBody>
                  <a:tcPr>
                    <a:solidFill>
                      <a:srgbClr val="FFFFFF"/>
                    </a:solidFill>
                  </a:tcPr>
                </a:tc>
                <a:tc>
                  <a:txBody>
                    <a:bodyPr/>
                    <a:lstStyle/>
                    <a:p>
                      <a:endParaRPr lang="en-US" sz="1400" dirty="0"/>
                    </a:p>
                  </a:txBody>
                  <a:tcPr marT="34290" marB="34290">
                    <a:solidFill>
                      <a:schemeClr val="accent2">
                        <a:lumMod val="75000"/>
                      </a:schemeClr>
                    </a:solidFill>
                  </a:tcPr>
                </a:tc>
                <a:tc>
                  <a:txBody>
                    <a:bodyPr/>
                    <a:lstStyle/>
                    <a:p>
                      <a:endParaRPr lang="en-US" sz="1400" dirty="0"/>
                    </a:p>
                  </a:txBody>
                  <a:tcPr marT="34290" marB="34290">
                    <a:solidFill>
                      <a:schemeClr val="accent2">
                        <a:lumMod val="75000"/>
                      </a:schemeClr>
                    </a:solidFill>
                  </a:tcPr>
                </a:tc>
                <a:tc>
                  <a:txBody>
                    <a:bodyPr/>
                    <a:lstStyle/>
                    <a:p>
                      <a:endParaRPr lang="en-US" sz="1400" dirty="0"/>
                    </a:p>
                  </a:txBody>
                  <a:tcPr marT="34290" marB="34290">
                    <a:solidFill>
                      <a:schemeClr val="accent2">
                        <a:lumMod val="75000"/>
                      </a:schemeClr>
                    </a:solidFill>
                  </a:tcPr>
                </a:tc>
                <a:tc>
                  <a:txBody>
                    <a:bodyPr/>
                    <a:lstStyle/>
                    <a:p>
                      <a:endParaRPr lang="en-US" sz="1400" dirty="0"/>
                    </a:p>
                  </a:txBody>
                  <a:tcPr marT="34290" marB="34290">
                    <a:solidFill>
                      <a:schemeClr val="bg1"/>
                    </a:solidFill>
                  </a:tcPr>
                </a:tc>
              </a:tr>
              <a:tr h="278130">
                <a:tc vMerge="1">
                  <a:txBody>
                    <a:bodyPr/>
                    <a:lstStyle/>
                    <a:p>
                      <a:endParaRPr lang="en-US"/>
                    </a:p>
                  </a:txBody>
                  <a:tcPr/>
                </a:tc>
                <a:tc rowSpan="2">
                  <a:txBody>
                    <a:bodyPr/>
                    <a:lstStyle/>
                    <a:p>
                      <a:r>
                        <a:rPr lang="en-US" sz="1400" dirty="0" smtClean="0"/>
                        <a:t>Thread 2</a:t>
                      </a:r>
                      <a:endParaRPr lang="en-US" sz="1400" dirty="0"/>
                    </a:p>
                  </a:txBody>
                  <a:tcPr marT="34290" marB="34290">
                    <a:solidFill>
                      <a:srgbClr val="604A7B"/>
                    </a:solidFill>
                  </a:tcPr>
                </a:tc>
                <a:tc vMerge="1">
                  <a:txBody>
                    <a:bodyPr/>
                    <a:lstStyle/>
                    <a:p>
                      <a:endParaRPr lang="en-US" dirty="0"/>
                    </a:p>
                  </a:txBody>
                  <a:tcPr>
                    <a:solidFill>
                      <a:schemeClr val="bg1"/>
                    </a:solidFill>
                  </a:tcPr>
                </a:tc>
                <a:tc>
                  <a:txBody>
                    <a:bodyPr/>
                    <a:lstStyle/>
                    <a:p>
                      <a:endParaRPr lang="en-US" sz="1400" dirty="0"/>
                    </a:p>
                  </a:txBody>
                  <a:tcPr marT="34290" marB="34290">
                    <a:solidFill>
                      <a:schemeClr val="bg1"/>
                    </a:solidFill>
                  </a:tcPr>
                </a:tc>
                <a:tc>
                  <a:txBody>
                    <a:bodyPr/>
                    <a:lstStyle/>
                    <a:p>
                      <a:endParaRPr lang="en-US" sz="1400" dirty="0"/>
                    </a:p>
                  </a:txBody>
                  <a:tcPr marT="34290" marB="34290">
                    <a:solidFill>
                      <a:schemeClr val="bg1"/>
                    </a:solidFill>
                  </a:tcPr>
                </a:tc>
                <a:tc>
                  <a:txBody>
                    <a:bodyPr/>
                    <a:lstStyle/>
                    <a:p>
                      <a:endParaRPr lang="en-US" sz="1400" dirty="0"/>
                    </a:p>
                  </a:txBody>
                  <a:tcPr marT="34290" marB="34290">
                    <a:solidFill>
                      <a:schemeClr val="bg1"/>
                    </a:solidFill>
                  </a:tcPr>
                </a:tc>
                <a:tc>
                  <a:txBody>
                    <a:bodyPr/>
                    <a:lstStyle/>
                    <a:p>
                      <a:endParaRPr lang="en-US" sz="1400" dirty="0"/>
                    </a:p>
                  </a:txBody>
                  <a:tcPr marT="34290" marB="34290">
                    <a:solidFill>
                      <a:schemeClr val="bg1"/>
                    </a:solidFill>
                  </a:tcPr>
                </a:tc>
              </a:tr>
              <a:tr h="278130">
                <a:tc vMerge="1">
                  <a:txBody>
                    <a:bodyPr/>
                    <a:lstStyle/>
                    <a:p>
                      <a:endParaRPr lang="en-US" dirty="0"/>
                    </a:p>
                  </a:txBody>
                  <a:tcPr>
                    <a:solidFill>
                      <a:schemeClr val="bg1"/>
                    </a:solidFill>
                  </a:tcPr>
                </a:tc>
                <a:tc vMerge="1">
                  <a:txBody>
                    <a:bodyPr/>
                    <a:lstStyle/>
                    <a:p>
                      <a:endParaRPr lang="en-US" dirty="0"/>
                    </a:p>
                  </a:txBody>
                  <a:tcPr>
                    <a:solidFill>
                      <a:schemeClr val="bg1"/>
                    </a:solidFill>
                  </a:tcPr>
                </a:tc>
                <a:tc vMerge="1">
                  <a:txBody>
                    <a:bodyPr/>
                    <a:lstStyle/>
                    <a:p>
                      <a:endParaRPr lang="en-US" dirty="0"/>
                    </a:p>
                  </a:txBody>
                  <a:tcPr>
                    <a:solidFill>
                      <a:schemeClr val="bg1"/>
                    </a:solidFill>
                  </a:tcPr>
                </a:tc>
                <a:tc>
                  <a:txBody>
                    <a:bodyPr/>
                    <a:lstStyle/>
                    <a:p>
                      <a:endParaRPr lang="en-US" sz="1400" dirty="0"/>
                    </a:p>
                  </a:txBody>
                  <a:tcPr marT="34290" marB="34290">
                    <a:solidFill>
                      <a:schemeClr val="accent4">
                        <a:lumMod val="75000"/>
                      </a:schemeClr>
                    </a:solidFill>
                  </a:tcPr>
                </a:tc>
                <a:tc>
                  <a:txBody>
                    <a:bodyPr/>
                    <a:lstStyle/>
                    <a:p>
                      <a:endParaRPr lang="en-US" sz="1400" dirty="0"/>
                    </a:p>
                  </a:txBody>
                  <a:tcPr marT="34290" marB="34290">
                    <a:solidFill>
                      <a:schemeClr val="accent4">
                        <a:lumMod val="75000"/>
                      </a:schemeClr>
                    </a:solidFill>
                  </a:tcPr>
                </a:tc>
                <a:tc>
                  <a:txBody>
                    <a:bodyPr/>
                    <a:lstStyle/>
                    <a:p>
                      <a:endParaRPr lang="en-US" sz="1400" dirty="0"/>
                    </a:p>
                  </a:txBody>
                  <a:tcPr marT="34290" marB="34290">
                    <a:solidFill>
                      <a:schemeClr val="accent4">
                        <a:lumMod val="75000"/>
                      </a:schemeClr>
                    </a:solidFill>
                  </a:tcPr>
                </a:tc>
                <a:tc>
                  <a:txBody>
                    <a:bodyPr/>
                    <a:lstStyle/>
                    <a:p>
                      <a:endParaRPr lang="en-US" sz="1400" dirty="0"/>
                    </a:p>
                  </a:txBody>
                  <a:tcPr marT="34290" marB="34290">
                    <a:solidFill>
                      <a:schemeClr val="bg1"/>
                    </a:solidFill>
                  </a:tcPr>
                </a:tc>
              </a:tr>
            </a:tbl>
          </a:graphicData>
        </a:graphic>
      </p:graphicFrame>
      <p:sp>
        <p:nvSpPr>
          <p:cNvPr id="5" name="Oval 4"/>
          <p:cNvSpPr/>
          <p:nvPr/>
        </p:nvSpPr>
        <p:spPr>
          <a:xfrm>
            <a:off x="5220042" y="3957258"/>
            <a:ext cx="1070918" cy="27287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6" name="Oval 5"/>
          <p:cNvSpPr/>
          <p:nvPr/>
        </p:nvSpPr>
        <p:spPr>
          <a:xfrm>
            <a:off x="6344508" y="3957258"/>
            <a:ext cx="1070918" cy="27287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P0.t2</a:t>
            </a:r>
            <a:endParaRPr lang="en-US" sz="2000" dirty="0"/>
          </a:p>
        </p:txBody>
      </p:sp>
      <p:sp>
        <p:nvSpPr>
          <p:cNvPr id="7" name="Oval 6"/>
          <p:cNvSpPr/>
          <p:nvPr/>
        </p:nvSpPr>
        <p:spPr>
          <a:xfrm>
            <a:off x="4053015" y="3942839"/>
            <a:ext cx="1070918" cy="27287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11" name="TextBox 10"/>
          <p:cNvSpPr txBox="1"/>
          <p:nvPr/>
        </p:nvSpPr>
        <p:spPr>
          <a:xfrm>
            <a:off x="457200" y="3938717"/>
            <a:ext cx="793982" cy="369332"/>
          </a:xfrm>
          <a:prstGeom prst="rect">
            <a:avLst/>
          </a:prstGeom>
          <a:noFill/>
        </p:spPr>
        <p:txBody>
          <a:bodyPr wrap="none" rtlCol="0">
            <a:spAutoFit/>
          </a:bodyPr>
          <a:lstStyle/>
          <a:p>
            <a:r>
              <a:rPr lang="en-US" dirty="0" smtClean="0"/>
              <a:t>Core 0</a:t>
            </a:r>
            <a:endParaRPr lang="en-US" dirty="0"/>
          </a:p>
        </p:txBody>
      </p:sp>
      <p:cxnSp>
        <p:nvCxnSpPr>
          <p:cNvPr id="13" name="Straight Arrow Connector 12"/>
          <p:cNvCxnSpPr/>
          <p:nvPr/>
        </p:nvCxnSpPr>
        <p:spPr>
          <a:xfrm>
            <a:off x="75514" y="1323202"/>
            <a:ext cx="381686" cy="0"/>
          </a:xfrm>
          <a:prstGeom prst="straightConnector1">
            <a:avLst/>
          </a:prstGeom>
          <a:ln w="57150" cmpd="sng">
            <a:headEnd type="none"/>
            <a:tailEnd type="triangle"/>
          </a:ln>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4062626" y="1493108"/>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0</a:t>
            </a:r>
            <a:endParaRPr lang="en-US" dirty="0"/>
          </a:p>
        </p:txBody>
      </p:sp>
      <p:sp>
        <p:nvSpPr>
          <p:cNvPr id="18" name="Rectangle 17"/>
          <p:cNvSpPr/>
          <p:nvPr/>
        </p:nvSpPr>
        <p:spPr>
          <a:xfrm>
            <a:off x="4427837" y="1493108"/>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20" name="Rectangle 19"/>
          <p:cNvSpPr/>
          <p:nvPr/>
        </p:nvSpPr>
        <p:spPr>
          <a:xfrm>
            <a:off x="4793048" y="1493108"/>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2</a:t>
            </a:r>
            <a:endParaRPr lang="en-US" dirty="0"/>
          </a:p>
        </p:txBody>
      </p:sp>
      <p:sp>
        <p:nvSpPr>
          <p:cNvPr id="23" name="Rectangle 22"/>
          <p:cNvSpPr/>
          <p:nvPr/>
        </p:nvSpPr>
        <p:spPr>
          <a:xfrm>
            <a:off x="5220043" y="1493108"/>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24" name="Rectangle 23"/>
          <p:cNvSpPr/>
          <p:nvPr/>
        </p:nvSpPr>
        <p:spPr>
          <a:xfrm>
            <a:off x="5585254" y="1493108"/>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1</a:t>
            </a:r>
            <a:endParaRPr lang="en-US" dirty="0"/>
          </a:p>
        </p:txBody>
      </p:sp>
      <p:sp>
        <p:nvSpPr>
          <p:cNvPr id="25" name="Rectangle 24"/>
          <p:cNvSpPr/>
          <p:nvPr/>
        </p:nvSpPr>
        <p:spPr>
          <a:xfrm>
            <a:off x="5950465" y="1493108"/>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1</a:t>
            </a:r>
            <a:endParaRPr lang="en-US" dirty="0"/>
          </a:p>
        </p:txBody>
      </p:sp>
      <p:sp>
        <p:nvSpPr>
          <p:cNvPr id="26" name="Rectangle 25"/>
          <p:cNvSpPr/>
          <p:nvPr/>
        </p:nvSpPr>
        <p:spPr>
          <a:xfrm>
            <a:off x="6377460" y="1493106"/>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27" name="Rectangle 26"/>
          <p:cNvSpPr/>
          <p:nvPr/>
        </p:nvSpPr>
        <p:spPr>
          <a:xfrm>
            <a:off x="6742671" y="1493106"/>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1</a:t>
            </a:r>
            <a:endParaRPr lang="en-US" dirty="0"/>
          </a:p>
        </p:txBody>
      </p:sp>
      <p:sp>
        <p:nvSpPr>
          <p:cNvPr id="22" name="Rectangle 21"/>
          <p:cNvSpPr/>
          <p:nvPr/>
        </p:nvSpPr>
        <p:spPr>
          <a:xfrm>
            <a:off x="4427837" y="2070787"/>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1</a:t>
            </a:r>
            <a:endParaRPr lang="en-US" dirty="0"/>
          </a:p>
        </p:txBody>
      </p:sp>
      <p:sp>
        <p:nvSpPr>
          <p:cNvPr id="29" name="Rectangle 28"/>
          <p:cNvSpPr/>
          <p:nvPr/>
        </p:nvSpPr>
        <p:spPr>
          <a:xfrm>
            <a:off x="4793048" y="2070787"/>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2</a:t>
            </a:r>
            <a:endParaRPr lang="en-US" dirty="0"/>
          </a:p>
        </p:txBody>
      </p:sp>
      <p:sp>
        <p:nvSpPr>
          <p:cNvPr id="30" name="Rectangle 29"/>
          <p:cNvSpPr/>
          <p:nvPr/>
        </p:nvSpPr>
        <p:spPr>
          <a:xfrm>
            <a:off x="5220043" y="2070787"/>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2</a:t>
            </a:r>
            <a:endParaRPr lang="en-US" dirty="0"/>
          </a:p>
        </p:txBody>
      </p:sp>
      <p:sp>
        <p:nvSpPr>
          <p:cNvPr id="31" name="Rectangle 30"/>
          <p:cNvSpPr/>
          <p:nvPr/>
        </p:nvSpPr>
        <p:spPr>
          <a:xfrm>
            <a:off x="5585254" y="2070787"/>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1</a:t>
            </a:r>
            <a:endParaRPr lang="en-US" dirty="0"/>
          </a:p>
        </p:txBody>
      </p:sp>
      <p:sp>
        <p:nvSpPr>
          <p:cNvPr id="32" name="Rectangle 31"/>
          <p:cNvSpPr/>
          <p:nvPr/>
        </p:nvSpPr>
        <p:spPr>
          <a:xfrm>
            <a:off x="5950465" y="2070787"/>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33" name="Rectangle 32"/>
          <p:cNvSpPr/>
          <p:nvPr/>
        </p:nvSpPr>
        <p:spPr>
          <a:xfrm>
            <a:off x="6377460" y="2070784"/>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34" name="Rectangle 33"/>
          <p:cNvSpPr/>
          <p:nvPr/>
        </p:nvSpPr>
        <p:spPr>
          <a:xfrm>
            <a:off x="6742671" y="2070784"/>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2</a:t>
            </a:r>
            <a:endParaRPr lang="en-US" dirty="0"/>
          </a:p>
        </p:txBody>
      </p:sp>
      <p:sp>
        <p:nvSpPr>
          <p:cNvPr id="35" name="Rectangle 34"/>
          <p:cNvSpPr/>
          <p:nvPr/>
        </p:nvSpPr>
        <p:spPr>
          <a:xfrm>
            <a:off x="7107882" y="2070784"/>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0</a:t>
            </a:r>
            <a:endParaRPr lang="en-US" dirty="0"/>
          </a:p>
        </p:txBody>
      </p:sp>
      <p:cxnSp>
        <p:nvCxnSpPr>
          <p:cNvPr id="8" name="Straight Connector 7"/>
          <p:cNvCxnSpPr>
            <a:stCxn id="22" idx="0"/>
            <a:endCxn id="18" idx="2"/>
          </p:cNvCxnSpPr>
          <p:nvPr/>
        </p:nvCxnSpPr>
        <p:spPr>
          <a:xfrm flipV="1">
            <a:off x="4582296" y="1714498"/>
            <a:ext cx="0" cy="356288"/>
          </a:xfrm>
          <a:prstGeom prst="line">
            <a:avLst/>
          </a:prstGeom>
        </p:spPr>
        <p:style>
          <a:lnRef idx="2">
            <a:schemeClr val="accent1"/>
          </a:lnRef>
          <a:fillRef idx="0">
            <a:schemeClr val="accent1"/>
          </a:fillRef>
          <a:effectRef idx="1">
            <a:schemeClr val="accent1"/>
          </a:effectRef>
          <a:fontRef idx="minor">
            <a:schemeClr val="tx1"/>
          </a:fontRef>
        </p:style>
      </p:cxnSp>
      <p:sp>
        <p:nvSpPr>
          <p:cNvPr id="28" name="Oval 27"/>
          <p:cNvSpPr/>
          <p:nvPr/>
        </p:nvSpPr>
        <p:spPr>
          <a:xfrm>
            <a:off x="5221416" y="4258976"/>
            <a:ext cx="1070918" cy="27287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P0.t2</a:t>
            </a:r>
            <a:endParaRPr lang="en-US" sz="2000" dirty="0"/>
          </a:p>
        </p:txBody>
      </p:sp>
      <p:sp>
        <p:nvSpPr>
          <p:cNvPr id="36" name="Oval 35"/>
          <p:cNvSpPr/>
          <p:nvPr/>
        </p:nvSpPr>
        <p:spPr>
          <a:xfrm>
            <a:off x="6345882" y="4258976"/>
            <a:ext cx="1070918" cy="27287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38" name="TextBox 37"/>
          <p:cNvSpPr txBox="1"/>
          <p:nvPr/>
        </p:nvSpPr>
        <p:spPr>
          <a:xfrm>
            <a:off x="458574" y="4240435"/>
            <a:ext cx="793982" cy="369332"/>
          </a:xfrm>
          <a:prstGeom prst="rect">
            <a:avLst/>
          </a:prstGeom>
          <a:noFill/>
        </p:spPr>
        <p:txBody>
          <a:bodyPr wrap="none" rtlCol="0">
            <a:spAutoFit/>
          </a:bodyPr>
          <a:lstStyle/>
          <a:p>
            <a:r>
              <a:rPr lang="en-US" dirty="0" smtClean="0"/>
              <a:t>Core 1</a:t>
            </a:r>
            <a:endParaRPr lang="en-US" dirty="0"/>
          </a:p>
        </p:txBody>
      </p:sp>
      <p:sp>
        <p:nvSpPr>
          <p:cNvPr id="39" name="Oval 38"/>
          <p:cNvSpPr/>
          <p:nvPr/>
        </p:nvSpPr>
        <p:spPr>
          <a:xfrm>
            <a:off x="4062625" y="4266196"/>
            <a:ext cx="1070918" cy="27287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P0.t2</a:t>
            </a:r>
            <a:endParaRPr lang="en-US" sz="2000" dirty="0"/>
          </a:p>
        </p:txBody>
      </p:sp>
      <p:cxnSp>
        <p:nvCxnSpPr>
          <p:cNvPr id="9" name="Straight Arrow Connector 8"/>
          <p:cNvCxnSpPr/>
          <p:nvPr/>
        </p:nvCxnSpPr>
        <p:spPr>
          <a:xfrm flipV="1">
            <a:off x="2890108" y="1930743"/>
            <a:ext cx="1633838" cy="90616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62668467"/>
      </p:ext>
    </p:extLst>
  </p:cSld>
  <p:clrMapOvr>
    <a:masterClrMapping/>
  </p:clrMapOvr>
  <p:timing>
    <p:tnLst>
      <p:par>
        <p:cTn xmlns:p14="http://schemas.microsoft.com/office/powerpoint/2010/main" id="1" dur="indefinite" restart="never" nodeType="tmRoot"/>
      </p:par>
    </p:tnLst>
  </p:timing>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212365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11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Controlling The Number of OS Threads</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3124813"/>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257671089"/>
      </p:ext>
    </p:extLst>
  </p:cSld>
  <p:clrMapOvr>
    <a:masterClrMapping/>
  </p:clrMapOvr>
  <p:timing>
    <p:tnLst>
      <p:par>
        <p:cTn xmlns:p14="http://schemas.microsoft.com/office/powerpoint/2010/main" id="1" dur="indefinite" restart="never" nodeType="tmRoot"/>
      </p:par>
    </p:tnLst>
  </p:timing>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How to control the number of OS threads available to your go runtime?</a:t>
            </a:r>
          </a:p>
          <a:p>
            <a:pPr lvl="1"/>
            <a:r>
              <a:rPr lang="en-US" smtClean="0"/>
              <a:t>Changing GOMAXPROCS</a:t>
            </a:r>
            <a:endParaRPr lang="en-US" dirty="0" smtClean="0"/>
          </a:p>
        </p:txBody>
      </p:sp>
    </p:spTree>
    <p:extLst>
      <p:ext uri="{BB962C8B-B14F-4D97-AF65-F5344CB8AC3E}">
        <p14:creationId xmlns:p14="http://schemas.microsoft.com/office/powerpoint/2010/main" val="729080897"/>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Building – Creating an Executable</a:t>
            </a:r>
            <a:endParaRPr lang="en-US" dirty="0"/>
          </a:p>
        </p:txBody>
      </p:sp>
      <p:pic>
        <p:nvPicPr>
          <p:cNvPr id="4" name="Content Placeholder 3"/>
          <p:cNvPicPr>
            <a:picLocks noGrp="1" noChangeAspect="1"/>
          </p:cNvPicPr>
          <p:nvPr>
            <p:ph idx="1"/>
          </p:nvPr>
        </p:nvPicPr>
        <p:blipFill>
          <a:blip r:embed="rId2"/>
          <a:srcRect l="-6596" r="-6596"/>
          <a:stretch>
            <a:fillRect/>
          </a:stretch>
        </p:blipFill>
        <p:spPr/>
      </p:pic>
    </p:spTree>
    <p:extLst>
      <p:ext uri="{BB962C8B-B14F-4D97-AF65-F5344CB8AC3E}">
        <p14:creationId xmlns:p14="http://schemas.microsoft.com/office/powerpoint/2010/main" val="2544716593"/>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212365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12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Exercise: Word Count</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3124813"/>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2133373539"/>
      </p:ext>
    </p:extLst>
  </p:cSld>
  <p:clrMapOvr>
    <a:masterClrMapping/>
  </p:clrMapOvr>
  <p:timing>
    <p:tnLst>
      <p:par>
        <p:cTn xmlns:p14="http://schemas.microsoft.com/office/powerpoint/2010/main" id="1" dur="indefinite" restart="never" nodeType="tmRoot"/>
      </p:par>
    </p:tnLst>
  </p:timing>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Write a Go Language program which will print out the number of occurrences of each word.</a:t>
            </a:r>
          </a:p>
          <a:p>
            <a:pPr lvl="1"/>
            <a:r>
              <a:rPr lang="en-US" dirty="0" smtClean="0"/>
              <a:t>The program will use a </a:t>
            </a:r>
            <a:r>
              <a:rPr lang="en-US" b="1" i="1" dirty="0" smtClean="0"/>
              <a:t>slice</a:t>
            </a:r>
            <a:r>
              <a:rPr lang="en-US" dirty="0" smtClean="0"/>
              <a:t> of </a:t>
            </a:r>
            <a:r>
              <a:rPr lang="en-US" i="1" dirty="0" smtClean="0"/>
              <a:t>string</a:t>
            </a:r>
            <a:r>
              <a:rPr lang="en-US" dirty="0" smtClean="0"/>
              <a:t> to represent the text data.</a:t>
            </a:r>
          </a:p>
          <a:p>
            <a:pPr lvl="1"/>
            <a:r>
              <a:rPr lang="en-US" dirty="0" smtClean="0"/>
              <a:t>A line of text will be split/broken into words at a ‘space’.</a:t>
            </a:r>
          </a:p>
          <a:p>
            <a:pPr lvl="1"/>
            <a:endParaRPr lang="en-US" dirty="0" smtClean="0"/>
          </a:p>
        </p:txBody>
      </p:sp>
    </p:spTree>
    <p:extLst>
      <p:ext uri="{BB962C8B-B14F-4D97-AF65-F5344CB8AC3E}">
        <p14:creationId xmlns:p14="http://schemas.microsoft.com/office/powerpoint/2010/main" val="3576767940"/>
      </p:ext>
    </p:extLst>
  </p:cSld>
  <p:clrMapOvr>
    <a:masterClrMapping/>
  </p:clrMapOvr>
  <p:timing>
    <p:tnLst>
      <p:par>
        <p:cTn xmlns:p14="http://schemas.microsoft.com/office/powerpoint/2010/main" id="1" dur="indefinite" restart="never" nodeType="tmRoot"/>
      </p:par>
    </p:tnLst>
  </p:timing>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Program Flow</a:t>
            </a:r>
            <a:endParaRPr lang="en-US" dirty="0"/>
          </a:p>
        </p:txBody>
      </p:sp>
      <p:grpSp>
        <p:nvGrpSpPr>
          <p:cNvPr id="60" name="Group 59"/>
          <p:cNvGrpSpPr/>
          <p:nvPr/>
        </p:nvGrpSpPr>
        <p:grpSpPr>
          <a:xfrm>
            <a:off x="409146" y="1795590"/>
            <a:ext cx="8277654" cy="1552320"/>
            <a:chOff x="409146" y="2244811"/>
            <a:chExt cx="8277654" cy="2069760"/>
          </a:xfrm>
        </p:grpSpPr>
        <p:sp>
          <p:nvSpPr>
            <p:cNvPr id="4" name="Magnetic Disk 3"/>
            <p:cNvSpPr/>
            <p:nvPr/>
          </p:nvSpPr>
          <p:spPr>
            <a:xfrm>
              <a:off x="409146" y="3422139"/>
              <a:ext cx="762000" cy="892432"/>
            </a:xfrm>
            <a:prstGeom prst="flowChartMagneticDisk">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data</a:t>
              </a:r>
              <a:endParaRPr lang="en-US" dirty="0"/>
            </a:p>
          </p:txBody>
        </p:sp>
        <p:cxnSp>
          <p:nvCxnSpPr>
            <p:cNvPr id="6" name="Elbow Connector 5"/>
            <p:cNvCxnSpPr>
              <a:stCxn id="4" idx="1"/>
              <a:endCxn id="9" idx="1"/>
            </p:cNvCxnSpPr>
            <p:nvPr/>
          </p:nvCxnSpPr>
          <p:spPr>
            <a:xfrm rot="5400000" flipH="1" flipV="1">
              <a:off x="699006" y="2768441"/>
              <a:ext cx="744838" cy="562558"/>
            </a:xfrm>
            <a:prstGeom prst="bentConnector2">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8" name="Process 7"/>
            <p:cNvSpPr/>
            <p:nvPr/>
          </p:nvSpPr>
          <p:spPr>
            <a:xfrm>
              <a:off x="7403071" y="3566301"/>
              <a:ext cx="1283729" cy="748270"/>
            </a:xfrm>
            <a:prstGeom prst="flowChartProcess">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Output</a:t>
              </a:r>
              <a:endParaRPr lang="en-US" dirty="0"/>
            </a:p>
          </p:txBody>
        </p:sp>
        <p:sp>
          <p:nvSpPr>
            <p:cNvPr id="9" name="Sequential Access Storage 8"/>
            <p:cNvSpPr/>
            <p:nvPr/>
          </p:nvSpPr>
          <p:spPr>
            <a:xfrm>
              <a:off x="1352704" y="2303166"/>
              <a:ext cx="1364222" cy="748270"/>
            </a:xfrm>
            <a:prstGeom prst="flowChartMagneticTap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Reader</a:t>
              </a:r>
              <a:endParaRPr lang="en-US" dirty="0"/>
            </a:p>
          </p:txBody>
        </p:sp>
        <p:cxnSp>
          <p:nvCxnSpPr>
            <p:cNvPr id="19" name="Straight Arrow Connector 18"/>
            <p:cNvCxnSpPr>
              <a:stCxn id="9" idx="3"/>
              <a:endCxn id="24" idx="1"/>
            </p:cNvCxnSpPr>
            <p:nvPr/>
          </p:nvCxnSpPr>
          <p:spPr>
            <a:xfrm>
              <a:off x="2716926" y="2677301"/>
              <a:ext cx="793752"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2850430" y="2244811"/>
              <a:ext cx="526744" cy="492443"/>
            </a:xfrm>
            <a:prstGeom prst="rect">
              <a:avLst/>
            </a:prstGeom>
            <a:noFill/>
          </p:spPr>
          <p:txBody>
            <a:bodyPr wrap="none" rtlCol="0">
              <a:spAutoFit/>
            </a:bodyPr>
            <a:lstStyle/>
            <a:p>
              <a:r>
                <a:rPr lang="en-US" dirty="0" smtClean="0"/>
                <a:t>line</a:t>
              </a:r>
              <a:endParaRPr lang="en-US" dirty="0"/>
            </a:p>
          </p:txBody>
        </p:sp>
        <p:sp>
          <p:nvSpPr>
            <p:cNvPr id="24" name="Sequential Access Storage 23"/>
            <p:cNvSpPr/>
            <p:nvPr/>
          </p:nvSpPr>
          <p:spPr>
            <a:xfrm>
              <a:off x="3510678" y="2303166"/>
              <a:ext cx="1364222" cy="748270"/>
            </a:xfrm>
            <a:prstGeom prst="flowChartMagneticTap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Line</a:t>
              </a:r>
            </a:p>
            <a:p>
              <a:pPr algn="ctr"/>
              <a:r>
                <a:rPr lang="en-US" dirty="0" smtClean="0"/>
                <a:t>Splitter</a:t>
              </a:r>
              <a:endParaRPr lang="en-US" dirty="0"/>
            </a:p>
          </p:txBody>
        </p:sp>
        <p:sp>
          <p:nvSpPr>
            <p:cNvPr id="27" name="Sequential Access Storage 26"/>
            <p:cNvSpPr/>
            <p:nvPr/>
          </p:nvSpPr>
          <p:spPr>
            <a:xfrm>
              <a:off x="5905346" y="2305225"/>
              <a:ext cx="1364222" cy="748270"/>
            </a:xfrm>
            <a:prstGeom prst="flowChartMagneticTap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Word</a:t>
              </a:r>
            </a:p>
            <a:p>
              <a:pPr algn="ctr"/>
              <a:r>
                <a:rPr lang="en-US" dirty="0" smtClean="0"/>
                <a:t>Counter</a:t>
              </a:r>
              <a:endParaRPr lang="en-US" dirty="0"/>
            </a:p>
          </p:txBody>
        </p:sp>
        <p:cxnSp>
          <p:nvCxnSpPr>
            <p:cNvPr id="28" name="Straight Arrow Connector 27"/>
            <p:cNvCxnSpPr>
              <a:stCxn id="24" idx="3"/>
              <a:endCxn id="27" idx="1"/>
            </p:cNvCxnSpPr>
            <p:nvPr/>
          </p:nvCxnSpPr>
          <p:spPr>
            <a:xfrm>
              <a:off x="4874900" y="2677301"/>
              <a:ext cx="1030446" cy="205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2" name="TextBox 31"/>
            <p:cNvSpPr txBox="1"/>
            <p:nvPr/>
          </p:nvSpPr>
          <p:spPr>
            <a:xfrm>
              <a:off x="5008404" y="2272271"/>
              <a:ext cx="763438" cy="492443"/>
            </a:xfrm>
            <a:prstGeom prst="rect">
              <a:avLst/>
            </a:prstGeom>
            <a:noFill/>
          </p:spPr>
          <p:txBody>
            <a:bodyPr wrap="none" rtlCol="0">
              <a:spAutoFit/>
            </a:bodyPr>
            <a:lstStyle/>
            <a:p>
              <a:r>
                <a:rPr lang="en-US" dirty="0" smtClean="0"/>
                <a:t>words</a:t>
              </a:r>
              <a:endParaRPr lang="en-US" dirty="0"/>
            </a:p>
          </p:txBody>
        </p:sp>
        <p:cxnSp>
          <p:nvCxnSpPr>
            <p:cNvPr id="48" name="Elbow Connector 47"/>
            <p:cNvCxnSpPr>
              <a:stCxn id="27" idx="3"/>
              <a:endCxn id="8" idx="0"/>
            </p:cNvCxnSpPr>
            <p:nvPr/>
          </p:nvCxnSpPr>
          <p:spPr>
            <a:xfrm>
              <a:off x="7269568" y="2679360"/>
              <a:ext cx="775368" cy="886941"/>
            </a:xfrm>
            <a:prstGeom prst="bentConnector2">
              <a:avLst/>
            </a:prstGeom>
            <a:ln w="57150" cmpd="sng">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718847637"/>
      </p:ext>
    </p:extLst>
  </p:cSld>
  <p:clrMapOvr>
    <a:masterClrMapping/>
  </p:clrMapOvr>
  <p:timing>
    <p:tnLst>
      <p:par>
        <p:cTn xmlns:p14="http://schemas.microsoft.com/office/powerpoint/2010/main" id="1" dur="indefinite" restart="never" nodeType="tmRoot"/>
      </p:par>
    </p:tnLst>
  </p:timing>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Iterative</a:t>
            </a:r>
            <a:endParaRPr lang="en-US" dirty="0"/>
          </a:p>
        </p:txBody>
      </p:sp>
      <p:grpSp>
        <p:nvGrpSpPr>
          <p:cNvPr id="3" name="Group 2"/>
          <p:cNvGrpSpPr/>
          <p:nvPr/>
        </p:nvGrpSpPr>
        <p:grpSpPr>
          <a:xfrm>
            <a:off x="409146" y="1795590"/>
            <a:ext cx="8277654" cy="1552320"/>
            <a:chOff x="409146" y="2244811"/>
            <a:chExt cx="8277654" cy="2069760"/>
          </a:xfrm>
        </p:grpSpPr>
        <p:sp>
          <p:nvSpPr>
            <p:cNvPr id="4" name="Magnetic Disk 3"/>
            <p:cNvSpPr/>
            <p:nvPr/>
          </p:nvSpPr>
          <p:spPr>
            <a:xfrm>
              <a:off x="409146" y="3422139"/>
              <a:ext cx="762000" cy="892432"/>
            </a:xfrm>
            <a:prstGeom prst="flowChartMagneticDisk">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data</a:t>
              </a:r>
              <a:endParaRPr lang="en-US" dirty="0"/>
            </a:p>
          </p:txBody>
        </p:sp>
        <p:cxnSp>
          <p:nvCxnSpPr>
            <p:cNvPr id="6" name="Elbow Connector 5"/>
            <p:cNvCxnSpPr>
              <a:stCxn id="4" idx="1"/>
              <a:endCxn id="9" idx="1"/>
            </p:cNvCxnSpPr>
            <p:nvPr/>
          </p:nvCxnSpPr>
          <p:spPr>
            <a:xfrm rot="5400000" flipH="1" flipV="1">
              <a:off x="699006" y="2768441"/>
              <a:ext cx="744838" cy="562558"/>
            </a:xfrm>
            <a:prstGeom prst="bentConnector2">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8" name="Process 7"/>
            <p:cNvSpPr/>
            <p:nvPr/>
          </p:nvSpPr>
          <p:spPr>
            <a:xfrm>
              <a:off x="7403071" y="3566301"/>
              <a:ext cx="1283729" cy="748270"/>
            </a:xfrm>
            <a:prstGeom prst="flowChartProcess">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Output</a:t>
              </a:r>
              <a:endParaRPr lang="en-US" dirty="0"/>
            </a:p>
          </p:txBody>
        </p:sp>
        <p:sp>
          <p:nvSpPr>
            <p:cNvPr id="9" name="Sequential Access Storage 8"/>
            <p:cNvSpPr/>
            <p:nvPr/>
          </p:nvSpPr>
          <p:spPr>
            <a:xfrm>
              <a:off x="1352704" y="2303166"/>
              <a:ext cx="1364222" cy="748270"/>
            </a:xfrm>
            <a:prstGeom prst="flowChartMagneticTap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Reader</a:t>
              </a:r>
              <a:endParaRPr lang="en-US" dirty="0"/>
            </a:p>
          </p:txBody>
        </p:sp>
        <p:cxnSp>
          <p:nvCxnSpPr>
            <p:cNvPr id="19" name="Straight Arrow Connector 18"/>
            <p:cNvCxnSpPr>
              <a:stCxn id="9" idx="3"/>
              <a:endCxn id="24" idx="1"/>
            </p:cNvCxnSpPr>
            <p:nvPr/>
          </p:nvCxnSpPr>
          <p:spPr>
            <a:xfrm>
              <a:off x="2716926" y="2677301"/>
              <a:ext cx="793752"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2850430" y="2244811"/>
              <a:ext cx="526744" cy="492443"/>
            </a:xfrm>
            <a:prstGeom prst="rect">
              <a:avLst/>
            </a:prstGeom>
            <a:noFill/>
          </p:spPr>
          <p:txBody>
            <a:bodyPr wrap="none" rtlCol="0">
              <a:spAutoFit/>
            </a:bodyPr>
            <a:lstStyle/>
            <a:p>
              <a:r>
                <a:rPr lang="en-US" dirty="0" smtClean="0"/>
                <a:t>line</a:t>
              </a:r>
              <a:endParaRPr lang="en-US" dirty="0"/>
            </a:p>
          </p:txBody>
        </p:sp>
        <p:sp>
          <p:nvSpPr>
            <p:cNvPr id="24" name="Sequential Access Storage 23"/>
            <p:cNvSpPr/>
            <p:nvPr/>
          </p:nvSpPr>
          <p:spPr>
            <a:xfrm>
              <a:off x="3510678" y="2303166"/>
              <a:ext cx="1364222" cy="748270"/>
            </a:xfrm>
            <a:prstGeom prst="flowChartMagneticTap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Line</a:t>
              </a:r>
            </a:p>
            <a:p>
              <a:pPr algn="ctr"/>
              <a:r>
                <a:rPr lang="en-US" dirty="0" smtClean="0"/>
                <a:t>Splitter</a:t>
              </a:r>
              <a:endParaRPr lang="en-US" dirty="0"/>
            </a:p>
          </p:txBody>
        </p:sp>
        <p:sp>
          <p:nvSpPr>
            <p:cNvPr id="27" name="Sequential Access Storage 26"/>
            <p:cNvSpPr/>
            <p:nvPr/>
          </p:nvSpPr>
          <p:spPr>
            <a:xfrm>
              <a:off x="5905346" y="2305225"/>
              <a:ext cx="1364222" cy="748270"/>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Word</a:t>
              </a:r>
            </a:p>
            <a:p>
              <a:pPr algn="ctr"/>
              <a:r>
                <a:rPr lang="en-US" dirty="0" smtClean="0"/>
                <a:t>Counter</a:t>
              </a:r>
              <a:endParaRPr lang="en-US" dirty="0"/>
            </a:p>
          </p:txBody>
        </p:sp>
        <p:cxnSp>
          <p:nvCxnSpPr>
            <p:cNvPr id="28" name="Straight Arrow Connector 27"/>
            <p:cNvCxnSpPr>
              <a:stCxn id="24" idx="3"/>
              <a:endCxn id="27" idx="1"/>
            </p:cNvCxnSpPr>
            <p:nvPr/>
          </p:nvCxnSpPr>
          <p:spPr>
            <a:xfrm>
              <a:off x="4874900" y="2677301"/>
              <a:ext cx="1030446" cy="205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2" name="TextBox 31"/>
            <p:cNvSpPr txBox="1"/>
            <p:nvPr/>
          </p:nvSpPr>
          <p:spPr>
            <a:xfrm>
              <a:off x="5008404" y="2272271"/>
              <a:ext cx="763438" cy="492443"/>
            </a:xfrm>
            <a:prstGeom prst="rect">
              <a:avLst/>
            </a:prstGeom>
            <a:noFill/>
          </p:spPr>
          <p:txBody>
            <a:bodyPr wrap="none" rtlCol="0">
              <a:spAutoFit/>
            </a:bodyPr>
            <a:lstStyle/>
            <a:p>
              <a:r>
                <a:rPr lang="en-US" dirty="0" smtClean="0"/>
                <a:t>words</a:t>
              </a:r>
              <a:endParaRPr lang="en-US" dirty="0"/>
            </a:p>
          </p:txBody>
        </p:sp>
        <p:cxnSp>
          <p:nvCxnSpPr>
            <p:cNvPr id="48" name="Elbow Connector 47"/>
            <p:cNvCxnSpPr>
              <a:stCxn id="27" idx="3"/>
              <a:endCxn id="8" idx="0"/>
            </p:cNvCxnSpPr>
            <p:nvPr/>
          </p:nvCxnSpPr>
          <p:spPr>
            <a:xfrm>
              <a:off x="7269568" y="2679360"/>
              <a:ext cx="775368" cy="886941"/>
            </a:xfrm>
            <a:prstGeom prst="bentConnector2">
              <a:avLst/>
            </a:prstGeom>
            <a:ln w="57150" cmpd="sng">
              <a:tailEnd type="arrow"/>
            </a:ln>
          </p:spPr>
          <p:style>
            <a:lnRef idx="2">
              <a:schemeClr val="accent1"/>
            </a:lnRef>
            <a:fillRef idx="0">
              <a:schemeClr val="accent1"/>
            </a:fillRef>
            <a:effectRef idx="1">
              <a:schemeClr val="accent1"/>
            </a:effectRef>
            <a:fontRef idx="minor">
              <a:schemeClr val="tx1"/>
            </a:fontRef>
          </p:style>
        </p:cxnSp>
      </p:grpSp>
      <p:cxnSp>
        <p:nvCxnSpPr>
          <p:cNvPr id="10" name="Curved Connector 9"/>
          <p:cNvCxnSpPr/>
          <p:nvPr/>
        </p:nvCxnSpPr>
        <p:spPr>
          <a:xfrm rot="5400000">
            <a:off x="4392743" y="403038"/>
            <a:ext cx="1544" cy="4552642"/>
          </a:xfrm>
          <a:prstGeom prst="curvedConnector3">
            <a:avLst>
              <a:gd name="adj1" fmla="val 35207868"/>
            </a:avLst>
          </a:prstGeom>
          <a:ln>
            <a:solidFill>
              <a:srgbClr val="FF6600"/>
            </a:solidFill>
            <a:tailEnd type="arrow"/>
          </a:ln>
        </p:spPr>
        <p:style>
          <a:lnRef idx="2">
            <a:schemeClr val="accent1"/>
          </a:lnRef>
          <a:fillRef idx="0">
            <a:schemeClr val="accent1"/>
          </a:fillRef>
          <a:effectRef idx="1">
            <a:schemeClr val="accent1"/>
          </a:effectRef>
          <a:fontRef idx="minor">
            <a:schemeClr val="tx1"/>
          </a:fontRef>
        </p:style>
      </p:cxnSp>
      <p:cxnSp>
        <p:nvCxnSpPr>
          <p:cNvPr id="26" name="Curved Connector 25"/>
          <p:cNvCxnSpPr/>
          <p:nvPr/>
        </p:nvCxnSpPr>
        <p:spPr>
          <a:xfrm rot="5400000" flipH="1" flipV="1">
            <a:off x="4392743" y="-589623"/>
            <a:ext cx="1544" cy="4552642"/>
          </a:xfrm>
          <a:prstGeom prst="curvedConnector3">
            <a:avLst>
              <a:gd name="adj1" fmla="val 35207868"/>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77450280"/>
      </p:ext>
    </p:extLst>
  </p:cSld>
  <p:clrMapOvr>
    <a:masterClrMapping/>
  </p:clrMapOvr>
  <p:timing>
    <p:tnLst>
      <p:par>
        <p:cTn xmlns:p14="http://schemas.microsoft.com/office/powerpoint/2010/main" id="1" dur="indefinite" restart="never" nodeType="tmRoot"/>
      </p:par>
    </p:tnLst>
  </p:timing>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Concurrent</a:t>
            </a:r>
            <a:endParaRPr lang="en-US" dirty="0"/>
          </a:p>
        </p:txBody>
      </p:sp>
      <p:grpSp>
        <p:nvGrpSpPr>
          <p:cNvPr id="3" name="Group 2"/>
          <p:cNvGrpSpPr/>
          <p:nvPr/>
        </p:nvGrpSpPr>
        <p:grpSpPr>
          <a:xfrm>
            <a:off x="409146" y="1795590"/>
            <a:ext cx="8277654" cy="1552320"/>
            <a:chOff x="409146" y="2244811"/>
            <a:chExt cx="8277654" cy="2069760"/>
          </a:xfrm>
        </p:grpSpPr>
        <p:sp>
          <p:nvSpPr>
            <p:cNvPr id="4" name="Magnetic Disk 3"/>
            <p:cNvSpPr/>
            <p:nvPr/>
          </p:nvSpPr>
          <p:spPr>
            <a:xfrm>
              <a:off x="409146" y="3422139"/>
              <a:ext cx="762000" cy="892432"/>
            </a:xfrm>
            <a:prstGeom prst="flowChartMagneticDisk">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data</a:t>
              </a:r>
              <a:endParaRPr lang="en-US" dirty="0"/>
            </a:p>
          </p:txBody>
        </p:sp>
        <p:cxnSp>
          <p:nvCxnSpPr>
            <p:cNvPr id="6" name="Elbow Connector 5"/>
            <p:cNvCxnSpPr>
              <a:stCxn id="4" idx="1"/>
              <a:endCxn id="9" idx="1"/>
            </p:cNvCxnSpPr>
            <p:nvPr/>
          </p:nvCxnSpPr>
          <p:spPr>
            <a:xfrm rot="5400000" flipH="1" flipV="1">
              <a:off x="699006" y="2768441"/>
              <a:ext cx="744838" cy="562558"/>
            </a:xfrm>
            <a:prstGeom prst="bentConnector2">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8" name="Process 7"/>
            <p:cNvSpPr/>
            <p:nvPr/>
          </p:nvSpPr>
          <p:spPr>
            <a:xfrm>
              <a:off x="7403071" y="3566301"/>
              <a:ext cx="1283729" cy="748270"/>
            </a:xfrm>
            <a:prstGeom prst="flowChartProcess">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Output</a:t>
              </a:r>
              <a:endParaRPr lang="en-US" dirty="0"/>
            </a:p>
          </p:txBody>
        </p:sp>
        <p:sp>
          <p:nvSpPr>
            <p:cNvPr id="9" name="Sequential Access Storage 8"/>
            <p:cNvSpPr/>
            <p:nvPr/>
          </p:nvSpPr>
          <p:spPr>
            <a:xfrm>
              <a:off x="1352704" y="2303166"/>
              <a:ext cx="1364222" cy="748270"/>
            </a:xfrm>
            <a:prstGeom prst="flowChartMagneticTap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Reader</a:t>
              </a:r>
              <a:endParaRPr lang="en-US" dirty="0"/>
            </a:p>
          </p:txBody>
        </p:sp>
        <p:cxnSp>
          <p:nvCxnSpPr>
            <p:cNvPr id="19" name="Straight Arrow Connector 18"/>
            <p:cNvCxnSpPr>
              <a:stCxn id="9" idx="3"/>
              <a:endCxn id="24" idx="1"/>
            </p:cNvCxnSpPr>
            <p:nvPr/>
          </p:nvCxnSpPr>
          <p:spPr>
            <a:xfrm>
              <a:off x="2716926" y="2677301"/>
              <a:ext cx="793752"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2850430" y="2244811"/>
              <a:ext cx="526744" cy="492443"/>
            </a:xfrm>
            <a:prstGeom prst="rect">
              <a:avLst/>
            </a:prstGeom>
            <a:noFill/>
          </p:spPr>
          <p:txBody>
            <a:bodyPr wrap="none" rtlCol="0">
              <a:spAutoFit/>
            </a:bodyPr>
            <a:lstStyle/>
            <a:p>
              <a:r>
                <a:rPr lang="en-US" dirty="0" smtClean="0"/>
                <a:t>line</a:t>
              </a:r>
              <a:endParaRPr lang="en-US" dirty="0"/>
            </a:p>
          </p:txBody>
        </p:sp>
        <p:sp>
          <p:nvSpPr>
            <p:cNvPr id="24" name="Sequential Access Storage 23"/>
            <p:cNvSpPr/>
            <p:nvPr/>
          </p:nvSpPr>
          <p:spPr>
            <a:xfrm>
              <a:off x="3510678" y="2303166"/>
              <a:ext cx="1364222" cy="748270"/>
            </a:xfrm>
            <a:prstGeom prst="flowChartMagneticTap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Line</a:t>
              </a:r>
            </a:p>
            <a:p>
              <a:pPr algn="ctr"/>
              <a:r>
                <a:rPr lang="en-US" dirty="0" smtClean="0"/>
                <a:t>Splitter</a:t>
              </a:r>
              <a:endParaRPr lang="en-US" dirty="0"/>
            </a:p>
          </p:txBody>
        </p:sp>
        <p:sp>
          <p:nvSpPr>
            <p:cNvPr id="27" name="Sequential Access Storage 26"/>
            <p:cNvSpPr/>
            <p:nvPr/>
          </p:nvSpPr>
          <p:spPr>
            <a:xfrm>
              <a:off x="5905346" y="2305225"/>
              <a:ext cx="1364222" cy="748270"/>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Word</a:t>
              </a:r>
            </a:p>
            <a:p>
              <a:pPr algn="ctr"/>
              <a:r>
                <a:rPr lang="en-US" dirty="0" smtClean="0"/>
                <a:t>Counter</a:t>
              </a:r>
              <a:endParaRPr lang="en-US" dirty="0"/>
            </a:p>
          </p:txBody>
        </p:sp>
        <p:cxnSp>
          <p:nvCxnSpPr>
            <p:cNvPr id="28" name="Straight Arrow Connector 27"/>
            <p:cNvCxnSpPr>
              <a:stCxn id="24" idx="3"/>
              <a:endCxn id="27" idx="1"/>
            </p:cNvCxnSpPr>
            <p:nvPr/>
          </p:nvCxnSpPr>
          <p:spPr>
            <a:xfrm>
              <a:off x="4874900" y="2677301"/>
              <a:ext cx="1030446" cy="205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2" name="TextBox 31"/>
            <p:cNvSpPr txBox="1"/>
            <p:nvPr/>
          </p:nvSpPr>
          <p:spPr>
            <a:xfrm>
              <a:off x="5008404" y="2272271"/>
              <a:ext cx="763438" cy="492443"/>
            </a:xfrm>
            <a:prstGeom prst="rect">
              <a:avLst/>
            </a:prstGeom>
            <a:noFill/>
          </p:spPr>
          <p:txBody>
            <a:bodyPr wrap="none" rtlCol="0">
              <a:spAutoFit/>
            </a:bodyPr>
            <a:lstStyle/>
            <a:p>
              <a:r>
                <a:rPr lang="en-US" dirty="0" smtClean="0"/>
                <a:t>words</a:t>
              </a:r>
              <a:endParaRPr lang="en-US" dirty="0"/>
            </a:p>
          </p:txBody>
        </p:sp>
        <p:cxnSp>
          <p:nvCxnSpPr>
            <p:cNvPr id="48" name="Elbow Connector 47"/>
            <p:cNvCxnSpPr>
              <a:stCxn id="27" idx="3"/>
              <a:endCxn id="8" idx="0"/>
            </p:cNvCxnSpPr>
            <p:nvPr/>
          </p:nvCxnSpPr>
          <p:spPr>
            <a:xfrm>
              <a:off x="7269568" y="2679360"/>
              <a:ext cx="775368" cy="886941"/>
            </a:xfrm>
            <a:prstGeom prst="bentConnector2">
              <a:avLst/>
            </a:prstGeom>
            <a:ln w="57150" cmpd="sng">
              <a:tailEnd type="arrow"/>
            </a:ln>
          </p:spPr>
          <p:style>
            <a:lnRef idx="2">
              <a:schemeClr val="accent1"/>
            </a:lnRef>
            <a:fillRef idx="0">
              <a:schemeClr val="accent1"/>
            </a:fillRef>
            <a:effectRef idx="1">
              <a:schemeClr val="accent1"/>
            </a:effectRef>
            <a:fontRef idx="minor">
              <a:schemeClr val="tx1"/>
            </a:fontRef>
          </p:style>
        </p:cxnSp>
      </p:grpSp>
      <p:sp>
        <p:nvSpPr>
          <p:cNvPr id="22" name="Direct Access Storage 21"/>
          <p:cNvSpPr/>
          <p:nvPr/>
        </p:nvSpPr>
        <p:spPr>
          <a:xfrm>
            <a:off x="2803258" y="2037837"/>
            <a:ext cx="573917" cy="167330"/>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Direct Access Storage 22"/>
          <p:cNvSpPr/>
          <p:nvPr/>
        </p:nvSpPr>
        <p:spPr>
          <a:xfrm>
            <a:off x="5076901" y="2037837"/>
            <a:ext cx="573917" cy="167330"/>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7" name="Donut 6"/>
          <p:cNvSpPr/>
          <p:nvPr/>
        </p:nvSpPr>
        <p:spPr>
          <a:xfrm>
            <a:off x="1947701" y="1634699"/>
            <a:ext cx="267729" cy="204657"/>
          </a:xfrm>
          <a:prstGeom prst="donu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25" name="Donut 24"/>
          <p:cNvSpPr/>
          <p:nvPr/>
        </p:nvSpPr>
        <p:spPr>
          <a:xfrm>
            <a:off x="4056587" y="1636244"/>
            <a:ext cx="267729" cy="204657"/>
          </a:xfrm>
          <a:prstGeom prst="donu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solidFill>
                <a:schemeClr val="tx1"/>
              </a:solidFill>
            </a:endParaRPr>
          </a:p>
        </p:txBody>
      </p:sp>
      <p:sp>
        <p:nvSpPr>
          <p:cNvPr id="29" name="Donut 28"/>
          <p:cNvSpPr/>
          <p:nvPr/>
        </p:nvSpPr>
        <p:spPr>
          <a:xfrm>
            <a:off x="6453798" y="1636244"/>
            <a:ext cx="267729" cy="204657"/>
          </a:xfrm>
          <a:prstGeom prst="donu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1508602091"/>
      </p:ext>
    </p:extLst>
  </p:cSld>
  <p:clrMapOvr>
    <a:masterClrMapping/>
  </p:clrMapOvr>
  <p:timing>
    <p:tnLst>
      <p:par>
        <p:cTn xmlns:p14="http://schemas.microsoft.com/office/powerpoint/2010/main" id="1" dur="indefinite" restart="never" nodeType="tmRoot"/>
      </p:par>
    </p:tnLst>
  </p:timing>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Elbow Connector 10"/>
          <p:cNvCxnSpPr>
            <a:stCxn id="24" idx="3"/>
            <a:endCxn id="27" idx="1"/>
          </p:cNvCxnSpPr>
          <p:nvPr/>
        </p:nvCxnSpPr>
        <p:spPr>
          <a:xfrm>
            <a:off x="4874900" y="1944903"/>
            <a:ext cx="1030446" cy="645125"/>
          </a:xfrm>
          <a:prstGeom prst="bentConnector3">
            <a:avLst>
              <a:gd name="adj1" fmla="val 8464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6" name="Elbow Connector 35"/>
          <p:cNvCxnSpPr>
            <a:stCxn id="30" idx="3"/>
            <a:endCxn id="27" idx="1"/>
          </p:cNvCxnSpPr>
          <p:nvPr/>
        </p:nvCxnSpPr>
        <p:spPr>
          <a:xfrm flipV="1">
            <a:off x="4891098" y="2590028"/>
            <a:ext cx="1014249" cy="684384"/>
          </a:xfrm>
          <a:prstGeom prst="bentConnector3">
            <a:avLst>
              <a:gd name="adj1" fmla="val 84519"/>
            </a:avLst>
          </a:prstGeom>
          <a:ln>
            <a:tailEnd type="arrow"/>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Exercise: Multiple Line Splitters</a:t>
            </a:r>
            <a:endParaRPr lang="en-US" dirty="0"/>
          </a:p>
        </p:txBody>
      </p:sp>
      <p:sp>
        <p:nvSpPr>
          <p:cNvPr id="4" name="Magnetic Disk 3"/>
          <p:cNvSpPr/>
          <p:nvPr/>
        </p:nvSpPr>
        <p:spPr>
          <a:xfrm>
            <a:off x="409146" y="3148656"/>
            <a:ext cx="762000" cy="669324"/>
          </a:xfrm>
          <a:prstGeom prst="flowChartMagneticDisk">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data</a:t>
            </a:r>
            <a:endParaRPr lang="en-US" dirty="0"/>
          </a:p>
        </p:txBody>
      </p:sp>
      <p:cxnSp>
        <p:nvCxnSpPr>
          <p:cNvPr id="6" name="Elbow Connector 5"/>
          <p:cNvCxnSpPr>
            <a:stCxn id="4" idx="1"/>
            <a:endCxn id="9" idx="1"/>
          </p:cNvCxnSpPr>
          <p:nvPr/>
        </p:nvCxnSpPr>
        <p:spPr>
          <a:xfrm rot="5400000" flipH="1" flipV="1">
            <a:off x="792111" y="2588063"/>
            <a:ext cx="558629" cy="562558"/>
          </a:xfrm>
          <a:prstGeom prst="bentConnector2">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8" name="Process 7"/>
          <p:cNvSpPr/>
          <p:nvPr/>
        </p:nvSpPr>
        <p:spPr>
          <a:xfrm>
            <a:off x="7403072" y="3255233"/>
            <a:ext cx="1283729" cy="561203"/>
          </a:xfrm>
          <a:prstGeom prst="flowChartProcess">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Output</a:t>
            </a:r>
            <a:endParaRPr lang="en-US" dirty="0"/>
          </a:p>
        </p:txBody>
      </p:sp>
      <p:sp>
        <p:nvSpPr>
          <p:cNvPr id="9" name="Sequential Access Storage 8"/>
          <p:cNvSpPr/>
          <p:nvPr/>
        </p:nvSpPr>
        <p:spPr>
          <a:xfrm>
            <a:off x="1352704" y="2309426"/>
            <a:ext cx="1364222" cy="561203"/>
          </a:xfrm>
          <a:prstGeom prst="flowChartMagneticTap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Reader</a:t>
            </a:r>
            <a:endParaRPr lang="en-US" dirty="0"/>
          </a:p>
        </p:txBody>
      </p:sp>
      <p:sp>
        <p:nvSpPr>
          <p:cNvPr id="21" name="TextBox 20"/>
          <p:cNvSpPr txBox="1"/>
          <p:nvPr/>
        </p:nvSpPr>
        <p:spPr>
          <a:xfrm>
            <a:off x="2850430" y="2265660"/>
            <a:ext cx="526744" cy="369332"/>
          </a:xfrm>
          <a:prstGeom prst="rect">
            <a:avLst/>
          </a:prstGeom>
          <a:noFill/>
        </p:spPr>
        <p:txBody>
          <a:bodyPr wrap="none" rtlCol="0">
            <a:spAutoFit/>
          </a:bodyPr>
          <a:lstStyle/>
          <a:p>
            <a:r>
              <a:rPr lang="en-US" dirty="0" smtClean="0"/>
              <a:t>line</a:t>
            </a:r>
            <a:endParaRPr lang="en-US" dirty="0"/>
          </a:p>
        </p:txBody>
      </p:sp>
      <p:sp>
        <p:nvSpPr>
          <p:cNvPr id="27" name="Sequential Access Storage 26"/>
          <p:cNvSpPr/>
          <p:nvPr/>
        </p:nvSpPr>
        <p:spPr>
          <a:xfrm>
            <a:off x="5905346" y="2309426"/>
            <a:ext cx="1364222" cy="561203"/>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Word</a:t>
            </a:r>
          </a:p>
          <a:p>
            <a:pPr algn="ctr"/>
            <a:r>
              <a:rPr lang="en-US" dirty="0" smtClean="0"/>
              <a:t>Counter</a:t>
            </a:r>
            <a:endParaRPr lang="en-US" dirty="0"/>
          </a:p>
        </p:txBody>
      </p:sp>
      <p:sp>
        <p:nvSpPr>
          <p:cNvPr id="32" name="TextBox 31"/>
          <p:cNvSpPr txBox="1"/>
          <p:nvPr/>
        </p:nvSpPr>
        <p:spPr>
          <a:xfrm>
            <a:off x="5008404" y="1659408"/>
            <a:ext cx="763438" cy="369332"/>
          </a:xfrm>
          <a:prstGeom prst="rect">
            <a:avLst/>
          </a:prstGeom>
          <a:noFill/>
        </p:spPr>
        <p:txBody>
          <a:bodyPr wrap="none" rtlCol="0">
            <a:spAutoFit/>
          </a:bodyPr>
          <a:lstStyle/>
          <a:p>
            <a:r>
              <a:rPr lang="en-US" dirty="0" smtClean="0"/>
              <a:t>words</a:t>
            </a:r>
            <a:endParaRPr lang="en-US" dirty="0"/>
          </a:p>
        </p:txBody>
      </p:sp>
      <p:cxnSp>
        <p:nvCxnSpPr>
          <p:cNvPr id="48" name="Elbow Connector 47"/>
          <p:cNvCxnSpPr>
            <a:stCxn id="27" idx="3"/>
            <a:endCxn id="8" idx="0"/>
          </p:cNvCxnSpPr>
          <p:nvPr/>
        </p:nvCxnSpPr>
        <p:spPr>
          <a:xfrm>
            <a:off x="7269568" y="2590028"/>
            <a:ext cx="775368" cy="665206"/>
          </a:xfrm>
          <a:prstGeom prst="bentConnector2">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22" name="Direct Access Storage 21"/>
          <p:cNvSpPr/>
          <p:nvPr/>
        </p:nvSpPr>
        <p:spPr>
          <a:xfrm>
            <a:off x="2803258" y="2507907"/>
            <a:ext cx="573917" cy="167330"/>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Direct Access Storage 22"/>
          <p:cNvSpPr/>
          <p:nvPr/>
        </p:nvSpPr>
        <p:spPr>
          <a:xfrm>
            <a:off x="5076901" y="1881060"/>
            <a:ext cx="573917" cy="167330"/>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7" name="Donut 6"/>
          <p:cNvSpPr/>
          <p:nvPr/>
        </p:nvSpPr>
        <p:spPr>
          <a:xfrm>
            <a:off x="1947701" y="2104769"/>
            <a:ext cx="267729" cy="204657"/>
          </a:xfrm>
          <a:prstGeom prst="donu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grpSp>
        <p:nvGrpSpPr>
          <p:cNvPr id="5" name="Group 4"/>
          <p:cNvGrpSpPr/>
          <p:nvPr/>
        </p:nvGrpSpPr>
        <p:grpSpPr>
          <a:xfrm>
            <a:off x="3510678" y="1461190"/>
            <a:ext cx="1364222" cy="764315"/>
            <a:chOff x="3510678" y="2181658"/>
            <a:chExt cx="1364222" cy="1019087"/>
          </a:xfrm>
        </p:grpSpPr>
        <p:sp>
          <p:nvSpPr>
            <p:cNvPr id="24" name="Sequential Access Storage 23"/>
            <p:cNvSpPr/>
            <p:nvPr/>
          </p:nvSpPr>
          <p:spPr>
            <a:xfrm>
              <a:off x="3510678" y="2452475"/>
              <a:ext cx="1364222" cy="748270"/>
            </a:xfrm>
            <a:prstGeom prst="flowChartMagneticTap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Line</a:t>
              </a:r>
            </a:p>
            <a:p>
              <a:pPr algn="ctr"/>
              <a:r>
                <a:rPr lang="en-US" dirty="0" smtClean="0"/>
                <a:t>Splitter</a:t>
              </a:r>
              <a:endParaRPr lang="en-US" dirty="0"/>
            </a:p>
          </p:txBody>
        </p:sp>
        <p:sp>
          <p:nvSpPr>
            <p:cNvPr id="25" name="Donut 24"/>
            <p:cNvSpPr/>
            <p:nvPr/>
          </p:nvSpPr>
          <p:spPr>
            <a:xfrm>
              <a:off x="4056586" y="2181658"/>
              <a:ext cx="267729" cy="272876"/>
            </a:xfrm>
            <a:prstGeom prst="donu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solidFill>
                  <a:schemeClr val="tx1"/>
                </a:solidFill>
              </a:endParaRPr>
            </a:p>
          </p:txBody>
        </p:sp>
      </p:grpSp>
      <p:sp>
        <p:nvSpPr>
          <p:cNvPr id="29" name="Donut 28"/>
          <p:cNvSpPr/>
          <p:nvPr/>
        </p:nvSpPr>
        <p:spPr>
          <a:xfrm>
            <a:off x="6453798" y="2104769"/>
            <a:ext cx="267729" cy="204657"/>
          </a:xfrm>
          <a:prstGeom prst="donu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solidFill>
                <a:schemeClr val="tx1"/>
              </a:solidFill>
            </a:endParaRPr>
          </a:p>
        </p:txBody>
      </p:sp>
      <p:grpSp>
        <p:nvGrpSpPr>
          <p:cNvPr id="26" name="Group 25"/>
          <p:cNvGrpSpPr/>
          <p:nvPr/>
        </p:nvGrpSpPr>
        <p:grpSpPr>
          <a:xfrm>
            <a:off x="3526875" y="2790698"/>
            <a:ext cx="1364222" cy="764315"/>
            <a:chOff x="3510678" y="2181658"/>
            <a:chExt cx="1364222" cy="1019087"/>
          </a:xfrm>
        </p:grpSpPr>
        <p:sp>
          <p:nvSpPr>
            <p:cNvPr id="30" name="Sequential Access Storage 29"/>
            <p:cNvSpPr/>
            <p:nvPr/>
          </p:nvSpPr>
          <p:spPr>
            <a:xfrm>
              <a:off x="3510678" y="2452475"/>
              <a:ext cx="1364222" cy="748270"/>
            </a:xfrm>
            <a:prstGeom prst="flowChartMagneticTap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Line</a:t>
              </a:r>
            </a:p>
            <a:p>
              <a:pPr algn="ctr"/>
              <a:r>
                <a:rPr lang="en-US" dirty="0" smtClean="0"/>
                <a:t>Splitter</a:t>
              </a:r>
              <a:endParaRPr lang="en-US" dirty="0"/>
            </a:p>
          </p:txBody>
        </p:sp>
        <p:sp>
          <p:nvSpPr>
            <p:cNvPr id="31" name="Donut 30"/>
            <p:cNvSpPr/>
            <p:nvPr/>
          </p:nvSpPr>
          <p:spPr>
            <a:xfrm>
              <a:off x="4056586" y="2181658"/>
              <a:ext cx="267729" cy="272876"/>
            </a:xfrm>
            <a:prstGeom prst="donu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solidFill>
                  <a:schemeClr val="tx1"/>
                </a:solidFill>
              </a:endParaRPr>
            </a:p>
          </p:txBody>
        </p:sp>
      </p:grpSp>
      <p:sp>
        <p:nvSpPr>
          <p:cNvPr id="34" name="TextBox 33"/>
          <p:cNvSpPr txBox="1"/>
          <p:nvPr/>
        </p:nvSpPr>
        <p:spPr>
          <a:xfrm>
            <a:off x="5027300" y="2997928"/>
            <a:ext cx="763438" cy="369332"/>
          </a:xfrm>
          <a:prstGeom prst="rect">
            <a:avLst/>
          </a:prstGeom>
          <a:noFill/>
        </p:spPr>
        <p:txBody>
          <a:bodyPr wrap="none" rtlCol="0">
            <a:spAutoFit/>
          </a:bodyPr>
          <a:lstStyle/>
          <a:p>
            <a:r>
              <a:rPr lang="en-US" dirty="0" smtClean="0"/>
              <a:t>words</a:t>
            </a:r>
            <a:endParaRPr lang="en-US" dirty="0"/>
          </a:p>
        </p:txBody>
      </p:sp>
      <p:sp>
        <p:nvSpPr>
          <p:cNvPr id="35" name="Direct Access Storage 34"/>
          <p:cNvSpPr/>
          <p:nvPr/>
        </p:nvSpPr>
        <p:spPr>
          <a:xfrm>
            <a:off x="5095796" y="3219580"/>
            <a:ext cx="573917" cy="167330"/>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cxnSp>
        <p:nvCxnSpPr>
          <p:cNvPr id="37" name="Elbow Connector 36"/>
          <p:cNvCxnSpPr>
            <a:stCxn id="9" idx="3"/>
            <a:endCxn id="24" idx="1"/>
          </p:cNvCxnSpPr>
          <p:nvPr/>
        </p:nvCxnSpPr>
        <p:spPr>
          <a:xfrm flipV="1">
            <a:off x="2716926" y="1944903"/>
            <a:ext cx="793752" cy="645125"/>
          </a:xfrm>
          <a:prstGeom prst="bentConnector3">
            <a:avLst>
              <a:gd name="adj1" fmla="val 82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9" name="Elbow Connector 38"/>
          <p:cNvCxnSpPr>
            <a:stCxn id="9" idx="3"/>
            <a:endCxn id="30" idx="1"/>
          </p:cNvCxnSpPr>
          <p:nvPr/>
        </p:nvCxnSpPr>
        <p:spPr>
          <a:xfrm>
            <a:off x="2716927" y="2590028"/>
            <a:ext cx="809949" cy="684384"/>
          </a:xfrm>
          <a:prstGeom prst="bentConnector3">
            <a:avLst>
              <a:gd name="adj1" fmla="val 79665"/>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46603213"/>
      </p:ext>
    </p:extLst>
  </p:cSld>
  <p:clrMapOvr>
    <a:masterClrMapping/>
  </p:clrMapOvr>
  <p:timing>
    <p:tnLst>
      <p:par>
        <p:cTn xmlns:p14="http://schemas.microsoft.com/office/powerpoint/2010/main" id="1" dur="indefinite" restart="never" nodeType="tmRoot"/>
      </p:par>
    </p:tnLst>
  </p:timing>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212365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13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Example: Client/Server</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3124813"/>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2355407958"/>
      </p:ext>
    </p:extLst>
  </p:cSld>
  <p:clrMapOvr>
    <a:masterClrMapping/>
  </p:clrMapOvr>
  <p:timing>
    <p:tnLst>
      <p:par>
        <p:cTn xmlns:p14="http://schemas.microsoft.com/office/powerpoint/2010/main" id="1" dur="indefinite" restart="never" nodeType="tmRoot"/>
      </p:par>
    </p:tnLst>
  </p:timing>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lnSpcReduction="10000"/>
          </a:bodyPr>
          <a:lstStyle/>
          <a:p>
            <a:r>
              <a:rPr lang="en-US" dirty="0" smtClean="0"/>
              <a:t>Write a Go Language program which dispatches questions to servers.</a:t>
            </a:r>
          </a:p>
          <a:p>
            <a:pPr lvl="1"/>
            <a:r>
              <a:rPr lang="en-US" dirty="0" smtClean="0"/>
              <a:t>The program will use a </a:t>
            </a:r>
            <a:r>
              <a:rPr lang="en-US" b="1" i="1" dirty="0" smtClean="0"/>
              <a:t>slice</a:t>
            </a:r>
            <a:r>
              <a:rPr lang="en-US" dirty="0" smtClean="0"/>
              <a:t> of </a:t>
            </a:r>
            <a:r>
              <a:rPr lang="en-US" i="1" dirty="0" smtClean="0"/>
              <a:t>string</a:t>
            </a:r>
            <a:r>
              <a:rPr lang="en-US" dirty="0" smtClean="0"/>
              <a:t> to represent the questions.</a:t>
            </a:r>
          </a:p>
          <a:p>
            <a:pPr lvl="1"/>
            <a:r>
              <a:rPr lang="en-US" dirty="0" smtClean="0"/>
              <a:t>A line of text is a question.</a:t>
            </a:r>
          </a:p>
          <a:p>
            <a:pPr lvl="1"/>
            <a:r>
              <a:rPr lang="en-US" dirty="0" smtClean="0"/>
              <a:t>A server must respond with the question asked and how long it took to compute the answer</a:t>
            </a:r>
          </a:p>
          <a:p>
            <a:pPr lvl="1"/>
            <a:endParaRPr lang="en-US" dirty="0" smtClean="0"/>
          </a:p>
        </p:txBody>
      </p:sp>
    </p:spTree>
    <p:extLst>
      <p:ext uri="{BB962C8B-B14F-4D97-AF65-F5344CB8AC3E}">
        <p14:creationId xmlns:p14="http://schemas.microsoft.com/office/powerpoint/2010/main" val="3835476445"/>
      </p:ext>
    </p:extLst>
  </p:cSld>
  <p:clrMapOvr>
    <a:masterClrMapping/>
  </p:clrMapOvr>
  <p:timing>
    <p:tnLst>
      <p:par>
        <p:cTn xmlns:p14="http://schemas.microsoft.com/office/powerpoint/2010/main" id="1" dur="indefinite" restart="never" nodeType="tmRoot"/>
      </p:par>
    </p:tnLst>
  </p:timing>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Program Flow</a:t>
            </a:r>
            <a:endParaRPr lang="en-US" dirty="0"/>
          </a:p>
        </p:txBody>
      </p:sp>
      <p:grpSp>
        <p:nvGrpSpPr>
          <p:cNvPr id="60" name="Group 59"/>
          <p:cNvGrpSpPr/>
          <p:nvPr/>
        </p:nvGrpSpPr>
        <p:grpSpPr>
          <a:xfrm>
            <a:off x="409145" y="1743462"/>
            <a:ext cx="7921274" cy="1604448"/>
            <a:chOff x="409145" y="2175307"/>
            <a:chExt cx="7921274" cy="2139264"/>
          </a:xfrm>
        </p:grpSpPr>
        <p:sp>
          <p:nvSpPr>
            <p:cNvPr id="4" name="Magnetic Disk 3"/>
            <p:cNvSpPr/>
            <p:nvPr/>
          </p:nvSpPr>
          <p:spPr>
            <a:xfrm>
              <a:off x="409145" y="3422139"/>
              <a:ext cx="1214629" cy="892432"/>
            </a:xfrm>
            <a:prstGeom prst="flowChartMagneticDisk">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questions</a:t>
              </a:r>
              <a:endParaRPr lang="en-US" dirty="0"/>
            </a:p>
          </p:txBody>
        </p:sp>
        <p:cxnSp>
          <p:nvCxnSpPr>
            <p:cNvPr id="6" name="Elbow Connector 5"/>
            <p:cNvCxnSpPr>
              <a:stCxn id="4" idx="1"/>
              <a:endCxn id="9" idx="1"/>
            </p:cNvCxnSpPr>
            <p:nvPr/>
          </p:nvCxnSpPr>
          <p:spPr>
            <a:xfrm rot="5400000" flipH="1" flipV="1">
              <a:off x="1156338" y="2537423"/>
              <a:ext cx="744838" cy="1024594"/>
            </a:xfrm>
            <a:prstGeom prst="bentConnector2">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9" name="Sequential Access Storage 8"/>
            <p:cNvSpPr/>
            <p:nvPr/>
          </p:nvSpPr>
          <p:spPr>
            <a:xfrm>
              <a:off x="2041054" y="2303166"/>
              <a:ext cx="1364222" cy="748270"/>
            </a:xfrm>
            <a:prstGeom prst="flowChartMagneticTap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Client</a:t>
              </a:r>
              <a:endParaRPr lang="en-US" dirty="0"/>
            </a:p>
          </p:txBody>
        </p:sp>
        <p:cxnSp>
          <p:nvCxnSpPr>
            <p:cNvPr id="19" name="Straight Arrow Connector 18"/>
            <p:cNvCxnSpPr/>
            <p:nvPr/>
          </p:nvCxnSpPr>
          <p:spPr>
            <a:xfrm>
              <a:off x="3405276" y="2544639"/>
              <a:ext cx="1858002" cy="205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3822556" y="2175307"/>
              <a:ext cx="1023442" cy="492443"/>
            </a:xfrm>
            <a:prstGeom prst="rect">
              <a:avLst/>
            </a:prstGeom>
            <a:noFill/>
          </p:spPr>
          <p:txBody>
            <a:bodyPr wrap="square" rtlCol="0">
              <a:spAutoFit/>
            </a:bodyPr>
            <a:lstStyle/>
            <a:p>
              <a:pPr algn="ctr"/>
              <a:r>
                <a:rPr lang="en-US" dirty="0" smtClean="0"/>
                <a:t>question</a:t>
              </a:r>
              <a:endParaRPr lang="en-US" dirty="0"/>
            </a:p>
          </p:txBody>
        </p:sp>
        <p:sp>
          <p:nvSpPr>
            <p:cNvPr id="27" name="Sequential Access Storage 26"/>
            <p:cNvSpPr/>
            <p:nvPr/>
          </p:nvSpPr>
          <p:spPr>
            <a:xfrm>
              <a:off x="5263278" y="2305225"/>
              <a:ext cx="1364222" cy="748270"/>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Server</a:t>
              </a:r>
              <a:endParaRPr lang="en-US" dirty="0"/>
            </a:p>
          </p:txBody>
        </p:sp>
        <p:cxnSp>
          <p:nvCxnSpPr>
            <p:cNvPr id="48" name="Elbow Connector 47"/>
            <p:cNvCxnSpPr>
              <a:stCxn id="27" idx="3"/>
              <a:endCxn id="16" idx="1"/>
            </p:cNvCxnSpPr>
            <p:nvPr/>
          </p:nvCxnSpPr>
          <p:spPr>
            <a:xfrm>
              <a:off x="6627500" y="2679360"/>
              <a:ext cx="1060100" cy="742779"/>
            </a:xfrm>
            <a:prstGeom prst="bentConnector2">
              <a:avLst/>
            </a:prstGeom>
            <a:ln w="57150" cmpd="sng">
              <a:solidFill>
                <a:srgbClr val="0000FF"/>
              </a:solidFill>
              <a:headEnd type="arrow"/>
              <a:tailEnd type="none"/>
            </a:ln>
          </p:spPr>
          <p:style>
            <a:lnRef idx="2">
              <a:schemeClr val="accent1"/>
            </a:lnRef>
            <a:fillRef idx="0">
              <a:schemeClr val="accent1"/>
            </a:fillRef>
            <a:effectRef idx="1">
              <a:schemeClr val="accent1"/>
            </a:effectRef>
            <a:fontRef idx="minor">
              <a:schemeClr val="tx1"/>
            </a:fontRef>
          </p:style>
        </p:cxnSp>
        <p:sp>
          <p:nvSpPr>
            <p:cNvPr id="16" name="Magnetic Disk 15"/>
            <p:cNvSpPr/>
            <p:nvPr/>
          </p:nvSpPr>
          <p:spPr>
            <a:xfrm>
              <a:off x="7044781" y="3422139"/>
              <a:ext cx="1285638" cy="892432"/>
            </a:xfrm>
            <a:prstGeom prst="flowChartMagneticDisk">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answers</a:t>
              </a:r>
              <a:endParaRPr lang="en-US" dirty="0"/>
            </a:p>
          </p:txBody>
        </p:sp>
        <p:cxnSp>
          <p:nvCxnSpPr>
            <p:cNvPr id="22" name="Straight Arrow Connector 21"/>
            <p:cNvCxnSpPr/>
            <p:nvPr/>
          </p:nvCxnSpPr>
          <p:spPr>
            <a:xfrm>
              <a:off x="3405276" y="2872457"/>
              <a:ext cx="1858002" cy="2059"/>
            </a:xfrm>
            <a:prstGeom prst="straightConnector1">
              <a:avLst/>
            </a:prstGeom>
            <a:ln>
              <a:solidFill>
                <a:srgbClr val="0000FF"/>
              </a:solidFill>
              <a:headEnd type="arrow"/>
              <a:tailEnd type="none"/>
            </a:ln>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a:off x="3880183" y="2876507"/>
              <a:ext cx="1023442" cy="492443"/>
            </a:xfrm>
            <a:prstGeom prst="rect">
              <a:avLst/>
            </a:prstGeom>
            <a:noFill/>
          </p:spPr>
          <p:txBody>
            <a:bodyPr wrap="square" rtlCol="0">
              <a:spAutoFit/>
            </a:bodyPr>
            <a:lstStyle/>
            <a:p>
              <a:pPr algn="ctr"/>
              <a:r>
                <a:rPr lang="en-US" dirty="0" smtClean="0"/>
                <a:t>answer</a:t>
              </a:r>
              <a:endParaRPr lang="en-US" dirty="0"/>
            </a:p>
          </p:txBody>
        </p:sp>
      </p:grpSp>
    </p:spTree>
    <p:extLst>
      <p:ext uri="{BB962C8B-B14F-4D97-AF65-F5344CB8AC3E}">
        <p14:creationId xmlns:p14="http://schemas.microsoft.com/office/powerpoint/2010/main" val="3609013691"/>
      </p:ext>
    </p:extLst>
  </p:cSld>
  <p:clrMapOvr>
    <a:masterClrMapping/>
  </p:clrMapOvr>
  <p:timing>
    <p:tnLst>
      <p:par>
        <p:cTn xmlns:p14="http://schemas.microsoft.com/office/powerpoint/2010/main" id="1" dur="indefinite" restart="never" nodeType="tmRoot"/>
      </p:par>
    </p:tnLst>
  </p:timing>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8" name="Elbow Connector 37"/>
          <p:cNvCxnSpPr>
            <a:stCxn id="24" idx="3"/>
            <a:endCxn id="34" idx="1"/>
          </p:cNvCxnSpPr>
          <p:nvPr/>
        </p:nvCxnSpPr>
        <p:spPr>
          <a:xfrm>
            <a:off x="4874901" y="2782825"/>
            <a:ext cx="1356287" cy="1097"/>
          </a:xfrm>
          <a:prstGeom prst="bentConnector3">
            <a:avLst>
              <a:gd name="adj1" fmla="val 50000"/>
            </a:avLst>
          </a:prstGeom>
          <a:ln>
            <a:solidFill>
              <a:srgbClr val="3366FF"/>
            </a:solidFill>
            <a:tailEnd type="arrow"/>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Concurrent</a:t>
            </a:r>
            <a:endParaRPr lang="en-US" dirty="0"/>
          </a:p>
        </p:txBody>
      </p:sp>
      <p:sp>
        <p:nvSpPr>
          <p:cNvPr id="4" name="Magnetic Disk 3"/>
          <p:cNvSpPr/>
          <p:nvPr/>
        </p:nvSpPr>
        <p:spPr>
          <a:xfrm>
            <a:off x="409146" y="3341453"/>
            <a:ext cx="1322038" cy="669324"/>
          </a:xfrm>
          <a:prstGeom prst="flowChartMagneticDisk">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questions</a:t>
            </a:r>
            <a:endParaRPr lang="en-US" dirty="0"/>
          </a:p>
        </p:txBody>
      </p:sp>
      <p:cxnSp>
        <p:nvCxnSpPr>
          <p:cNvPr id="6" name="Elbow Connector 5"/>
          <p:cNvCxnSpPr>
            <a:stCxn id="4" idx="1"/>
            <a:endCxn id="9" idx="1"/>
          </p:cNvCxnSpPr>
          <p:nvPr/>
        </p:nvCxnSpPr>
        <p:spPr>
          <a:xfrm rot="5400000" flipH="1" flipV="1">
            <a:off x="1028005" y="2824984"/>
            <a:ext cx="558629" cy="474311"/>
          </a:xfrm>
          <a:prstGeom prst="bentConnector2">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a:stCxn id="9" idx="3"/>
            <a:endCxn id="24" idx="1"/>
          </p:cNvCxnSpPr>
          <p:nvPr/>
        </p:nvCxnSpPr>
        <p:spPr>
          <a:xfrm>
            <a:off x="2716926" y="2782824"/>
            <a:ext cx="985524" cy="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2716927" y="2423704"/>
            <a:ext cx="985524" cy="369332"/>
          </a:xfrm>
          <a:prstGeom prst="rect">
            <a:avLst/>
          </a:prstGeom>
          <a:noFill/>
        </p:spPr>
        <p:txBody>
          <a:bodyPr wrap="square" rtlCol="0">
            <a:spAutoFit/>
          </a:bodyPr>
          <a:lstStyle/>
          <a:p>
            <a:pPr algn="ctr"/>
            <a:r>
              <a:rPr lang="en-US" dirty="0" smtClean="0"/>
              <a:t>q</a:t>
            </a:r>
            <a:endParaRPr lang="en-US" dirty="0"/>
          </a:p>
        </p:txBody>
      </p:sp>
      <p:sp>
        <p:nvSpPr>
          <p:cNvPr id="32" name="TextBox 31"/>
          <p:cNvSpPr txBox="1"/>
          <p:nvPr/>
        </p:nvSpPr>
        <p:spPr>
          <a:xfrm>
            <a:off x="4874901" y="2423704"/>
            <a:ext cx="951987" cy="369332"/>
          </a:xfrm>
          <a:prstGeom prst="rect">
            <a:avLst/>
          </a:prstGeom>
          <a:noFill/>
        </p:spPr>
        <p:txBody>
          <a:bodyPr wrap="square" rtlCol="0">
            <a:spAutoFit/>
          </a:bodyPr>
          <a:lstStyle/>
          <a:p>
            <a:r>
              <a:rPr lang="en-US" dirty="0" smtClean="0"/>
              <a:t>request</a:t>
            </a:r>
            <a:endParaRPr lang="en-US" dirty="0"/>
          </a:p>
        </p:txBody>
      </p:sp>
      <p:sp>
        <p:nvSpPr>
          <p:cNvPr id="22" name="Direct Access Storage 21"/>
          <p:cNvSpPr/>
          <p:nvPr/>
        </p:nvSpPr>
        <p:spPr>
          <a:xfrm>
            <a:off x="2898990" y="2700703"/>
            <a:ext cx="573917" cy="167330"/>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Direct Access Storage 22"/>
          <p:cNvSpPr/>
          <p:nvPr/>
        </p:nvSpPr>
        <p:spPr>
          <a:xfrm>
            <a:off x="5076901" y="2700703"/>
            <a:ext cx="573917" cy="167330"/>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9" name="Sequential Access Storage 8"/>
          <p:cNvSpPr/>
          <p:nvPr/>
        </p:nvSpPr>
        <p:spPr>
          <a:xfrm>
            <a:off x="1544476" y="2502222"/>
            <a:ext cx="1172450" cy="561203"/>
          </a:xfrm>
          <a:prstGeom prst="flowChartMagneticTap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Client</a:t>
            </a:r>
            <a:endParaRPr lang="en-US" dirty="0"/>
          </a:p>
        </p:txBody>
      </p:sp>
      <p:sp>
        <p:nvSpPr>
          <p:cNvPr id="24" name="Sequential Access Storage 23"/>
          <p:cNvSpPr/>
          <p:nvPr/>
        </p:nvSpPr>
        <p:spPr>
          <a:xfrm>
            <a:off x="3702450" y="2502222"/>
            <a:ext cx="1172450" cy="561203"/>
          </a:xfrm>
          <a:prstGeom prst="flowChartMagneticTap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Hub</a:t>
            </a:r>
            <a:endParaRPr lang="en-US" dirty="0"/>
          </a:p>
        </p:txBody>
      </p:sp>
      <p:cxnSp>
        <p:nvCxnSpPr>
          <p:cNvPr id="35" name="Elbow Connector 34"/>
          <p:cNvCxnSpPr>
            <a:stCxn id="34" idx="2"/>
            <a:endCxn id="36" idx="1"/>
          </p:cNvCxnSpPr>
          <p:nvPr/>
        </p:nvCxnSpPr>
        <p:spPr>
          <a:xfrm rot="16200000" flipH="1">
            <a:off x="6638089" y="3243845"/>
            <a:ext cx="358646" cy="1"/>
          </a:xfrm>
          <a:prstGeom prst="bentConnector3">
            <a:avLst>
              <a:gd name="adj1" fmla="val 50000"/>
            </a:avLst>
          </a:prstGeom>
          <a:ln w="57150" cmpd="sng">
            <a:solidFill>
              <a:srgbClr val="660066"/>
            </a:solidFill>
            <a:headEnd type="arrow"/>
            <a:tailEnd type="none"/>
          </a:ln>
        </p:spPr>
        <p:style>
          <a:lnRef idx="2">
            <a:schemeClr val="accent1"/>
          </a:lnRef>
          <a:fillRef idx="0">
            <a:schemeClr val="accent1"/>
          </a:fillRef>
          <a:effectRef idx="1">
            <a:schemeClr val="accent1"/>
          </a:effectRef>
          <a:fontRef idx="minor">
            <a:schemeClr val="tx1"/>
          </a:fontRef>
        </p:style>
      </p:cxnSp>
      <p:sp>
        <p:nvSpPr>
          <p:cNvPr id="36" name="Magnetic Disk 35"/>
          <p:cNvSpPr/>
          <p:nvPr/>
        </p:nvSpPr>
        <p:spPr>
          <a:xfrm>
            <a:off x="6586799" y="3423168"/>
            <a:ext cx="461228" cy="465598"/>
          </a:xfrm>
          <a:prstGeom prst="flowChartMagneticDisk">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A</a:t>
            </a:r>
            <a:endParaRPr lang="en-US" dirty="0"/>
          </a:p>
        </p:txBody>
      </p:sp>
      <p:sp>
        <p:nvSpPr>
          <p:cNvPr id="34" name="Sequential Access Storage 33"/>
          <p:cNvSpPr/>
          <p:nvPr/>
        </p:nvSpPr>
        <p:spPr>
          <a:xfrm>
            <a:off x="6231187" y="2503320"/>
            <a:ext cx="1172450" cy="561203"/>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Server</a:t>
            </a:r>
            <a:endParaRPr lang="en-US" dirty="0"/>
          </a:p>
        </p:txBody>
      </p:sp>
      <p:sp>
        <p:nvSpPr>
          <p:cNvPr id="42" name="TextBox 41"/>
          <p:cNvSpPr txBox="1"/>
          <p:nvPr/>
        </p:nvSpPr>
        <p:spPr>
          <a:xfrm>
            <a:off x="6905564" y="3146169"/>
            <a:ext cx="573917" cy="369332"/>
          </a:xfrm>
          <a:prstGeom prst="rect">
            <a:avLst/>
          </a:prstGeom>
          <a:noFill/>
        </p:spPr>
        <p:txBody>
          <a:bodyPr wrap="square" rtlCol="0">
            <a:spAutoFit/>
          </a:bodyPr>
          <a:lstStyle/>
          <a:p>
            <a:pPr algn="ctr"/>
            <a:r>
              <a:rPr lang="en-US" dirty="0" smtClean="0"/>
              <a:t>a</a:t>
            </a:r>
            <a:endParaRPr lang="en-US" dirty="0"/>
          </a:p>
        </p:txBody>
      </p:sp>
      <p:cxnSp>
        <p:nvCxnSpPr>
          <p:cNvPr id="55" name="Elbow Connector 54"/>
          <p:cNvCxnSpPr>
            <a:stCxn id="34" idx="3"/>
            <a:endCxn id="24" idx="0"/>
          </p:cNvCxnSpPr>
          <p:nvPr/>
        </p:nvCxnSpPr>
        <p:spPr>
          <a:xfrm flipH="1" flipV="1">
            <a:off x="4288675" y="2502223"/>
            <a:ext cx="3114962" cy="281699"/>
          </a:xfrm>
          <a:prstGeom prst="bentConnector4">
            <a:avLst>
              <a:gd name="adj1" fmla="val -40807"/>
              <a:gd name="adj2" fmla="val 160863"/>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sp>
        <p:nvSpPr>
          <p:cNvPr id="56" name="TextBox 55"/>
          <p:cNvSpPr txBox="1"/>
          <p:nvPr/>
        </p:nvSpPr>
        <p:spPr>
          <a:xfrm>
            <a:off x="7602486" y="2423704"/>
            <a:ext cx="1084315" cy="369332"/>
          </a:xfrm>
          <a:prstGeom prst="rect">
            <a:avLst/>
          </a:prstGeom>
          <a:noFill/>
        </p:spPr>
        <p:txBody>
          <a:bodyPr wrap="square" rtlCol="0">
            <a:spAutoFit/>
          </a:bodyPr>
          <a:lstStyle/>
          <a:p>
            <a:r>
              <a:rPr lang="en-US" dirty="0" smtClean="0"/>
              <a:t>response</a:t>
            </a:r>
            <a:endParaRPr lang="en-US" dirty="0"/>
          </a:p>
        </p:txBody>
      </p:sp>
      <p:sp>
        <p:nvSpPr>
          <p:cNvPr id="57" name="Direct Access Storage 56"/>
          <p:cNvSpPr/>
          <p:nvPr/>
        </p:nvSpPr>
        <p:spPr>
          <a:xfrm>
            <a:off x="7862583" y="2700703"/>
            <a:ext cx="573917" cy="167330"/>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Tree>
    <p:extLst>
      <p:ext uri="{BB962C8B-B14F-4D97-AF65-F5344CB8AC3E}">
        <p14:creationId xmlns:p14="http://schemas.microsoft.com/office/powerpoint/2010/main" val="1859180958"/>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Cross Compiling/Building</a:t>
            </a:r>
            <a:endParaRPr lang="en-US" dirty="0"/>
          </a:p>
        </p:txBody>
      </p:sp>
      <p:pic>
        <p:nvPicPr>
          <p:cNvPr id="4" name="Content Placeholder 3" descr="Screen Shot 2016-09-05 at 7.54.png"/>
          <p:cNvPicPr>
            <a:picLocks noGrp="1" noChangeAspect="1"/>
          </p:cNvPicPr>
          <p:nvPr>
            <p:ph idx="1"/>
          </p:nvPr>
        </p:nvPicPr>
        <p:blipFill>
          <a:blip r:embed="rId2">
            <a:extLst>
              <a:ext uri="{28A0092B-C50C-407E-A947-70E740481C1C}">
                <a14:useLocalDpi xmlns:a14="http://schemas.microsoft.com/office/drawing/2010/main" val="0"/>
              </a:ext>
            </a:extLst>
          </a:blip>
          <a:srcRect t="-20166" b="-20166"/>
          <a:stretch>
            <a:fillRect/>
          </a:stretch>
        </p:blipFill>
        <p:spPr/>
      </p:pic>
    </p:spTree>
    <p:extLst>
      <p:ext uri="{BB962C8B-B14F-4D97-AF65-F5344CB8AC3E}">
        <p14:creationId xmlns:p14="http://schemas.microsoft.com/office/powerpoint/2010/main" val="1525668355"/>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Concurrent</a:t>
            </a:r>
            <a:endParaRPr lang="en-US" dirty="0"/>
          </a:p>
        </p:txBody>
      </p:sp>
      <p:sp>
        <p:nvSpPr>
          <p:cNvPr id="4" name="Magnetic Disk 3"/>
          <p:cNvSpPr/>
          <p:nvPr/>
        </p:nvSpPr>
        <p:spPr>
          <a:xfrm>
            <a:off x="409146" y="3341453"/>
            <a:ext cx="1322038" cy="669324"/>
          </a:xfrm>
          <a:prstGeom prst="flowChartMagneticDisk">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questions</a:t>
            </a:r>
            <a:endParaRPr lang="en-US" dirty="0"/>
          </a:p>
        </p:txBody>
      </p:sp>
      <p:cxnSp>
        <p:nvCxnSpPr>
          <p:cNvPr id="6" name="Elbow Connector 5"/>
          <p:cNvCxnSpPr>
            <a:stCxn id="4" idx="1"/>
            <a:endCxn id="9" idx="1"/>
          </p:cNvCxnSpPr>
          <p:nvPr/>
        </p:nvCxnSpPr>
        <p:spPr>
          <a:xfrm rot="5400000" flipH="1" flipV="1">
            <a:off x="1028005" y="2824984"/>
            <a:ext cx="558629" cy="474311"/>
          </a:xfrm>
          <a:prstGeom prst="bentConnector2">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a:stCxn id="9" idx="3"/>
            <a:endCxn id="24" idx="1"/>
          </p:cNvCxnSpPr>
          <p:nvPr/>
        </p:nvCxnSpPr>
        <p:spPr>
          <a:xfrm>
            <a:off x="2716926" y="2782824"/>
            <a:ext cx="985524" cy="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2716927" y="2423704"/>
            <a:ext cx="985524" cy="369332"/>
          </a:xfrm>
          <a:prstGeom prst="rect">
            <a:avLst/>
          </a:prstGeom>
          <a:noFill/>
        </p:spPr>
        <p:txBody>
          <a:bodyPr wrap="square" rtlCol="0">
            <a:spAutoFit/>
          </a:bodyPr>
          <a:lstStyle/>
          <a:p>
            <a:pPr algn="ctr"/>
            <a:r>
              <a:rPr lang="en-US" dirty="0" smtClean="0"/>
              <a:t>q</a:t>
            </a:r>
            <a:endParaRPr lang="en-US" dirty="0"/>
          </a:p>
        </p:txBody>
      </p:sp>
      <p:cxnSp>
        <p:nvCxnSpPr>
          <p:cNvPr id="48" name="Elbow Connector 47"/>
          <p:cNvCxnSpPr>
            <a:stCxn id="27" idx="0"/>
            <a:endCxn id="26" idx="3"/>
          </p:cNvCxnSpPr>
          <p:nvPr/>
        </p:nvCxnSpPr>
        <p:spPr>
          <a:xfrm rot="5400000" flipH="1" flipV="1">
            <a:off x="6658173" y="1798199"/>
            <a:ext cx="318481" cy="1"/>
          </a:xfrm>
          <a:prstGeom prst="bentConnector3">
            <a:avLst>
              <a:gd name="adj1" fmla="val 50000"/>
            </a:avLst>
          </a:prstGeom>
          <a:ln w="57150" cmpd="sng">
            <a:solidFill>
              <a:srgbClr val="660066"/>
            </a:solidFill>
            <a:headEnd type="arrow"/>
            <a:tailEnd type="none"/>
          </a:ln>
        </p:spPr>
        <p:style>
          <a:lnRef idx="2">
            <a:schemeClr val="accent1"/>
          </a:lnRef>
          <a:fillRef idx="0">
            <a:schemeClr val="accent1"/>
          </a:fillRef>
          <a:effectRef idx="1">
            <a:schemeClr val="accent1"/>
          </a:effectRef>
          <a:fontRef idx="minor">
            <a:schemeClr val="tx1"/>
          </a:fontRef>
        </p:style>
      </p:cxnSp>
      <p:sp>
        <p:nvSpPr>
          <p:cNvPr id="26" name="Magnetic Disk 25"/>
          <p:cNvSpPr/>
          <p:nvPr/>
        </p:nvSpPr>
        <p:spPr>
          <a:xfrm>
            <a:off x="6586799" y="1173360"/>
            <a:ext cx="461228" cy="465598"/>
          </a:xfrm>
          <a:prstGeom prst="flowChartMagneticDisk">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A</a:t>
            </a:r>
            <a:endParaRPr lang="en-US" dirty="0"/>
          </a:p>
        </p:txBody>
      </p:sp>
      <p:sp>
        <p:nvSpPr>
          <p:cNvPr id="22" name="Direct Access Storage 21"/>
          <p:cNvSpPr/>
          <p:nvPr/>
        </p:nvSpPr>
        <p:spPr>
          <a:xfrm>
            <a:off x="2898990" y="2700703"/>
            <a:ext cx="573917" cy="167330"/>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9" name="Sequential Access Storage 8"/>
          <p:cNvSpPr/>
          <p:nvPr/>
        </p:nvSpPr>
        <p:spPr>
          <a:xfrm>
            <a:off x="1544476" y="2502222"/>
            <a:ext cx="1172450" cy="561203"/>
          </a:xfrm>
          <a:prstGeom prst="flowChartMagneticTap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Client</a:t>
            </a:r>
            <a:endParaRPr lang="en-US" dirty="0"/>
          </a:p>
        </p:txBody>
      </p:sp>
      <p:sp>
        <p:nvSpPr>
          <p:cNvPr id="24" name="Sequential Access Storage 23"/>
          <p:cNvSpPr/>
          <p:nvPr/>
        </p:nvSpPr>
        <p:spPr>
          <a:xfrm>
            <a:off x="3702450" y="2502222"/>
            <a:ext cx="1172450" cy="561203"/>
          </a:xfrm>
          <a:prstGeom prst="flowChartMagneticTap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Hub</a:t>
            </a:r>
            <a:endParaRPr lang="en-US" dirty="0"/>
          </a:p>
        </p:txBody>
      </p:sp>
      <p:sp>
        <p:nvSpPr>
          <p:cNvPr id="27" name="Sequential Access Storage 26"/>
          <p:cNvSpPr/>
          <p:nvPr/>
        </p:nvSpPr>
        <p:spPr>
          <a:xfrm>
            <a:off x="6231187" y="1957438"/>
            <a:ext cx="1172450" cy="561203"/>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Server</a:t>
            </a:r>
            <a:endParaRPr lang="en-US" dirty="0"/>
          </a:p>
        </p:txBody>
      </p:sp>
      <p:cxnSp>
        <p:nvCxnSpPr>
          <p:cNvPr id="35" name="Elbow Connector 34"/>
          <p:cNvCxnSpPr>
            <a:stCxn id="34" idx="2"/>
            <a:endCxn id="36" idx="1"/>
          </p:cNvCxnSpPr>
          <p:nvPr/>
        </p:nvCxnSpPr>
        <p:spPr>
          <a:xfrm rot="16200000" flipH="1">
            <a:off x="6638089" y="3855208"/>
            <a:ext cx="358646" cy="1"/>
          </a:xfrm>
          <a:prstGeom prst="bentConnector3">
            <a:avLst>
              <a:gd name="adj1" fmla="val 50000"/>
            </a:avLst>
          </a:prstGeom>
          <a:ln w="57150" cmpd="sng">
            <a:solidFill>
              <a:srgbClr val="660066"/>
            </a:solidFill>
            <a:headEnd type="arrow"/>
            <a:tailEnd type="none"/>
          </a:ln>
        </p:spPr>
        <p:style>
          <a:lnRef idx="2">
            <a:schemeClr val="accent1"/>
          </a:lnRef>
          <a:fillRef idx="0">
            <a:schemeClr val="accent1"/>
          </a:fillRef>
          <a:effectRef idx="1">
            <a:schemeClr val="accent1"/>
          </a:effectRef>
          <a:fontRef idx="minor">
            <a:schemeClr val="tx1"/>
          </a:fontRef>
        </p:style>
      </p:cxnSp>
      <p:sp>
        <p:nvSpPr>
          <p:cNvPr id="36" name="Magnetic Disk 35"/>
          <p:cNvSpPr/>
          <p:nvPr/>
        </p:nvSpPr>
        <p:spPr>
          <a:xfrm>
            <a:off x="6586799" y="4034532"/>
            <a:ext cx="461228" cy="465598"/>
          </a:xfrm>
          <a:prstGeom prst="flowChartMagneticDisk">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A</a:t>
            </a:r>
            <a:endParaRPr lang="en-US" dirty="0"/>
          </a:p>
        </p:txBody>
      </p:sp>
      <p:sp>
        <p:nvSpPr>
          <p:cNvPr id="34" name="Sequential Access Storage 33"/>
          <p:cNvSpPr/>
          <p:nvPr/>
        </p:nvSpPr>
        <p:spPr>
          <a:xfrm>
            <a:off x="6231187" y="3114683"/>
            <a:ext cx="1172450" cy="561203"/>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Server</a:t>
            </a:r>
            <a:endParaRPr lang="en-US" dirty="0"/>
          </a:p>
        </p:txBody>
      </p:sp>
      <p:sp>
        <p:nvSpPr>
          <p:cNvPr id="41" name="TextBox 40"/>
          <p:cNvSpPr txBox="1"/>
          <p:nvPr/>
        </p:nvSpPr>
        <p:spPr>
          <a:xfrm>
            <a:off x="6905564" y="1591074"/>
            <a:ext cx="573917" cy="369332"/>
          </a:xfrm>
          <a:prstGeom prst="rect">
            <a:avLst/>
          </a:prstGeom>
          <a:noFill/>
        </p:spPr>
        <p:txBody>
          <a:bodyPr wrap="square" rtlCol="0">
            <a:spAutoFit/>
          </a:bodyPr>
          <a:lstStyle/>
          <a:p>
            <a:pPr algn="ctr"/>
            <a:r>
              <a:rPr lang="en-US" dirty="0" smtClean="0"/>
              <a:t>a</a:t>
            </a:r>
            <a:endParaRPr lang="en-US" dirty="0"/>
          </a:p>
        </p:txBody>
      </p:sp>
      <p:sp>
        <p:nvSpPr>
          <p:cNvPr id="42" name="TextBox 41"/>
          <p:cNvSpPr txBox="1"/>
          <p:nvPr/>
        </p:nvSpPr>
        <p:spPr>
          <a:xfrm>
            <a:off x="6905564" y="3757532"/>
            <a:ext cx="573917" cy="369332"/>
          </a:xfrm>
          <a:prstGeom prst="rect">
            <a:avLst/>
          </a:prstGeom>
          <a:noFill/>
        </p:spPr>
        <p:txBody>
          <a:bodyPr wrap="square" rtlCol="0">
            <a:spAutoFit/>
          </a:bodyPr>
          <a:lstStyle/>
          <a:p>
            <a:pPr algn="ctr"/>
            <a:r>
              <a:rPr lang="en-US" dirty="0" smtClean="0"/>
              <a:t>a</a:t>
            </a:r>
            <a:endParaRPr lang="en-US" dirty="0"/>
          </a:p>
        </p:txBody>
      </p:sp>
      <p:cxnSp>
        <p:nvCxnSpPr>
          <p:cNvPr id="55" name="Elbow Connector 54"/>
          <p:cNvCxnSpPr>
            <a:stCxn id="57" idx="4"/>
            <a:endCxn id="24" idx="2"/>
          </p:cNvCxnSpPr>
          <p:nvPr/>
        </p:nvCxnSpPr>
        <p:spPr>
          <a:xfrm flipH="1">
            <a:off x="4288676" y="2784368"/>
            <a:ext cx="4147825" cy="279057"/>
          </a:xfrm>
          <a:prstGeom prst="bentConnector4">
            <a:avLst>
              <a:gd name="adj1" fmla="val -5511"/>
              <a:gd name="adj2" fmla="val 651979"/>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sp>
        <p:nvSpPr>
          <p:cNvPr id="56" name="TextBox 55"/>
          <p:cNvSpPr txBox="1"/>
          <p:nvPr/>
        </p:nvSpPr>
        <p:spPr>
          <a:xfrm>
            <a:off x="7602486" y="2423704"/>
            <a:ext cx="1084315" cy="369332"/>
          </a:xfrm>
          <a:prstGeom prst="rect">
            <a:avLst/>
          </a:prstGeom>
          <a:noFill/>
        </p:spPr>
        <p:txBody>
          <a:bodyPr wrap="square" rtlCol="0">
            <a:spAutoFit/>
          </a:bodyPr>
          <a:lstStyle/>
          <a:p>
            <a:r>
              <a:rPr lang="en-US" dirty="0" smtClean="0"/>
              <a:t>response</a:t>
            </a:r>
            <a:endParaRPr lang="en-US" dirty="0"/>
          </a:p>
        </p:txBody>
      </p:sp>
      <p:sp>
        <p:nvSpPr>
          <p:cNvPr id="57" name="Direct Access Storage 56"/>
          <p:cNvSpPr/>
          <p:nvPr/>
        </p:nvSpPr>
        <p:spPr>
          <a:xfrm>
            <a:off x="7862583" y="2700703"/>
            <a:ext cx="573917" cy="167330"/>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cxnSp>
        <p:nvCxnSpPr>
          <p:cNvPr id="61" name="Elbow Connector 60"/>
          <p:cNvCxnSpPr>
            <a:stCxn id="57" idx="4"/>
            <a:endCxn id="24" idx="0"/>
          </p:cNvCxnSpPr>
          <p:nvPr/>
        </p:nvCxnSpPr>
        <p:spPr>
          <a:xfrm flipH="1" flipV="1">
            <a:off x="4288676" y="2502223"/>
            <a:ext cx="4147825" cy="282146"/>
          </a:xfrm>
          <a:prstGeom prst="bentConnector4">
            <a:avLst>
              <a:gd name="adj1" fmla="val -5511"/>
              <a:gd name="adj2" fmla="val 606921"/>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cxnSp>
        <p:nvCxnSpPr>
          <p:cNvPr id="72" name="Elbow Connector 71"/>
          <p:cNvCxnSpPr>
            <a:stCxn id="27" idx="2"/>
            <a:endCxn id="57" idx="1"/>
          </p:cNvCxnSpPr>
          <p:nvPr/>
        </p:nvCxnSpPr>
        <p:spPr>
          <a:xfrm rot="16200000" flipH="1">
            <a:off x="7207135" y="2128919"/>
            <a:ext cx="265727" cy="1045171"/>
          </a:xfrm>
          <a:prstGeom prst="bentConnector2">
            <a:avLst/>
          </a:prstGeom>
          <a:ln>
            <a:solidFill>
              <a:srgbClr val="008000"/>
            </a:solidFill>
            <a:headEnd type="none"/>
            <a:tailEnd type="arrow"/>
          </a:ln>
        </p:spPr>
        <p:style>
          <a:lnRef idx="2">
            <a:schemeClr val="accent1"/>
          </a:lnRef>
          <a:fillRef idx="0">
            <a:schemeClr val="accent1"/>
          </a:fillRef>
          <a:effectRef idx="1">
            <a:schemeClr val="accent1"/>
          </a:effectRef>
          <a:fontRef idx="minor">
            <a:schemeClr val="tx1"/>
          </a:fontRef>
        </p:style>
      </p:cxnSp>
      <p:cxnSp>
        <p:nvCxnSpPr>
          <p:cNvPr id="92" name="Elbow Connector 91"/>
          <p:cNvCxnSpPr>
            <a:stCxn id="34" idx="0"/>
            <a:endCxn id="57" idx="1"/>
          </p:cNvCxnSpPr>
          <p:nvPr/>
        </p:nvCxnSpPr>
        <p:spPr>
          <a:xfrm rot="5400000" flipH="1" flipV="1">
            <a:off x="7174840" y="2426941"/>
            <a:ext cx="330315" cy="1045171"/>
          </a:xfrm>
          <a:prstGeom prst="bentConnector2">
            <a:avLst/>
          </a:prstGeom>
          <a:ln>
            <a:solidFill>
              <a:srgbClr val="008000"/>
            </a:solidFill>
            <a:headEnd type="none"/>
            <a:tailEnd type="arrow"/>
          </a:ln>
        </p:spPr>
        <p:style>
          <a:lnRef idx="2">
            <a:schemeClr val="accent1"/>
          </a:lnRef>
          <a:fillRef idx="0">
            <a:schemeClr val="accent1"/>
          </a:fillRef>
          <a:effectRef idx="1">
            <a:schemeClr val="accent1"/>
          </a:effectRef>
          <a:fontRef idx="minor">
            <a:schemeClr val="tx1"/>
          </a:fontRef>
        </p:style>
      </p:cxnSp>
      <p:cxnSp>
        <p:nvCxnSpPr>
          <p:cNvPr id="98" name="Elbow Connector 97"/>
          <p:cNvCxnSpPr>
            <a:stCxn id="103" idx="4"/>
          </p:cNvCxnSpPr>
          <p:nvPr/>
        </p:nvCxnSpPr>
        <p:spPr>
          <a:xfrm flipV="1">
            <a:off x="5826887" y="2238040"/>
            <a:ext cx="404300" cy="167291"/>
          </a:xfrm>
          <a:prstGeom prst="bentConnector3">
            <a:avLst>
              <a:gd name="adj1" fmla="val 50000"/>
            </a:avLst>
          </a:prstGeom>
          <a:ln>
            <a:solidFill>
              <a:srgbClr val="3366FF"/>
            </a:solidFill>
            <a:tailEnd type="arrow"/>
          </a:ln>
        </p:spPr>
        <p:style>
          <a:lnRef idx="2">
            <a:schemeClr val="accent1"/>
          </a:lnRef>
          <a:fillRef idx="0">
            <a:schemeClr val="accent1"/>
          </a:fillRef>
          <a:effectRef idx="1">
            <a:schemeClr val="accent1"/>
          </a:effectRef>
          <a:fontRef idx="minor">
            <a:schemeClr val="tx1"/>
          </a:fontRef>
        </p:style>
      </p:cxnSp>
      <p:cxnSp>
        <p:nvCxnSpPr>
          <p:cNvPr id="99" name="Elbow Connector 98"/>
          <p:cNvCxnSpPr>
            <a:stCxn id="101" idx="4"/>
          </p:cNvCxnSpPr>
          <p:nvPr/>
        </p:nvCxnSpPr>
        <p:spPr>
          <a:xfrm>
            <a:off x="5826887" y="3101876"/>
            <a:ext cx="404300" cy="293409"/>
          </a:xfrm>
          <a:prstGeom prst="bentConnector3">
            <a:avLst>
              <a:gd name="adj1" fmla="val 50000"/>
            </a:avLst>
          </a:prstGeom>
          <a:ln>
            <a:solidFill>
              <a:srgbClr val="3366FF"/>
            </a:solidFill>
            <a:tailEnd type="arrow"/>
          </a:ln>
        </p:spPr>
        <p:style>
          <a:lnRef idx="2">
            <a:schemeClr val="accent1"/>
          </a:lnRef>
          <a:fillRef idx="0">
            <a:schemeClr val="accent1"/>
          </a:fillRef>
          <a:effectRef idx="1">
            <a:schemeClr val="accent1"/>
          </a:effectRef>
          <a:fontRef idx="minor">
            <a:schemeClr val="tx1"/>
          </a:fontRef>
        </p:style>
      </p:cxnSp>
      <p:sp>
        <p:nvSpPr>
          <p:cNvPr id="100" name="TextBox 99"/>
          <p:cNvSpPr txBox="1"/>
          <p:nvPr/>
        </p:nvSpPr>
        <p:spPr>
          <a:xfrm>
            <a:off x="5076901" y="3202757"/>
            <a:ext cx="951987" cy="369332"/>
          </a:xfrm>
          <a:prstGeom prst="rect">
            <a:avLst/>
          </a:prstGeom>
          <a:noFill/>
        </p:spPr>
        <p:txBody>
          <a:bodyPr wrap="square" rtlCol="0">
            <a:spAutoFit/>
          </a:bodyPr>
          <a:lstStyle/>
          <a:p>
            <a:r>
              <a:rPr lang="en-US" dirty="0" smtClean="0"/>
              <a:t>request</a:t>
            </a:r>
            <a:endParaRPr lang="en-US" dirty="0"/>
          </a:p>
        </p:txBody>
      </p:sp>
      <p:sp>
        <p:nvSpPr>
          <p:cNvPr id="101" name="Direct Access Storage 100"/>
          <p:cNvSpPr/>
          <p:nvPr/>
        </p:nvSpPr>
        <p:spPr>
          <a:xfrm>
            <a:off x="5252971" y="3018211"/>
            <a:ext cx="573917" cy="167330"/>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02" name="TextBox 101"/>
          <p:cNvSpPr txBox="1"/>
          <p:nvPr/>
        </p:nvSpPr>
        <p:spPr>
          <a:xfrm>
            <a:off x="5076901" y="2044666"/>
            <a:ext cx="951987" cy="369332"/>
          </a:xfrm>
          <a:prstGeom prst="rect">
            <a:avLst/>
          </a:prstGeom>
          <a:noFill/>
        </p:spPr>
        <p:txBody>
          <a:bodyPr wrap="square" rtlCol="0">
            <a:spAutoFit/>
          </a:bodyPr>
          <a:lstStyle/>
          <a:p>
            <a:r>
              <a:rPr lang="en-US" dirty="0" smtClean="0"/>
              <a:t>request</a:t>
            </a:r>
            <a:endParaRPr lang="en-US" dirty="0"/>
          </a:p>
        </p:txBody>
      </p:sp>
      <p:sp>
        <p:nvSpPr>
          <p:cNvPr id="103" name="Direct Access Storage 102"/>
          <p:cNvSpPr/>
          <p:nvPr/>
        </p:nvSpPr>
        <p:spPr>
          <a:xfrm>
            <a:off x="5252971" y="2321665"/>
            <a:ext cx="573917" cy="167330"/>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cxnSp>
        <p:nvCxnSpPr>
          <p:cNvPr id="104" name="Elbow Connector 103"/>
          <p:cNvCxnSpPr>
            <a:endCxn id="103" idx="1"/>
          </p:cNvCxnSpPr>
          <p:nvPr/>
        </p:nvCxnSpPr>
        <p:spPr>
          <a:xfrm flipV="1">
            <a:off x="4874900" y="2405331"/>
            <a:ext cx="378070" cy="377494"/>
          </a:xfrm>
          <a:prstGeom prst="bentConnector3">
            <a:avLst>
              <a:gd name="adj1" fmla="val 50000"/>
            </a:avLst>
          </a:prstGeom>
          <a:ln>
            <a:solidFill>
              <a:srgbClr val="3366FF"/>
            </a:solidFill>
            <a:tailEnd type="arrow"/>
          </a:ln>
        </p:spPr>
        <p:style>
          <a:lnRef idx="2">
            <a:schemeClr val="accent1"/>
          </a:lnRef>
          <a:fillRef idx="0">
            <a:schemeClr val="accent1"/>
          </a:fillRef>
          <a:effectRef idx="1">
            <a:schemeClr val="accent1"/>
          </a:effectRef>
          <a:fontRef idx="minor">
            <a:schemeClr val="tx1"/>
          </a:fontRef>
        </p:style>
      </p:cxnSp>
      <p:cxnSp>
        <p:nvCxnSpPr>
          <p:cNvPr id="105" name="Elbow Connector 104"/>
          <p:cNvCxnSpPr>
            <a:endCxn id="101" idx="1"/>
          </p:cNvCxnSpPr>
          <p:nvPr/>
        </p:nvCxnSpPr>
        <p:spPr>
          <a:xfrm>
            <a:off x="4874900" y="2782824"/>
            <a:ext cx="378070" cy="319052"/>
          </a:xfrm>
          <a:prstGeom prst="bentConnector3">
            <a:avLst>
              <a:gd name="adj1" fmla="val 50000"/>
            </a:avLst>
          </a:prstGeom>
          <a:ln>
            <a:solidFill>
              <a:srgbClr val="3366FF"/>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31161122"/>
      </p:ext>
    </p:extLst>
  </p:cSld>
  <p:clrMapOvr>
    <a:masterClrMapping/>
  </p:clrMapOvr>
  <p:timing>
    <p:tnLst>
      <p:par>
        <p:cTn xmlns:p14="http://schemas.microsoft.com/office/powerpoint/2010/main" id="1" dur="indefinite" restart="never" nodeType="tmRoot"/>
      </p:par>
    </p:tnLst>
  </p:timing>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Elbow Connector 11"/>
          <p:cNvCxnSpPr>
            <a:stCxn id="9" idx="3"/>
            <a:endCxn id="24" idx="1"/>
          </p:cNvCxnSpPr>
          <p:nvPr/>
        </p:nvCxnSpPr>
        <p:spPr>
          <a:xfrm>
            <a:off x="2716926" y="2238039"/>
            <a:ext cx="985524" cy="544786"/>
          </a:xfrm>
          <a:prstGeom prst="bentConnector3">
            <a:avLst>
              <a:gd name="adj1" fmla="val 12175"/>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40" name="Elbow Connector 39"/>
          <p:cNvCxnSpPr>
            <a:stCxn id="39" idx="3"/>
            <a:endCxn id="24" idx="1"/>
          </p:cNvCxnSpPr>
          <p:nvPr/>
        </p:nvCxnSpPr>
        <p:spPr>
          <a:xfrm flipV="1">
            <a:off x="2716927" y="2782825"/>
            <a:ext cx="985523" cy="611981"/>
          </a:xfrm>
          <a:prstGeom prst="bentConnector3">
            <a:avLst>
              <a:gd name="adj1" fmla="val 12816"/>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30" name="Elbow Connector 29"/>
          <p:cNvCxnSpPr>
            <a:stCxn id="53" idx="4"/>
            <a:endCxn id="27" idx="1"/>
          </p:cNvCxnSpPr>
          <p:nvPr/>
        </p:nvCxnSpPr>
        <p:spPr>
          <a:xfrm flipV="1">
            <a:off x="5826887" y="2238040"/>
            <a:ext cx="404300" cy="167291"/>
          </a:xfrm>
          <a:prstGeom prst="bentConnector3">
            <a:avLst>
              <a:gd name="adj1" fmla="val 50000"/>
            </a:avLst>
          </a:prstGeom>
          <a:ln>
            <a:solidFill>
              <a:srgbClr val="3366FF"/>
            </a:solidFill>
            <a:tailEnd type="arrow"/>
          </a:ln>
        </p:spPr>
        <p:style>
          <a:lnRef idx="2">
            <a:schemeClr val="accent1"/>
          </a:lnRef>
          <a:fillRef idx="0">
            <a:schemeClr val="accent1"/>
          </a:fillRef>
          <a:effectRef idx="1">
            <a:schemeClr val="accent1"/>
          </a:effectRef>
          <a:fontRef idx="minor">
            <a:schemeClr val="tx1"/>
          </a:fontRef>
        </p:style>
      </p:cxnSp>
      <p:cxnSp>
        <p:nvCxnSpPr>
          <p:cNvPr id="38" name="Elbow Connector 37"/>
          <p:cNvCxnSpPr>
            <a:stCxn id="23" idx="4"/>
            <a:endCxn id="34" idx="1"/>
          </p:cNvCxnSpPr>
          <p:nvPr/>
        </p:nvCxnSpPr>
        <p:spPr>
          <a:xfrm>
            <a:off x="5826887" y="3101876"/>
            <a:ext cx="404300" cy="293409"/>
          </a:xfrm>
          <a:prstGeom prst="bentConnector3">
            <a:avLst>
              <a:gd name="adj1" fmla="val 50000"/>
            </a:avLst>
          </a:prstGeom>
          <a:ln>
            <a:solidFill>
              <a:srgbClr val="3366FF"/>
            </a:solidFill>
            <a:tailEnd type="arrow"/>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Scaling: Multiple Clients</a:t>
            </a:r>
            <a:endParaRPr lang="en-US" dirty="0"/>
          </a:p>
        </p:txBody>
      </p:sp>
      <p:sp>
        <p:nvSpPr>
          <p:cNvPr id="4" name="Magnetic Disk 3"/>
          <p:cNvSpPr/>
          <p:nvPr/>
        </p:nvSpPr>
        <p:spPr>
          <a:xfrm>
            <a:off x="457201" y="2005265"/>
            <a:ext cx="488037" cy="468635"/>
          </a:xfrm>
          <a:prstGeom prst="flowChartMagneticDisk">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Q</a:t>
            </a:r>
            <a:endParaRPr lang="en-US" dirty="0"/>
          </a:p>
        </p:txBody>
      </p:sp>
      <p:cxnSp>
        <p:nvCxnSpPr>
          <p:cNvPr id="6" name="Elbow Connector 5"/>
          <p:cNvCxnSpPr>
            <a:stCxn id="4" idx="4"/>
            <a:endCxn id="9" idx="1"/>
          </p:cNvCxnSpPr>
          <p:nvPr/>
        </p:nvCxnSpPr>
        <p:spPr>
          <a:xfrm flipV="1">
            <a:off x="945238" y="2238039"/>
            <a:ext cx="599239" cy="1544"/>
          </a:xfrm>
          <a:prstGeom prst="bentConnector3">
            <a:avLst>
              <a:gd name="adj1" fmla="val 50000"/>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2716927" y="2423704"/>
            <a:ext cx="985524" cy="369332"/>
          </a:xfrm>
          <a:prstGeom prst="rect">
            <a:avLst/>
          </a:prstGeom>
          <a:noFill/>
        </p:spPr>
        <p:txBody>
          <a:bodyPr wrap="square" rtlCol="0">
            <a:spAutoFit/>
          </a:bodyPr>
          <a:lstStyle/>
          <a:p>
            <a:pPr algn="ctr"/>
            <a:r>
              <a:rPr lang="en-US" dirty="0" smtClean="0"/>
              <a:t>q</a:t>
            </a:r>
            <a:endParaRPr lang="en-US" dirty="0"/>
          </a:p>
        </p:txBody>
      </p:sp>
      <p:sp>
        <p:nvSpPr>
          <p:cNvPr id="32" name="TextBox 31"/>
          <p:cNvSpPr txBox="1"/>
          <p:nvPr/>
        </p:nvSpPr>
        <p:spPr>
          <a:xfrm>
            <a:off x="5076901" y="3202757"/>
            <a:ext cx="951987" cy="369332"/>
          </a:xfrm>
          <a:prstGeom prst="rect">
            <a:avLst/>
          </a:prstGeom>
          <a:noFill/>
        </p:spPr>
        <p:txBody>
          <a:bodyPr wrap="square" rtlCol="0">
            <a:spAutoFit/>
          </a:bodyPr>
          <a:lstStyle/>
          <a:p>
            <a:r>
              <a:rPr lang="en-US" dirty="0" smtClean="0"/>
              <a:t>request</a:t>
            </a:r>
            <a:endParaRPr lang="en-US" dirty="0"/>
          </a:p>
        </p:txBody>
      </p:sp>
      <p:cxnSp>
        <p:nvCxnSpPr>
          <p:cNvPr id="48" name="Elbow Connector 47"/>
          <p:cNvCxnSpPr>
            <a:stCxn id="27" idx="0"/>
            <a:endCxn id="26" idx="3"/>
          </p:cNvCxnSpPr>
          <p:nvPr/>
        </p:nvCxnSpPr>
        <p:spPr>
          <a:xfrm rot="5400000" flipH="1" flipV="1">
            <a:off x="6658173" y="1798199"/>
            <a:ext cx="318481" cy="1"/>
          </a:xfrm>
          <a:prstGeom prst="bentConnector3">
            <a:avLst>
              <a:gd name="adj1" fmla="val 50000"/>
            </a:avLst>
          </a:prstGeom>
          <a:ln w="57150" cmpd="sng">
            <a:solidFill>
              <a:srgbClr val="660066"/>
            </a:solidFill>
            <a:headEnd type="arrow"/>
            <a:tailEnd type="none"/>
          </a:ln>
        </p:spPr>
        <p:style>
          <a:lnRef idx="2">
            <a:schemeClr val="accent1"/>
          </a:lnRef>
          <a:fillRef idx="0">
            <a:schemeClr val="accent1"/>
          </a:fillRef>
          <a:effectRef idx="1">
            <a:schemeClr val="accent1"/>
          </a:effectRef>
          <a:fontRef idx="minor">
            <a:schemeClr val="tx1"/>
          </a:fontRef>
        </p:style>
      </p:cxnSp>
      <p:sp>
        <p:nvSpPr>
          <p:cNvPr id="26" name="Magnetic Disk 25"/>
          <p:cNvSpPr/>
          <p:nvPr/>
        </p:nvSpPr>
        <p:spPr>
          <a:xfrm>
            <a:off x="6586799" y="1173360"/>
            <a:ext cx="461228" cy="465598"/>
          </a:xfrm>
          <a:prstGeom prst="flowChartMagneticDisk">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A</a:t>
            </a:r>
            <a:endParaRPr lang="en-US" dirty="0"/>
          </a:p>
        </p:txBody>
      </p:sp>
      <p:sp>
        <p:nvSpPr>
          <p:cNvPr id="22" name="Direct Access Storage 21"/>
          <p:cNvSpPr/>
          <p:nvPr/>
        </p:nvSpPr>
        <p:spPr>
          <a:xfrm>
            <a:off x="2898990" y="2700703"/>
            <a:ext cx="573917" cy="167330"/>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Direct Access Storage 22"/>
          <p:cNvSpPr/>
          <p:nvPr/>
        </p:nvSpPr>
        <p:spPr>
          <a:xfrm>
            <a:off x="5252971" y="3018211"/>
            <a:ext cx="573917" cy="167330"/>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9" name="Sequential Access Storage 8"/>
          <p:cNvSpPr/>
          <p:nvPr/>
        </p:nvSpPr>
        <p:spPr>
          <a:xfrm>
            <a:off x="1544476" y="1957437"/>
            <a:ext cx="1172450" cy="561203"/>
          </a:xfrm>
          <a:prstGeom prst="flowChartMagneticTape">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Client</a:t>
            </a:r>
            <a:endParaRPr lang="en-US" dirty="0"/>
          </a:p>
        </p:txBody>
      </p:sp>
      <p:sp>
        <p:nvSpPr>
          <p:cNvPr id="24" name="Sequential Access Storage 23"/>
          <p:cNvSpPr/>
          <p:nvPr/>
        </p:nvSpPr>
        <p:spPr>
          <a:xfrm>
            <a:off x="3702450" y="2502222"/>
            <a:ext cx="1172450" cy="561203"/>
          </a:xfrm>
          <a:prstGeom prst="flowChartMagneticTap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Hub</a:t>
            </a:r>
            <a:endParaRPr lang="en-US" dirty="0"/>
          </a:p>
        </p:txBody>
      </p:sp>
      <p:sp>
        <p:nvSpPr>
          <p:cNvPr id="27" name="Sequential Access Storage 26"/>
          <p:cNvSpPr/>
          <p:nvPr/>
        </p:nvSpPr>
        <p:spPr>
          <a:xfrm>
            <a:off x="6231187" y="1957438"/>
            <a:ext cx="1172450" cy="561203"/>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Server</a:t>
            </a:r>
            <a:endParaRPr lang="en-US" dirty="0"/>
          </a:p>
        </p:txBody>
      </p:sp>
      <p:cxnSp>
        <p:nvCxnSpPr>
          <p:cNvPr id="35" name="Elbow Connector 34"/>
          <p:cNvCxnSpPr>
            <a:stCxn id="34" idx="2"/>
            <a:endCxn id="36" idx="1"/>
          </p:cNvCxnSpPr>
          <p:nvPr/>
        </p:nvCxnSpPr>
        <p:spPr>
          <a:xfrm rot="16200000" flipH="1">
            <a:off x="6638089" y="3855208"/>
            <a:ext cx="358646" cy="1"/>
          </a:xfrm>
          <a:prstGeom prst="bentConnector3">
            <a:avLst>
              <a:gd name="adj1" fmla="val 50000"/>
            </a:avLst>
          </a:prstGeom>
          <a:ln w="57150" cmpd="sng">
            <a:solidFill>
              <a:srgbClr val="660066"/>
            </a:solidFill>
            <a:headEnd type="arrow"/>
            <a:tailEnd type="none"/>
          </a:ln>
        </p:spPr>
        <p:style>
          <a:lnRef idx="2">
            <a:schemeClr val="accent1"/>
          </a:lnRef>
          <a:fillRef idx="0">
            <a:schemeClr val="accent1"/>
          </a:fillRef>
          <a:effectRef idx="1">
            <a:schemeClr val="accent1"/>
          </a:effectRef>
          <a:fontRef idx="minor">
            <a:schemeClr val="tx1"/>
          </a:fontRef>
        </p:style>
      </p:cxnSp>
      <p:sp>
        <p:nvSpPr>
          <p:cNvPr id="36" name="Magnetic Disk 35"/>
          <p:cNvSpPr/>
          <p:nvPr/>
        </p:nvSpPr>
        <p:spPr>
          <a:xfrm>
            <a:off x="6586799" y="4034532"/>
            <a:ext cx="461228" cy="465598"/>
          </a:xfrm>
          <a:prstGeom prst="flowChartMagneticDisk">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A</a:t>
            </a:r>
            <a:endParaRPr lang="en-US" dirty="0"/>
          </a:p>
        </p:txBody>
      </p:sp>
      <p:sp>
        <p:nvSpPr>
          <p:cNvPr id="34" name="Sequential Access Storage 33"/>
          <p:cNvSpPr/>
          <p:nvPr/>
        </p:nvSpPr>
        <p:spPr>
          <a:xfrm>
            <a:off x="6231187" y="3114683"/>
            <a:ext cx="1172450" cy="561203"/>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Server</a:t>
            </a:r>
            <a:endParaRPr lang="en-US" dirty="0"/>
          </a:p>
        </p:txBody>
      </p:sp>
      <p:sp>
        <p:nvSpPr>
          <p:cNvPr id="41" name="TextBox 40"/>
          <p:cNvSpPr txBox="1"/>
          <p:nvPr/>
        </p:nvSpPr>
        <p:spPr>
          <a:xfrm>
            <a:off x="6905564" y="1591074"/>
            <a:ext cx="573917" cy="369332"/>
          </a:xfrm>
          <a:prstGeom prst="rect">
            <a:avLst/>
          </a:prstGeom>
          <a:noFill/>
        </p:spPr>
        <p:txBody>
          <a:bodyPr wrap="square" rtlCol="0">
            <a:spAutoFit/>
          </a:bodyPr>
          <a:lstStyle/>
          <a:p>
            <a:pPr algn="ctr"/>
            <a:r>
              <a:rPr lang="en-US" dirty="0" smtClean="0"/>
              <a:t>a</a:t>
            </a:r>
            <a:endParaRPr lang="en-US" dirty="0"/>
          </a:p>
        </p:txBody>
      </p:sp>
      <p:sp>
        <p:nvSpPr>
          <p:cNvPr id="42" name="TextBox 41"/>
          <p:cNvSpPr txBox="1"/>
          <p:nvPr/>
        </p:nvSpPr>
        <p:spPr>
          <a:xfrm>
            <a:off x="6905564" y="3757532"/>
            <a:ext cx="573917" cy="369332"/>
          </a:xfrm>
          <a:prstGeom prst="rect">
            <a:avLst/>
          </a:prstGeom>
          <a:noFill/>
        </p:spPr>
        <p:txBody>
          <a:bodyPr wrap="square" rtlCol="0">
            <a:spAutoFit/>
          </a:bodyPr>
          <a:lstStyle/>
          <a:p>
            <a:pPr algn="ctr"/>
            <a:r>
              <a:rPr lang="en-US" dirty="0" smtClean="0"/>
              <a:t>a</a:t>
            </a:r>
            <a:endParaRPr lang="en-US" dirty="0"/>
          </a:p>
        </p:txBody>
      </p:sp>
      <p:cxnSp>
        <p:nvCxnSpPr>
          <p:cNvPr id="55" name="Elbow Connector 54"/>
          <p:cNvCxnSpPr>
            <a:stCxn id="57" idx="4"/>
            <a:endCxn id="24" idx="2"/>
          </p:cNvCxnSpPr>
          <p:nvPr/>
        </p:nvCxnSpPr>
        <p:spPr>
          <a:xfrm flipH="1">
            <a:off x="4288676" y="2784368"/>
            <a:ext cx="4147825" cy="279057"/>
          </a:xfrm>
          <a:prstGeom prst="bentConnector4">
            <a:avLst>
              <a:gd name="adj1" fmla="val -5511"/>
              <a:gd name="adj2" fmla="val 651979"/>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sp>
        <p:nvSpPr>
          <p:cNvPr id="56" name="TextBox 55"/>
          <p:cNvSpPr txBox="1"/>
          <p:nvPr/>
        </p:nvSpPr>
        <p:spPr>
          <a:xfrm>
            <a:off x="7602486" y="2423704"/>
            <a:ext cx="1084315" cy="369332"/>
          </a:xfrm>
          <a:prstGeom prst="rect">
            <a:avLst/>
          </a:prstGeom>
          <a:noFill/>
        </p:spPr>
        <p:txBody>
          <a:bodyPr wrap="square" rtlCol="0">
            <a:spAutoFit/>
          </a:bodyPr>
          <a:lstStyle/>
          <a:p>
            <a:r>
              <a:rPr lang="en-US" dirty="0" smtClean="0"/>
              <a:t>response</a:t>
            </a:r>
            <a:endParaRPr lang="en-US" dirty="0"/>
          </a:p>
        </p:txBody>
      </p:sp>
      <p:sp>
        <p:nvSpPr>
          <p:cNvPr id="57" name="Direct Access Storage 56"/>
          <p:cNvSpPr/>
          <p:nvPr/>
        </p:nvSpPr>
        <p:spPr>
          <a:xfrm>
            <a:off x="7862583" y="2700703"/>
            <a:ext cx="573917" cy="167330"/>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cxnSp>
        <p:nvCxnSpPr>
          <p:cNvPr id="61" name="Elbow Connector 60"/>
          <p:cNvCxnSpPr>
            <a:stCxn id="57" idx="4"/>
            <a:endCxn id="24" idx="0"/>
          </p:cNvCxnSpPr>
          <p:nvPr/>
        </p:nvCxnSpPr>
        <p:spPr>
          <a:xfrm flipH="1" flipV="1">
            <a:off x="4288676" y="2502223"/>
            <a:ext cx="4147825" cy="282146"/>
          </a:xfrm>
          <a:prstGeom prst="bentConnector4">
            <a:avLst>
              <a:gd name="adj1" fmla="val -5511"/>
              <a:gd name="adj2" fmla="val 606921"/>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cxnSp>
        <p:nvCxnSpPr>
          <p:cNvPr id="72" name="Elbow Connector 71"/>
          <p:cNvCxnSpPr>
            <a:stCxn id="27" idx="2"/>
            <a:endCxn id="57" idx="1"/>
          </p:cNvCxnSpPr>
          <p:nvPr/>
        </p:nvCxnSpPr>
        <p:spPr>
          <a:xfrm rot="16200000" flipH="1">
            <a:off x="7207135" y="2128919"/>
            <a:ext cx="265727" cy="1045171"/>
          </a:xfrm>
          <a:prstGeom prst="bentConnector2">
            <a:avLst/>
          </a:prstGeom>
          <a:ln>
            <a:solidFill>
              <a:srgbClr val="008000"/>
            </a:solidFill>
            <a:headEnd type="none"/>
            <a:tailEnd type="arrow"/>
          </a:ln>
        </p:spPr>
        <p:style>
          <a:lnRef idx="2">
            <a:schemeClr val="accent1"/>
          </a:lnRef>
          <a:fillRef idx="0">
            <a:schemeClr val="accent1"/>
          </a:fillRef>
          <a:effectRef idx="1">
            <a:schemeClr val="accent1"/>
          </a:effectRef>
          <a:fontRef idx="minor">
            <a:schemeClr val="tx1"/>
          </a:fontRef>
        </p:style>
      </p:cxnSp>
      <p:cxnSp>
        <p:nvCxnSpPr>
          <p:cNvPr id="92" name="Elbow Connector 91"/>
          <p:cNvCxnSpPr>
            <a:stCxn id="34" idx="0"/>
            <a:endCxn id="57" idx="1"/>
          </p:cNvCxnSpPr>
          <p:nvPr/>
        </p:nvCxnSpPr>
        <p:spPr>
          <a:xfrm rot="5400000" flipH="1" flipV="1">
            <a:off x="7174840" y="2426941"/>
            <a:ext cx="330315" cy="1045171"/>
          </a:xfrm>
          <a:prstGeom prst="bentConnector2">
            <a:avLst/>
          </a:prstGeom>
          <a:ln>
            <a:solidFill>
              <a:srgbClr val="008000"/>
            </a:solidFill>
            <a:headEnd type="none"/>
            <a:tailEnd type="arrow"/>
          </a:ln>
        </p:spPr>
        <p:style>
          <a:lnRef idx="2">
            <a:schemeClr val="accent1"/>
          </a:lnRef>
          <a:fillRef idx="0">
            <a:schemeClr val="accent1"/>
          </a:fillRef>
          <a:effectRef idx="1">
            <a:schemeClr val="accent1"/>
          </a:effectRef>
          <a:fontRef idx="minor">
            <a:schemeClr val="tx1"/>
          </a:fontRef>
        </p:style>
      </p:cxnSp>
      <p:sp>
        <p:nvSpPr>
          <p:cNvPr id="33" name="Magnetic Disk 32"/>
          <p:cNvSpPr/>
          <p:nvPr/>
        </p:nvSpPr>
        <p:spPr>
          <a:xfrm>
            <a:off x="457202" y="3162032"/>
            <a:ext cx="488037" cy="468635"/>
          </a:xfrm>
          <a:prstGeom prst="flowChartMagneticDisk">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Q</a:t>
            </a:r>
            <a:endParaRPr lang="en-US" dirty="0"/>
          </a:p>
        </p:txBody>
      </p:sp>
      <p:cxnSp>
        <p:nvCxnSpPr>
          <p:cNvPr id="37" name="Elbow Connector 36"/>
          <p:cNvCxnSpPr>
            <a:stCxn id="33" idx="4"/>
            <a:endCxn id="39" idx="1"/>
          </p:cNvCxnSpPr>
          <p:nvPr/>
        </p:nvCxnSpPr>
        <p:spPr>
          <a:xfrm flipV="1">
            <a:off x="945239" y="3394806"/>
            <a:ext cx="599239" cy="1544"/>
          </a:xfrm>
          <a:prstGeom prst="bentConnector3">
            <a:avLst>
              <a:gd name="adj1" fmla="val 50000"/>
            </a:avLst>
          </a:prstGeom>
          <a:ln w="57150" cmpd="sng">
            <a:tailEnd type="arrow"/>
          </a:ln>
        </p:spPr>
        <p:style>
          <a:lnRef idx="1">
            <a:schemeClr val="accent2"/>
          </a:lnRef>
          <a:fillRef idx="2">
            <a:schemeClr val="accent2"/>
          </a:fillRef>
          <a:effectRef idx="1">
            <a:schemeClr val="accent2"/>
          </a:effectRef>
          <a:fontRef idx="minor">
            <a:schemeClr val="dk1"/>
          </a:fontRef>
        </p:style>
      </p:cxnSp>
      <p:sp>
        <p:nvSpPr>
          <p:cNvPr id="39" name="Sequential Access Storage 38"/>
          <p:cNvSpPr/>
          <p:nvPr/>
        </p:nvSpPr>
        <p:spPr>
          <a:xfrm>
            <a:off x="1544477" y="3114204"/>
            <a:ext cx="1172450" cy="561203"/>
          </a:xfrm>
          <a:prstGeom prst="flowChartMagneticTap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Client</a:t>
            </a:r>
            <a:endParaRPr lang="en-US" dirty="0"/>
          </a:p>
        </p:txBody>
      </p:sp>
      <p:sp>
        <p:nvSpPr>
          <p:cNvPr id="45" name="Direct Access Storage 44"/>
          <p:cNvSpPr/>
          <p:nvPr/>
        </p:nvSpPr>
        <p:spPr>
          <a:xfrm rot="10800000">
            <a:off x="2612030" y="1555294"/>
            <a:ext cx="573917" cy="167330"/>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46" name="Direct Access Storage 45"/>
          <p:cNvSpPr/>
          <p:nvPr/>
        </p:nvSpPr>
        <p:spPr>
          <a:xfrm rot="10800000">
            <a:off x="2612031" y="4000347"/>
            <a:ext cx="573917" cy="167330"/>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cxnSp>
        <p:nvCxnSpPr>
          <p:cNvPr id="25" name="Elbow Connector 24"/>
          <p:cNvCxnSpPr>
            <a:stCxn id="45" idx="4"/>
            <a:endCxn id="9" idx="0"/>
          </p:cNvCxnSpPr>
          <p:nvPr/>
        </p:nvCxnSpPr>
        <p:spPr>
          <a:xfrm rot="10800000" flipV="1">
            <a:off x="2130701" y="1638958"/>
            <a:ext cx="481328" cy="318479"/>
          </a:xfrm>
          <a:prstGeom prst="bentConnector2">
            <a:avLst/>
          </a:prstGeom>
          <a:ln>
            <a:solidFill>
              <a:srgbClr val="FFFF00"/>
            </a:solidFill>
            <a:tailEnd type="arrow"/>
          </a:ln>
        </p:spPr>
        <p:style>
          <a:lnRef idx="2">
            <a:schemeClr val="accent1"/>
          </a:lnRef>
          <a:fillRef idx="0">
            <a:schemeClr val="accent1"/>
          </a:fillRef>
          <a:effectRef idx="1">
            <a:schemeClr val="accent1"/>
          </a:effectRef>
          <a:fontRef idx="minor">
            <a:schemeClr val="tx1"/>
          </a:fontRef>
        </p:style>
      </p:cxnSp>
      <p:cxnSp>
        <p:nvCxnSpPr>
          <p:cNvPr id="49" name="Elbow Connector 48"/>
          <p:cNvCxnSpPr>
            <a:stCxn id="46" idx="4"/>
            <a:endCxn id="39" idx="2"/>
          </p:cNvCxnSpPr>
          <p:nvPr/>
        </p:nvCxnSpPr>
        <p:spPr>
          <a:xfrm rot="10800000">
            <a:off x="2130702" y="3675406"/>
            <a:ext cx="481328" cy="408605"/>
          </a:xfrm>
          <a:prstGeom prst="bentConnector2">
            <a:avLst/>
          </a:prstGeom>
          <a:ln>
            <a:solidFill>
              <a:srgbClr val="FFFF00"/>
            </a:solidFill>
            <a:tailEnd type="arrow"/>
          </a:ln>
        </p:spPr>
        <p:style>
          <a:lnRef idx="2">
            <a:schemeClr val="accent1"/>
          </a:lnRef>
          <a:fillRef idx="0">
            <a:schemeClr val="accent1"/>
          </a:fillRef>
          <a:effectRef idx="1">
            <a:schemeClr val="accent1"/>
          </a:effectRef>
          <a:fontRef idx="minor">
            <a:schemeClr val="tx1"/>
          </a:fontRef>
        </p:style>
      </p:cxnSp>
      <p:sp>
        <p:nvSpPr>
          <p:cNvPr id="52" name="TextBox 51"/>
          <p:cNvSpPr txBox="1"/>
          <p:nvPr/>
        </p:nvSpPr>
        <p:spPr>
          <a:xfrm>
            <a:off x="5076901" y="2044666"/>
            <a:ext cx="951987" cy="369332"/>
          </a:xfrm>
          <a:prstGeom prst="rect">
            <a:avLst/>
          </a:prstGeom>
          <a:noFill/>
        </p:spPr>
        <p:txBody>
          <a:bodyPr wrap="square" rtlCol="0">
            <a:spAutoFit/>
          </a:bodyPr>
          <a:lstStyle/>
          <a:p>
            <a:r>
              <a:rPr lang="en-US" dirty="0" smtClean="0"/>
              <a:t>request</a:t>
            </a:r>
            <a:endParaRPr lang="en-US" dirty="0"/>
          </a:p>
        </p:txBody>
      </p:sp>
      <p:sp>
        <p:nvSpPr>
          <p:cNvPr id="53" name="Direct Access Storage 52"/>
          <p:cNvSpPr/>
          <p:nvPr/>
        </p:nvSpPr>
        <p:spPr>
          <a:xfrm>
            <a:off x="5252971" y="2321665"/>
            <a:ext cx="573917" cy="167330"/>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cxnSp>
        <p:nvCxnSpPr>
          <p:cNvPr id="58" name="Elbow Connector 57"/>
          <p:cNvCxnSpPr>
            <a:stCxn id="24" idx="3"/>
            <a:endCxn id="53" idx="1"/>
          </p:cNvCxnSpPr>
          <p:nvPr/>
        </p:nvCxnSpPr>
        <p:spPr>
          <a:xfrm flipV="1">
            <a:off x="4874900" y="2405331"/>
            <a:ext cx="378070" cy="377494"/>
          </a:xfrm>
          <a:prstGeom prst="bentConnector3">
            <a:avLst>
              <a:gd name="adj1" fmla="val 50000"/>
            </a:avLst>
          </a:prstGeom>
          <a:ln>
            <a:solidFill>
              <a:srgbClr val="3366FF"/>
            </a:solidFill>
            <a:tailEnd type="arrow"/>
          </a:ln>
        </p:spPr>
        <p:style>
          <a:lnRef idx="2">
            <a:schemeClr val="accent1"/>
          </a:lnRef>
          <a:fillRef idx="0">
            <a:schemeClr val="accent1"/>
          </a:fillRef>
          <a:effectRef idx="1">
            <a:schemeClr val="accent1"/>
          </a:effectRef>
          <a:fontRef idx="minor">
            <a:schemeClr val="tx1"/>
          </a:fontRef>
        </p:style>
      </p:cxnSp>
      <p:cxnSp>
        <p:nvCxnSpPr>
          <p:cNvPr id="62" name="Elbow Connector 61"/>
          <p:cNvCxnSpPr>
            <a:stCxn id="24" idx="3"/>
            <a:endCxn id="23" idx="1"/>
          </p:cNvCxnSpPr>
          <p:nvPr/>
        </p:nvCxnSpPr>
        <p:spPr>
          <a:xfrm>
            <a:off x="4874900" y="2782824"/>
            <a:ext cx="378070" cy="319052"/>
          </a:xfrm>
          <a:prstGeom prst="bentConnector3">
            <a:avLst>
              <a:gd name="adj1" fmla="val 50000"/>
            </a:avLst>
          </a:prstGeom>
          <a:ln>
            <a:solidFill>
              <a:srgbClr val="3366FF"/>
            </a:solidFill>
            <a:tailEnd type="arrow"/>
          </a:ln>
        </p:spPr>
        <p:style>
          <a:lnRef idx="2">
            <a:schemeClr val="accent1"/>
          </a:lnRef>
          <a:fillRef idx="0">
            <a:schemeClr val="accent1"/>
          </a:fillRef>
          <a:effectRef idx="1">
            <a:schemeClr val="accent1"/>
          </a:effectRef>
          <a:fontRef idx="minor">
            <a:schemeClr val="tx1"/>
          </a:fontRef>
        </p:style>
      </p:cxnSp>
      <p:cxnSp>
        <p:nvCxnSpPr>
          <p:cNvPr id="65" name="Straight Arrow Connector 64"/>
          <p:cNvCxnSpPr>
            <a:endCxn id="45" idx="1"/>
          </p:cNvCxnSpPr>
          <p:nvPr/>
        </p:nvCxnSpPr>
        <p:spPr>
          <a:xfrm flipH="1" flipV="1">
            <a:off x="3185947" y="1638958"/>
            <a:ext cx="712377" cy="879683"/>
          </a:xfrm>
          <a:prstGeom prst="straightConnector1">
            <a:avLst/>
          </a:prstGeom>
          <a:ln>
            <a:solidFill>
              <a:srgbClr val="FFFF00"/>
            </a:solidFill>
            <a:tailEnd type="arrow"/>
          </a:ln>
        </p:spPr>
        <p:style>
          <a:lnRef idx="2">
            <a:schemeClr val="accent1"/>
          </a:lnRef>
          <a:fillRef idx="0">
            <a:schemeClr val="accent1"/>
          </a:fillRef>
          <a:effectRef idx="1">
            <a:schemeClr val="accent1"/>
          </a:effectRef>
          <a:fontRef idx="minor">
            <a:schemeClr val="tx1"/>
          </a:fontRef>
        </p:style>
      </p:cxnSp>
      <p:cxnSp>
        <p:nvCxnSpPr>
          <p:cNvPr id="68" name="Straight Arrow Connector 67"/>
          <p:cNvCxnSpPr>
            <a:endCxn id="46" idx="1"/>
          </p:cNvCxnSpPr>
          <p:nvPr/>
        </p:nvCxnSpPr>
        <p:spPr>
          <a:xfrm flipH="1">
            <a:off x="3185947" y="3063426"/>
            <a:ext cx="712376" cy="1020586"/>
          </a:xfrm>
          <a:prstGeom prst="straightConnector1">
            <a:avLst/>
          </a:prstGeom>
          <a:ln>
            <a:solidFill>
              <a:srgbClr val="FFFF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45409379"/>
      </p:ext>
    </p:extLst>
  </p:cSld>
  <p:clrMapOvr>
    <a:masterClrMapping/>
  </p:clrMapOvr>
  <p:timing>
    <p:tnLst>
      <p:par>
        <p:cTn xmlns:p14="http://schemas.microsoft.com/office/powerpoint/2010/main" id="1" dur="indefinite" restart="never" nodeType="tmRoot"/>
      </p:par>
    </p:tnLst>
  </p:timing>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14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Review</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3124813"/>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2692698515"/>
      </p:ext>
    </p:extLst>
  </p:cSld>
  <p:clrMapOvr>
    <a:masterClrMapping/>
  </p:clrMapOvr>
  <p:timing>
    <p:tnLst>
      <p:par>
        <p:cTn xmlns:p14="http://schemas.microsoft.com/office/powerpoint/2010/main" id="1" dur="indefinite" restart="never" nodeType="tmRoot"/>
      </p:par>
    </p:tnLst>
  </p:timing>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Review solution to ‘Client/Server’ program</a:t>
            </a:r>
            <a:endParaRPr lang="en-US" dirty="0"/>
          </a:p>
          <a:p>
            <a:r>
              <a:rPr lang="en-US" dirty="0" smtClean="0"/>
              <a:t>Review Chapter 8: </a:t>
            </a:r>
            <a:r>
              <a:rPr lang="en-US" dirty="0" err="1" smtClean="0"/>
              <a:t>Goroutines</a:t>
            </a:r>
            <a:endParaRPr lang="en-US" dirty="0" smtClean="0"/>
          </a:p>
          <a:p>
            <a:r>
              <a:rPr lang="en-US" dirty="0" smtClean="0"/>
              <a:t>Preview of Chapter 9: Types</a:t>
            </a:r>
          </a:p>
        </p:txBody>
      </p:sp>
    </p:spTree>
    <p:extLst>
      <p:ext uri="{BB962C8B-B14F-4D97-AF65-F5344CB8AC3E}">
        <p14:creationId xmlns:p14="http://schemas.microsoft.com/office/powerpoint/2010/main" val="315422940"/>
      </p:ext>
    </p:extLst>
  </p:cSld>
  <p:clrMapOvr>
    <a:masterClrMapping/>
  </p:clrMapOvr>
  <p:timing>
    <p:tnLst>
      <p:par>
        <p:cTn xmlns:p14="http://schemas.microsoft.com/office/powerpoint/2010/main" id="1" dur="indefinite" restart="never" nodeType="tmRoot"/>
      </p:par>
    </p:tnLst>
  </p:timing>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Goroutines</a:t>
            </a:r>
            <a:r>
              <a:rPr lang="en-US" dirty="0" smtClean="0"/>
              <a:t>: Key Take Away</a:t>
            </a:r>
            <a:endParaRPr lang="en-US" dirty="0"/>
          </a:p>
        </p:txBody>
      </p:sp>
      <p:sp>
        <p:nvSpPr>
          <p:cNvPr id="3" name="Content Placeholder 2"/>
          <p:cNvSpPr>
            <a:spLocks noGrp="1"/>
          </p:cNvSpPr>
          <p:nvPr>
            <p:ph idx="1"/>
          </p:nvPr>
        </p:nvSpPr>
        <p:spPr>
          <a:ln>
            <a:solidFill>
              <a:srgbClr val="4F81BD"/>
            </a:solidFill>
          </a:ln>
        </p:spPr>
        <p:txBody>
          <a:bodyPr>
            <a:normAutofit fontScale="92500"/>
          </a:bodyPr>
          <a:lstStyle/>
          <a:p>
            <a:r>
              <a:rPr lang="en-US" dirty="0" err="1" smtClean="0"/>
              <a:t>Goroutines</a:t>
            </a:r>
            <a:r>
              <a:rPr lang="en-US" dirty="0" smtClean="0"/>
              <a:t> are light weights</a:t>
            </a:r>
          </a:p>
          <a:p>
            <a:pPr lvl="1"/>
            <a:r>
              <a:rPr lang="en-US" dirty="0" smtClean="0"/>
              <a:t>There can be thousands of </a:t>
            </a:r>
            <a:r>
              <a:rPr lang="en-US" dirty="0" err="1" smtClean="0"/>
              <a:t>goroutines</a:t>
            </a:r>
            <a:r>
              <a:rPr lang="en-US" dirty="0" smtClean="0"/>
              <a:t> per OS thread</a:t>
            </a:r>
          </a:p>
          <a:p>
            <a:pPr lvl="1"/>
            <a:r>
              <a:rPr lang="en-US" dirty="0" smtClean="0"/>
              <a:t>A </a:t>
            </a:r>
            <a:r>
              <a:rPr lang="en-US" dirty="0" err="1" smtClean="0"/>
              <a:t>goroutine</a:t>
            </a:r>
            <a:r>
              <a:rPr lang="en-US" dirty="0" smtClean="0"/>
              <a:t> executes a function’s context</a:t>
            </a:r>
          </a:p>
          <a:p>
            <a:pPr lvl="1"/>
            <a:r>
              <a:rPr lang="en-US" dirty="0" err="1" smtClean="0"/>
              <a:t>Goroutines</a:t>
            </a:r>
            <a:r>
              <a:rPr lang="en-US" dirty="0" smtClean="0"/>
              <a:t> makes it easier to think and program with concurrency</a:t>
            </a:r>
          </a:p>
          <a:p>
            <a:pPr lvl="1"/>
            <a:r>
              <a:rPr lang="en-US" dirty="0" smtClean="0"/>
              <a:t>The program </a:t>
            </a:r>
            <a:r>
              <a:rPr lang="en-US" b="1" dirty="0" smtClean="0">
                <a:solidFill>
                  <a:srgbClr val="FF0000"/>
                </a:solidFill>
              </a:rPr>
              <a:t>panics</a:t>
            </a:r>
            <a:r>
              <a:rPr lang="en-US" dirty="0" smtClean="0">
                <a:solidFill>
                  <a:srgbClr val="FF0000"/>
                </a:solidFill>
              </a:rPr>
              <a:t> </a:t>
            </a:r>
            <a:r>
              <a:rPr lang="en-US" dirty="0" smtClean="0"/>
              <a:t>when </a:t>
            </a:r>
            <a:r>
              <a:rPr lang="en-US" i="1" dirty="0" smtClean="0">
                <a:solidFill>
                  <a:srgbClr val="FF6600"/>
                </a:solidFill>
              </a:rPr>
              <a:t>ALL</a:t>
            </a:r>
            <a:r>
              <a:rPr lang="en-US" dirty="0" smtClean="0">
                <a:solidFill>
                  <a:srgbClr val="FF6600"/>
                </a:solidFill>
              </a:rPr>
              <a:t> </a:t>
            </a:r>
            <a:r>
              <a:rPr lang="en-US" dirty="0" err="1" smtClean="0"/>
              <a:t>goroutines</a:t>
            </a:r>
            <a:r>
              <a:rPr lang="en-US" dirty="0" smtClean="0"/>
              <a:t> are deadlock</a:t>
            </a:r>
            <a:endParaRPr lang="en-US" dirty="0"/>
          </a:p>
        </p:txBody>
      </p:sp>
    </p:spTree>
    <p:extLst>
      <p:ext uri="{BB962C8B-B14F-4D97-AF65-F5344CB8AC3E}">
        <p14:creationId xmlns:p14="http://schemas.microsoft.com/office/powerpoint/2010/main" val="4029262999"/>
      </p:ext>
    </p:extLst>
  </p:cSld>
  <p:clrMapOvr>
    <a:masterClrMapping/>
  </p:clrMapOvr>
  <p:timing>
    <p:tnLst>
      <p:par>
        <p:cTn xmlns:p14="http://schemas.microsoft.com/office/powerpoint/2010/main" id="1" dur="indefinite" restart="never" nodeType="tmRoot"/>
      </p:par>
    </p:tnLst>
  </p:timing>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Concurrency is not parallelism</a:t>
            </a:r>
            <a:endParaRPr lang="en-US" dirty="0"/>
          </a:p>
        </p:txBody>
      </p:sp>
      <p:sp>
        <p:nvSpPr>
          <p:cNvPr id="3" name="Content Placeholder 2"/>
          <p:cNvSpPr>
            <a:spLocks noGrp="1"/>
          </p:cNvSpPr>
          <p:nvPr>
            <p:ph idx="1"/>
          </p:nvPr>
        </p:nvSpPr>
        <p:spPr/>
        <p:txBody>
          <a:bodyPr>
            <a:normAutofit fontScale="92500" lnSpcReduction="20000"/>
          </a:bodyPr>
          <a:lstStyle/>
          <a:p>
            <a:r>
              <a:rPr lang="en-US" smtClean="0"/>
              <a:t>“when </a:t>
            </a:r>
            <a:r>
              <a:rPr lang="en-US" dirty="0"/>
              <a:t>people hear the word concurrency they often think of parallelism, a related but quite distinct concept. In programming, concurrency is the composition of independently executing processes, while parallelism is the simultaneous execution of (possibly related) computations. Concurrency is about dealing with lots of things at once. Parallelism is about doing lots of things at once</a:t>
            </a:r>
            <a:r>
              <a:rPr lang="en-US" dirty="0" smtClean="0"/>
              <a:t>.”[1]</a:t>
            </a:r>
            <a:endParaRPr lang="en-US" dirty="0"/>
          </a:p>
        </p:txBody>
      </p:sp>
      <p:sp>
        <p:nvSpPr>
          <p:cNvPr id="4" name="TextBox 3"/>
          <p:cNvSpPr txBox="1"/>
          <p:nvPr/>
        </p:nvSpPr>
        <p:spPr>
          <a:xfrm>
            <a:off x="378052" y="4814359"/>
            <a:ext cx="8387896" cy="369332"/>
          </a:xfrm>
          <a:prstGeom prst="rect">
            <a:avLst/>
          </a:prstGeom>
          <a:noFill/>
        </p:spPr>
        <p:txBody>
          <a:bodyPr wrap="none" rtlCol="0">
            <a:spAutoFit/>
          </a:bodyPr>
          <a:lstStyle/>
          <a:p>
            <a:r>
              <a:rPr lang="en-US" dirty="0" smtClean="0"/>
              <a:t>[1] </a:t>
            </a:r>
            <a:r>
              <a:rPr lang="mr-IN" dirty="0" smtClean="0"/>
              <a:t>–</a:t>
            </a:r>
            <a:r>
              <a:rPr lang="en-US" dirty="0" smtClean="0"/>
              <a:t> Currency is </a:t>
            </a:r>
            <a:r>
              <a:rPr lang="en-US" dirty="0"/>
              <a:t>not parallelism: </a:t>
            </a:r>
            <a:r>
              <a:rPr lang="en-US" dirty="0">
                <a:hlinkClick r:id="rId2"/>
              </a:rPr>
              <a:t>https://</a:t>
            </a:r>
            <a:r>
              <a:rPr lang="en-US" dirty="0" err="1">
                <a:hlinkClick r:id="rId2"/>
              </a:rPr>
              <a:t>blog.golang.org</a:t>
            </a:r>
            <a:r>
              <a:rPr lang="en-US" dirty="0">
                <a:hlinkClick r:id="rId2"/>
              </a:rPr>
              <a:t>/concurrency-is-not-parallelism</a:t>
            </a:r>
            <a:endParaRPr lang="en-US" dirty="0"/>
          </a:p>
        </p:txBody>
      </p:sp>
    </p:spTree>
    <p:extLst>
      <p:ext uri="{BB962C8B-B14F-4D97-AF65-F5344CB8AC3E}">
        <p14:creationId xmlns:p14="http://schemas.microsoft.com/office/powerpoint/2010/main" val="1677430573"/>
      </p:ext>
    </p:extLst>
  </p:cSld>
  <p:clrMapOvr>
    <a:masterClrMapping/>
  </p:clrMapOvr>
  <p:timing>
    <p:tnLst>
      <p:par>
        <p:cTn xmlns:p14="http://schemas.microsoft.com/office/powerpoint/2010/main" id="1" dur="indefinite" restart="never" nodeType="tmRoot"/>
      </p:par>
    </p:tnLst>
  </p:timing>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Defining New Types</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3124813"/>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Ch.9 : Types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2216049223"/>
      </p:ext>
    </p:extLst>
  </p:cSld>
  <p:clrMapOvr>
    <a:masterClrMapping/>
  </p:clrMapOvr>
  <p:timing>
    <p:tnLst>
      <p:par>
        <p:cTn xmlns:p14="http://schemas.microsoft.com/office/powerpoint/2010/main" id="1" dur="indefinite" restart="never" nodeType="tmRoot"/>
      </p:par>
    </p:tnLst>
  </p:timing>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a ‘type’?</a:t>
            </a:r>
            <a:endParaRPr lang="en-US" dirty="0"/>
          </a:p>
          <a:p>
            <a:r>
              <a:rPr lang="en-US" dirty="0" smtClean="0"/>
              <a:t>How to define new types</a:t>
            </a:r>
          </a:p>
        </p:txBody>
      </p:sp>
    </p:spTree>
    <p:extLst>
      <p:ext uri="{BB962C8B-B14F-4D97-AF65-F5344CB8AC3E}">
        <p14:creationId xmlns:p14="http://schemas.microsoft.com/office/powerpoint/2010/main" val="3647864980"/>
      </p:ext>
    </p:extLst>
  </p:cSld>
  <p:clrMapOvr>
    <a:masterClrMapping/>
  </p:clrMapOvr>
  <p:timing>
    <p:tnLst>
      <p:par>
        <p:cTn xmlns:p14="http://schemas.microsoft.com/office/powerpoint/2010/main" id="1" dur="indefinite" restart="never" nodeType="tmRoot"/>
      </p:par>
    </p:tnLst>
  </p:timing>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a:t>
            </a:r>
            <a:endParaRPr lang="en-US" dirty="0"/>
          </a:p>
        </p:txBody>
      </p:sp>
      <p:sp>
        <p:nvSpPr>
          <p:cNvPr id="3" name="Content Placeholder 2"/>
          <p:cNvSpPr>
            <a:spLocks noGrp="1"/>
          </p:cNvSpPr>
          <p:nvPr>
            <p:ph idx="1"/>
          </p:nvPr>
        </p:nvSpPr>
        <p:spPr/>
        <p:txBody>
          <a:bodyPr>
            <a:normAutofit lnSpcReduction="10000"/>
          </a:bodyPr>
          <a:lstStyle/>
          <a:p>
            <a:r>
              <a:rPr lang="en-US" dirty="0"/>
              <a:t>“A type determines the set of </a:t>
            </a:r>
            <a:r>
              <a:rPr lang="en-US" b="1" i="1" dirty="0">
                <a:solidFill>
                  <a:srgbClr val="800000"/>
                </a:solidFill>
              </a:rPr>
              <a:t>values</a:t>
            </a:r>
            <a:r>
              <a:rPr lang="en-US" dirty="0">
                <a:solidFill>
                  <a:srgbClr val="800000"/>
                </a:solidFill>
              </a:rPr>
              <a:t> </a:t>
            </a:r>
            <a:r>
              <a:rPr lang="en-US" dirty="0"/>
              <a:t>and </a:t>
            </a:r>
            <a:r>
              <a:rPr lang="en-US" b="1" i="1" dirty="0">
                <a:solidFill>
                  <a:srgbClr val="FF0000"/>
                </a:solidFill>
              </a:rPr>
              <a:t>operations</a:t>
            </a:r>
            <a:r>
              <a:rPr lang="en-US" dirty="0">
                <a:solidFill>
                  <a:srgbClr val="FF0000"/>
                </a:solidFill>
              </a:rPr>
              <a:t> </a:t>
            </a:r>
            <a:r>
              <a:rPr lang="en-US" dirty="0"/>
              <a:t>specific to </a:t>
            </a:r>
            <a:r>
              <a:rPr lang="en-US" i="1" dirty="0"/>
              <a:t>values of that type</a:t>
            </a:r>
            <a:r>
              <a:rPr lang="en-US" dirty="0"/>
              <a:t>. </a:t>
            </a:r>
            <a:r>
              <a:rPr lang="en-US" b="1" i="1" dirty="0">
                <a:solidFill>
                  <a:srgbClr val="FF6600"/>
                </a:solidFill>
              </a:rPr>
              <a:t>Types</a:t>
            </a:r>
            <a:r>
              <a:rPr lang="en-US" dirty="0">
                <a:solidFill>
                  <a:srgbClr val="FF6600"/>
                </a:solidFill>
              </a:rPr>
              <a:t> </a:t>
            </a:r>
            <a:r>
              <a:rPr lang="en-US" dirty="0"/>
              <a:t>may be </a:t>
            </a:r>
            <a:r>
              <a:rPr lang="en-US" i="1" u="sng" dirty="0">
                <a:solidFill>
                  <a:srgbClr val="008000"/>
                </a:solidFill>
              </a:rPr>
              <a:t>named</a:t>
            </a:r>
            <a:r>
              <a:rPr lang="en-US" dirty="0">
                <a:solidFill>
                  <a:srgbClr val="008000"/>
                </a:solidFill>
              </a:rPr>
              <a:t> </a:t>
            </a:r>
            <a:r>
              <a:rPr lang="en-US" dirty="0"/>
              <a:t>or </a:t>
            </a:r>
            <a:r>
              <a:rPr lang="en-US" i="1" u="sng" dirty="0">
                <a:solidFill>
                  <a:srgbClr val="660066"/>
                </a:solidFill>
              </a:rPr>
              <a:t>unnamed</a:t>
            </a:r>
            <a:r>
              <a:rPr lang="en-US" dirty="0"/>
              <a:t>. </a:t>
            </a:r>
            <a:r>
              <a:rPr lang="en-US" b="1" i="1" dirty="0">
                <a:solidFill>
                  <a:srgbClr val="008000"/>
                </a:solidFill>
              </a:rPr>
              <a:t>Named</a:t>
            </a:r>
            <a:r>
              <a:rPr lang="en-US" dirty="0">
                <a:solidFill>
                  <a:srgbClr val="008000"/>
                </a:solidFill>
              </a:rPr>
              <a:t> </a:t>
            </a:r>
            <a:r>
              <a:rPr lang="en-US" dirty="0"/>
              <a:t>types are specified by a (possibly </a:t>
            </a:r>
            <a:r>
              <a:rPr lang="en-US" dirty="0">
                <a:hlinkClick r:id="rId2"/>
              </a:rPr>
              <a:t>qualified</a:t>
            </a:r>
            <a:r>
              <a:rPr lang="en-US" dirty="0"/>
              <a:t>) </a:t>
            </a:r>
            <a:r>
              <a:rPr lang="en-US" i="1" dirty="0">
                <a:hlinkClick r:id="rId3"/>
              </a:rPr>
              <a:t>type name</a:t>
            </a:r>
            <a:r>
              <a:rPr lang="en-US" dirty="0"/>
              <a:t>; </a:t>
            </a:r>
            <a:r>
              <a:rPr lang="en-US" b="1" i="1" dirty="0">
                <a:solidFill>
                  <a:srgbClr val="660066"/>
                </a:solidFill>
              </a:rPr>
              <a:t>unnamed</a:t>
            </a:r>
            <a:r>
              <a:rPr lang="en-US" dirty="0">
                <a:solidFill>
                  <a:srgbClr val="660066"/>
                </a:solidFill>
              </a:rPr>
              <a:t> </a:t>
            </a:r>
            <a:r>
              <a:rPr lang="en-US" dirty="0"/>
              <a:t>types are specified using a </a:t>
            </a:r>
            <a:r>
              <a:rPr lang="en-US" i="1" dirty="0"/>
              <a:t>type literal</a:t>
            </a:r>
            <a:r>
              <a:rPr lang="en-US" dirty="0"/>
              <a:t>, which composes a new type from existing types</a:t>
            </a:r>
            <a:r>
              <a:rPr lang="en-US" dirty="0" smtClean="0"/>
              <a:t>.”</a:t>
            </a:r>
            <a:endParaRPr lang="en-US" dirty="0"/>
          </a:p>
        </p:txBody>
      </p:sp>
      <p:sp>
        <p:nvSpPr>
          <p:cNvPr id="4" name="TextBox 3"/>
          <p:cNvSpPr txBox="1"/>
          <p:nvPr/>
        </p:nvSpPr>
        <p:spPr>
          <a:xfrm>
            <a:off x="2641004" y="4757871"/>
            <a:ext cx="4083169" cy="369332"/>
          </a:xfrm>
          <a:prstGeom prst="rect">
            <a:avLst/>
          </a:prstGeom>
          <a:noFill/>
        </p:spPr>
        <p:txBody>
          <a:bodyPr wrap="none" rtlCol="0">
            <a:spAutoFit/>
          </a:bodyPr>
          <a:lstStyle/>
          <a:p>
            <a:pPr algn="ctr"/>
            <a:r>
              <a:rPr lang="en-US" dirty="0" smtClean="0"/>
              <a:t>Types</a:t>
            </a:r>
            <a:r>
              <a:rPr lang="en-US" dirty="0"/>
              <a:t>: </a:t>
            </a:r>
            <a:r>
              <a:rPr lang="en-US" dirty="0">
                <a:hlinkClick r:id="rId4"/>
              </a:rPr>
              <a:t>https://</a:t>
            </a:r>
            <a:r>
              <a:rPr lang="en-US" dirty="0" err="1">
                <a:hlinkClick r:id="rId4"/>
              </a:rPr>
              <a:t>golang.org</a:t>
            </a:r>
            <a:r>
              <a:rPr lang="en-US" dirty="0">
                <a:hlinkClick r:id="rId4"/>
              </a:rPr>
              <a:t>/ref/</a:t>
            </a:r>
            <a:r>
              <a:rPr lang="en-US" dirty="0" err="1">
                <a:hlinkClick r:id="rId4"/>
              </a:rPr>
              <a:t>spec#Types</a:t>
            </a:r>
            <a:endParaRPr lang="en-US" dirty="0"/>
          </a:p>
        </p:txBody>
      </p:sp>
    </p:spTree>
    <p:extLst>
      <p:ext uri="{BB962C8B-B14F-4D97-AF65-F5344CB8AC3E}">
        <p14:creationId xmlns:p14="http://schemas.microsoft.com/office/powerpoint/2010/main" val="2479863986"/>
      </p:ext>
    </p:extLst>
  </p:cSld>
  <p:clrMapOvr>
    <a:masterClrMapping/>
  </p:clrMapOvr>
  <p:timing>
    <p:tnLst>
      <p:par>
        <p:cTn xmlns:p14="http://schemas.microsoft.com/office/powerpoint/2010/main" id="1" dur="indefinite" restart="never" nodeType="tmRoot"/>
      </p:par>
    </p:tnLst>
  </p:timing>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2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Type Identity</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3124813"/>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Ch.9 : Types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3426747911"/>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Installing Application (local)</a:t>
            </a:r>
            <a:endParaRPr lang="en-US" dirty="0"/>
          </a:p>
        </p:txBody>
      </p:sp>
      <p:pic>
        <p:nvPicPr>
          <p:cNvPr id="6" name="Content Placeholder 5" descr="Screen Shot 2016-09-05 at 8.31.png"/>
          <p:cNvPicPr>
            <a:picLocks noGrp="1" noChangeAspect="1"/>
          </p:cNvPicPr>
          <p:nvPr>
            <p:ph idx="1"/>
          </p:nvPr>
        </p:nvPicPr>
        <p:blipFill>
          <a:blip r:embed="rId2">
            <a:extLst>
              <a:ext uri="{28A0092B-C50C-407E-A947-70E740481C1C}">
                <a14:useLocalDpi xmlns:a14="http://schemas.microsoft.com/office/drawing/2010/main" val="0"/>
              </a:ext>
            </a:extLst>
          </a:blip>
          <a:srcRect l="-15417" r="-15417"/>
          <a:stretch>
            <a:fillRect/>
          </a:stretch>
        </p:blipFill>
        <p:spPr/>
      </p:pic>
    </p:spTree>
    <p:extLst>
      <p:ext uri="{BB962C8B-B14F-4D97-AF65-F5344CB8AC3E}">
        <p14:creationId xmlns:p14="http://schemas.microsoft.com/office/powerpoint/2010/main" val="3436892663"/>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Named Types </a:t>
            </a:r>
            <a:r>
              <a:rPr lang="en-US" dirty="0" err="1" smtClean="0"/>
              <a:t>vs</a:t>
            </a:r>
            <a:r>
              <a:rPr lang="en-US" dirty="0" smtClean="0"/>
              <a:t> Unnamed Types</a:t>
            </a:r>
          </a:p>
          <a:p>
            <a:r>
              <a:rPr lang="en-US" dirty="0" smtClean="0"/>
              <a:t>When are two ‘types’ the same?</a:t>
            </a:r>
          </a:p>
          <a:p>
            <a:pPr lvl="1"/>
            <a:r>
              <a:rPr lang="en-US" dirty="0" smtClean="0"/>
              <a:t>What makes two ‘types’ different?</a:t>
            </a:r>
            <a:endParaRPr lang="en-US" dirty="0"/>
          </a:p>
          <a:p>
            <a:r>
              <a:rPr lang="en-US" dirty="0" smtClean="0"/>
              <a:t>What rules governs </a:t>
            </a:r>
            <a:r>
              <a:rPr lang="en-US" b="1" i="1" dirty="0" smtClean="0">
                <a:solidFill>
                  <a:srgbClr val="3366FF"/>
                </a:solidFill>
              </a:rPr>
              <a:t>type identity</a:t>
            </a:r>
            <a:r>
              <a:rPr lang="en-US" dirty="0" smtClean="0"/>
              <a:t>?</a:t>
            </a:r>
          </a:p>
          <a:p>
            <a:r>
              <a:rPr lang="en-US" dirty="0" smtClean="0"/>
              <a:t>What is assignability?</a:t>
            </a:r>
          </a:p>
        </p:txBody>
      </p:sp>
    </p:spTree>
    <p:extLst>
      <p:ext uri="{BB962C8B-B14F-4D97-AF65-F5344CB8AC3E}">
        <p14:creationId xmlns:p14="http://schemas.microsoft.com/office/powerpoint/2010/main" val="361154901"/>
      </p:ext>
    </p:extLst>
  </p:cSld>
  <p:clrMapOvr>
    <a:masterClrMapping/>
  </p:clrMapOvr>
  <p:timing>
    <p:tnLst>
      <p:par>
        <p:cTn xmlns:p14="http://schemas.microsoft.com/office/powerpoint/2010/main" id="1" dur="indefinite" restart="never" nodeType="tmRoot"/>
      </p:par>
    </p:tnLst>
  </p:timing>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 Identity</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“Two </a:t>
            </a:r>
            <a:r>
              <a:rPr lang="en-US" dirty="0"/>
              <a:t>types are either </a:t>
            </a:r>
            <a:r>
              <a:rPr lang="en-US" i="1" dirty="0"/>
              <a:t>identical</a:t>
            </a:r>
            <a:r>
              <a:rPr lang="en-US" dirty="0"/>
              <a:t> or </a:t>
            </a:r>
            <a:r>
              <a:rPr lang="en-US" i="1" dirty="0"/>
              <a:t>different</a:t>
            </a:r>
            <a:r>
              <a:rPr lang="en-US" dirty="0" smtClean="0"/>
              <a:t>.”</a:t>
            </a:r>
          </a:p>
          <a:p>
            <a:r>
              <a:rPr lang="en-US" dirty="0"/>
              <a:t>“Two </a:t>
            </a:r>
            <a:r>
              <a:rPr lang="en-US" dirty="0">
                <a:hlinkClick r:id="rId2"/>
              </a:rPr>
              <a:t>named types</a:t>
            </a:r>
            <a:r>
              <a:rPr lang="en-US" dirty="0"/>
              <a:t> are identical if their type names originate in the same </a:t>
            </a:r>
            <a:r>
              <a:rPr lang="en-US" dirty="0">
                <a:hlinkClick r:id="rId3"/>
              </a:rPr>
              <a:t>TypeSpec</a:t>
            </a:r>
            <a:r>
              <a:rPr lang="en-US" dirty="0"/>
              <a:t>. A named and an </a:t>
            </a:r>
            <a:r>
              <a:rPr lang="en-US" dirty="0">
                <a:hlinkClick r:id="rId2"/>
              </a:rPr>
              <a:t>unnamed type</a:t>
            </a:r>
            <a:r>
              <a:rPr lang="en-US" dirty="0"/>
              <a:t> are always different. Two unnamed types are identical if the corresponding type literals are identical, that is, if they have the same literal structure and corresponding components have identical types</a:t>
            </a:r>
            <a:r>
              <a:rPr lang="en-US" dirty="0" smtClean="0"/>
              <a:t>.”</a:t>
            </a:r>
            <a:endParaRPr lang="en-US" dirty="0"/>
          </a:p>
        </p:txBody>
      </p:sp>
      <p:sp>
        <p:nvSpPr>
          <p:cNvPr id="4" name="TextBox 3"/>
          <p:cNvSpPr txBox="1"/>
          <p:nvPr/>
        </p:nvSpPr>
        <p:spPr>
          <a:xfrm>
            <a:off x="1814950" y="4761539"/>
            <a:ext cx="5514100" cy="369332"/>
          </a:xfrm>
          <a:prstGeom prst="rect">
            <a:avLst/>
          </a:prstGeom>
          <a:noFill/>
        </p:spPr>
        <p:txBody>
          <a:bodyPr wrap="none" rtlCol="0">
            <a:spAutoFit/>
          </a:bodyPr>
          <a:lstStyle/>
          <a:p>
            <a:r>
              <a:rPr lang="en-US" dirty="0"/>
              <a:t>Type Identity: </a:t>
            </a:r>
            <a:r>
              <a:rPr lang="en-US" dirty="0">
                <a:hlinkClick r:id="rId4"/>
              </a:rPr>
              <a:t>https://</a:t>
            </a:r>
            <a:r>
              <a:rPr lang="en-US" dirty="0" err="1">
                <a:hlinkClick r:id="rId4"/>
              </a:rPr>
              <a:t>golang.org</a:t>
            </a:r>
            <a:r>
              <a:rPr lang="en-US" dirty="0">
                <a:hlinkClick r:id="rId4"/>
              </a:rPr>
              <a:t>/ref/</a:t>
            </a:r>
            <a:r>
              <a:rPr lang="en-US" dirty="0" err="1">
                <a:hlinkClick r:id="rId4"/>
              </a:rPr>
              <a:t>spec#Type_identity</a:t>
            </a:r>
            <a:endParaRPr lang="en-US" dirty="0"/>
          </a:p>
        </p:txBody>
      </p:sp>
    </p:spTree>
    <p:extLst>
      <p:ext uri="{BB962C8B-B14F-4D97-AF65-F5344CB8AC3E}">
        <p14:creationId xmlns:p14="http://schemas.microsoft.com/office/powerpoint/2010/main" val="1647516328"/>
      </p:ext>
    </p:extLst>
  </p:cSld>
  <p:clrMapOvr>
    <a:masterClrMapping/>
  </p:clrMapOvr>
  <p:timing>
    <p:tnLst>
      <p:par>
        <p:cTn xmlns:p14="http://schemas.microsoft.com/office/powerpoint/2010/main" id="1" dur="indefinite" restart="never" nodeType="tmRoot"/>
      </p:par>
    </p:tnLst>
  </p:timing>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Assignignability</a:t>
            </a:r>
            <a:endParaRPr lang="en-US" dirty="0"/>
          </a:p>
        </p:txBody>
      </p:sp>
      <p:sp>
        <p:nvSpPr>
          <p:cNvPr id="3" name="Content Placeholder 2"/>
          <p:cNvSpPr>
            <a:spLocks noGrp="1"/>
          </p:cNvSpPr>
          <p:nvPr>
            <p:ph idx="1"/>
          </p:nvPr>
        </p:nvSpPr>
        <p:spPr/>
        <p:txBody>
          <a:bodyPr>
            <a:normAutofit fontScale="70000" lnSpcReduction="20000"/>
          </a:bodyPr>
          <a:lstStyle/>
          <a:p>
            <a:r>
              <a:rPr lang="en-US" dirty="0"/>
              <a:t>“A value x is </a:t>
            </a:r>
            <a:r>
              <a:rPr lang="en-US" i="1" dirty="0"/>
              <a:t>assignable</a:t>
            </a:r>
            <a:r>
              <a:rPr lang="en-US" dirty="0"/>
              <a:t> to a </a:t>
            </a:r>
            <a:r>
              <a:rPr lang="en-US" dirty="0">
                <a:hlinkClick r:id="rId2"/>
              </a:rPr>
              <a:t>variable</a:t>
            </a:r>
            <a:r>
              <a:rPr lang="en-US" dirty="0"/>
              <a:t> of type T ("x is assignable to T") in any of these cases</a:t>
            </a:r>
            <a:r>
              <a:rPr lang="en-US" dirty="0" smtClean="0"/>
              <a:t>:”</a:t>
            </a:r>
          </a:p>
          <a:p>
            <a:pPr lvl="1"/>
            <a:r>
              <a:rPr lang="en-US" dirty="0"/>
              <a:t>x's type is identical to T</a:t>
            </a:r>
            <a:r>
              <a:rPr lang="en-US" dirty="0" smtClean="0"/>
              <a:t>.</a:t>
            </a:r>
          </a:p>
          <a:p>
            <a:pPr lvl="1"/>
            <a:r>
              <a:rPr lang="en-US" dirty="0"/>
              <a:t>x's type V and T have identical </a:t>
            </a:r>
            <a:r>
              <a:rPr lang="en-US" dirty="0">
                <a:hlinkClick r:id="rId3"/>
              </a:rPr>
              <a:t>underlying types</a:t>
            </a:r>
            <a:r>
              <a:rPr lang="en-US" dirty="0"/>
              <a:t> and at least one of V or T is not a </a:t>
            </a:r>
            <a:r>
              <a:rPr lang="en-US" dirty="0">
                <a:hlinkClick r:id="rId3"/>
              </a:rPr>
              <a:t>named type</a:t>
            </a:r>
            <a:r>
              <a:rPr lang="en-US" dirty="0" smtClean="0"/>
              <a:t>.</a:t>
            </a:r>
          </a:p>
          <a:p>
            <a:pPr lvl="1"/>
            <a:r>
              <a:rPr lang="en-US" dirty="0"/>
              <a:t>x is a bidirectional channel value, T is a channel type, x's type V and T have identical element types, and at least one of V or T is not a named type</a:t>
            </a:r>
            <a:r>
              <a:rPr lang="en-US" dirty="0" smtClean="0"/>
              <a:t>.</a:t>
            </a:r>
          </a:p>
          <a:p>
            <a:pPr lvl="1"/>
            <a:r>
              <a:rPr lang="en-US" dirty="0"/>
              <a:t>x is the </a:t>
            </a:r>
            <a:r>
              <a:rPr lang="en-US" dirty="0" err="1"/>
              <a:t>predeclared</a:t>
            </a:r>
            <a:r>
              <a:rPr lang="en-US" dirty="0"/>
              <a:t> identifier nil and T is a pointer, function, slice, map, channel, or interface type. </a:t>
            </a:r>
            <a:endParaRPr lang="en-US" dirty="0" smtClean="0"/>
          </a:p>
          <a:p>
            <a:pPr lvl="1"/>
            <a:r>
              <a:rPr lang="en-US" dirty="0"/>
              <a:t>x is an </a:t>
            </a:r>
            <a:r>
              <a:rPr lang="en-US" dirty="0" err="1"/>
              <a:t>untyped</a:t>
            </a:r>
            <a:r>
              <a:rPr lang="en-US" dirty="0"/>
              <a:t> </a:t>
            </a:r>
            <a:r>
              <a:rPr lang="en-US" dirty="0">
                <a:hlinkClick r:id="rId4"/>
              </a:rPr>
              <a:t>constant</a:t>
            </a:r>
            <a:r>
              <a:rPr lang="en-US" dirty="0"/>
              <a:t> representable by a value of type T. </a:t>
            </a:r>
          </a:p>
        </p:txBody>
      </p:sp>
    </p:spTree>
    <p:extLst>
      <p:ext uri="{BB962C8B-B14F-4D97-AF65-F5344CB8AC3E}">
        <p14:creationId xmlns:p14="http://schemas.microsoft.com/office/powerpoint/2010/main" val="356187301"/>
      </p:ext>
    </p:extLst>
  </p:cSld>
  <p:clrMapOvr>
    <a:masterClrMapping/>
  </p:clrMapOvr>
  <p:timing>
    <p:tnLst>
      <p:par>
        <p:cTn xmlns:p14="http://schemas.microsoft.com/office/powerpoint/2010/main" id="1" dur="indefinite" restart="never" nodeType="tmRoot"/>
      </p:par>
    </p:tnLst>
  </p:timing>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3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Interface Type</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3124813"/>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Ch.9 : Types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3653008130"/>
      </p:ext>
    </p:extLst>
  </p:cSld>
  <p:clrMapOvr>
    <a:masterClrMapping/>
  </p:clrMapOvr>
  <p:timing>
    <p:tnLst>
      <p:par>
        <p:cTn xmlns:p14="http://schemas.microsoft.com/office/powerpoint/2010/main" id="1" dur="indefinite" restart="never" nodeType="tmRoot"/>
      </p:par>
    </p:tnLst>
  </p:timing>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an ‘interface’?</a:t>
            </a:r>
          </a:p>
          <a:p>
            <a:pPr lvl="1"/>
            <a:r>
              <a:rPr lang="en-US" dirty="0" smtClean="0"/>
              <a:t>Difference between ‘interface’ and ‘</a:t>
            </a:r>
            <a:r>
              <a:rPr lang="en-US" dirty="0" err="1" smtClean="0"/>
              <a:t>struct</a:t>
            </a:r>
            <a:r>
              <a:rPr lang="en-US" dirty="0" smtClean="0"/>
              <a:t>’?</a:t>
            </a:r>
            <a:endParaRPr lang="en-US" dirty="0"/>
          </a:p>
          <a:p>
            <a:r>
              <a:rPr lang="en-US" dirty="0" smtClean="0"/>
              <a:t>Why are ‘interfaces’ useful?</a:t>
            </a:r>
          </a:p>
        </p:txBody>
      </p:sp>
    </p:spTree>
    <p:extLst>
      <p:ext uri="{BB962C8B-B14F-4D97-AF65-F5344CB8AC3E}">
        <p14:creationId xmlns:p14="http://schemas.microsoft.com/office/powerpoint/2010/main" val="2562753623"/>
      </p:ext>
    </p:extLst>
  </p:cSld>
  <p:clrMapOvr>
    <a:masterClrMapping/>
  </p:clrMapOvr>
  <p:timing>
    <p:tnLst>
      <p:par>
        <p:cTn xmlns:p14="http://schemas.microsoft.com/office/powerpoint/2010/main" id="1" dur="indefinite" restart="never" nodeType="tmRoot"/>
      </p:par>
    </p:tnLst>
  </p:timing>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are ‘interfaces’ used for?</a:t>
            </a:r>
            <a:endParaRPr lang="en-US" dirty="0"/>
          </a:p>
        </p:txBody>
      </p:sp>
      <p:sp>
        <p:nvSpPr>
          <p:cNvPr id="3" name="Content Placeholder 2"/>
          <p:cNvSpPr>
            <a:spLocks noGrp="1"/>
          </p:cNvSpPr>
          <p:nvPr>
            <p:ph idx="1"/>
          </p:nvPr>
        </p:nvSpPr>
        <p:spPr>
          <a:xfrm>
            <a:off x="457200" y="1200150"/>
            <a:ext cx="8229600" cy="1579249"/>
          </a:xfrm>
        </p:spPr>
        <p:txBody>
          <a:bodyPr>
            <a:normAutofit fontScale="92500" lnSpcReduction="20000"/>
          </a:bodyPr>
          <a:lstStyle/>
          <a:p>
            <a:r>
              <a:rPr lang="en-US" dirty="0" smtClean="0"/>
              <a:t>An ‘</a:t>
            </a:r>
            <a:r>
              <a:rPr lang="en-US" i="1" dirty="0" smtClean="0">
                <a:solidFill>
                  <a:srgbClr val="FF0000"/>
                </a:solidFill>
              </a:rPr>
              <a:t>interface</a:t>
            </a:r>
            <a:r>
              <a:rPr lang="en-US" dirty="0" smtClean="0"/>
              <a:t>’ is a </a:t>
            </a:r>
            <a:r>
              <a:rPr lang="en-US" b="1" i="1" dirty="0" smtClean="0">
                <a:solidFill>
                  <a:srgbClr val="3366FF"/>
                </a:solidFill>
              </a:rPr>
              <a:t>type </a:t>
            </a:r>
            <a:r>
              <a:rPr lang="en-US" dirty="0" smtClean="0"/>
              <a:t>that defines the </a:t>
            </a:r>
            <a:r>
              <a:rPr lang="en-US" b="1" i="1" dirty="0" smtClean="0">
                <a:solidFill>
                  <a:srgbClr val="800000"/>
                </a:solidFill>
              </a:rPr>
              <a:t>set</a:t>
            </a:r>
            <a:r>
              <a:rPr lang="en-US" dirty="0" smtClean="0">
                <a:solidFill>
                  <a:srgbClr val="800000"/>
                </a:solidFill>
              </a:rPr>
              <a:t> </a:t>
            </a:r>
            <a:r>
              <a:rPr lang="en-US" dirty="0" smtClean="0"/>
              <a:t>of </a:t>
            </a:r>
            <a:r>
              <a:rPr lang="en-US" b="1" i="1" dirty="0" smtClean="0">
                <a:solidFill>
                  <a:srgbClr val="008000"/>
                </a:solidFill>
              </a:rPr>
              <a:t>operations/methods</a:t>
            </a:r>
            <a:r>
              <a:rPr lang="en-US" dirty="0" smtClean="0">
                <a:solidFill>
                  <a:srgbClr val="008000"/>
                </a:solidFill>
              </a:rPr>
              <a:t> </a:t>
            </a:r>
            <a:r>
              <a:rPr lang="en-US" dirty="0" smtClean="0"/>
              <a:t>available.</a:t>
            </a:r>
          </a:p>
          <a:p>
            <a:pPr lvl="1"/>
            <a:r>
              <a:rPr lang="en-US" dirty="0" smtClean="0"/>
              <a:t>A ‘type’ can implement or provide operations for several interfaces.</a:t>
            </a:r>
          </a:p>
        </p:txBody>
      </p:sp>
    </p:spTree>
    <p:extLst>
      <p:ext uri="{BB962C8B-B14F-4D97-AF65-F5344CB8AC3E}">
        <p14:creationId xmlns:p14="http://schemas.microsoft.com/office/powerpoint/2010/main" val="478485078"/>
      </p:ext>
    </p:extLst>
  </p:cSld>
  <p:clrMapOvr>
    <a:masterClrMapping/>
  </p:clrMapOvr>
  <p:timing>
    <p:tnLst>
      <p:par>
        <p:cTn xmlns:p14="http://schemas.microsoft.com/office/powerpoint/2010/main" id="1" dur="indefinite" restart="never" nodeType="tmRoot"/>
      </p:par>
    </p:tnLst>
  </p:timing>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of Interfaces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96094077"/>
              </p:ext>
            </p:extLst>
          </p:nvPr>
        </p:nvGraphicFramePr>
        <p:xfrm>
          <a:off x="1538061" y="1200150"/>
          <a:ext cx="6067878" cy="2029332"/>
        </p:xfrm>
        <a:graphic>
          <a:graphicData uri="http://schemas.openxmlformats.org/drawingml/2006/table">
            <a:tbl>
              <a:tblPr firstRow="1" bandRow="1">
                <a:tableStyleId>{5C22544A-7EE6-4342-B048-85BDC9FD1C3A}</a:tableStyleId>
              </a:tblPr>
              <a:tblGrid>
                <a:gridCol w="3045059"/>
                <a:gridCol w="3022819"/>
              </a:tblGrid>
              <a:tr h="338222">
                <a:tc>
                  <a:txBody>
                    <a:bodyPr/>
                    <a:lstStyle/>
                    <a:p>
                      <a:r>
                        <a:rPr lang="en-US" sz="1400" dirty="0" smtClean="0"/>
                        <a:t>Interface</a:t>
                      </a:r>
                      <a:endParaRPr lang="en-US" sz="1400" dirty="0"/>
                    </a:p>
                  </a:txBody>
                  <a:tcPr marT="34290" marB="34290"/>
                </a:tc>
                <a:tc>
                  <a:txBody>
                    <a:bodyPr/>
                    <a:lstStyle/>
                    <a:p>
                      <a:r>
                        <a:rPr lang="en-US" sz="1400" dirty="0" smtClean="0"/>
                        <a:t>Method</a:t>
                      </a:r>
                      <a:endParaRPr lang="en-US" sz="1400" dirty="0"/>
                    </a:p>
                  </a:txBody>
                  <a:tcPr marT="34290" marB="34290"/>
                </a:tc>
              </a:tr>
              <a:tr h="338222">
                <a:tc rowSpan="2">
                  <a:txBody>
                    <a:bodyPr/>
                    <a:lstStyle/>
                    <a:p>
                      <a:pPr algn="l"/>
                      <a:r>
                        <a:rPr lang="en-US" sz="1400" dirty="0" smtClean="0"/>
                        <a:t>Duck</a:t>
                      </a:r>
                      <a:endParaRPr lang="en-US" sz="1400" dirty="0"/>
                    </a:p>
                  </a:txBody>
                  <a:tcPr marT="34290" marB="34290" anchor="ctr"/>
                </a:tc>
                <a:tc>
                  <a:txBody>
                    <a:bodyPr/>
                    <a:lstStyle/>
                    <a:p>
                      <a:r>
                        <a:rPr lang="en-US" sz="1400" dirty="0" smtClean="0"/>
                        <a:t>Quack()</a:t>
                      </a:r>
                      <a:endParaRPr lang="en-US" sz="1400" dirty="0"/>
                    </a:p>
                  </a:txBody>
                  <a:tcPr marT="34290" marB="34290"/>
                </a:tc>
              </a:tr>
              <a:tr h="338222">
                <a:tc vMerge="1">
                  <a:txBody>
                    <a:bodyPr/>
                    <a:lstStyle/>
                    <a:p>
                      <a:endParaRPr lang="en-US" dirty="0"/>
                    </a:p>
                  </a:txBody>
                  <a:tcPr/>
                </a:tc>
                <a:tc>
                  <a:txBody>
                    <a:bodyPr/>
                    <a:lstStyle/>
                    <a:p>
                      <a:r>
                        <a:rPr lang="en-US" sz="1400" dirty="0" smtClean="0"/>
                        <a:t>Waddle()</a:t>
                      </a:r>
                      <a:endParaRPr lang="en-US" sz="1400" dirty="0"/>
                    </a:p>
                  </a:txBody>
                  <a:tcPr marT="34290" marB="34290"/>
                </a:tc>
              </a:tr>
              <a:tr h="338222">
                <a:tc>
                  <a:txBody>
                    <a:bodyPr/>
                    <a:lstStyle/>
                    <a:p>
                      <a:r>
                        <a:rPr lang="en-US" sz="1400" dirty="0" smtClean="0"/>
                        <a:t>Stringer</a:t>
                      </a:r>
                      <a:endParaRPr lang="en-US" sz="1400" dirty="0"/>
                    </a:p>
                  </a:txBody>
                  <a:tcPr marT="34290" marB="34290"/>
                </a:tc>
                <a:tc>
                  <a:txBody>
                    <a:bodyPr/>
                    <a:lstStyle/>
                    <a:p>
                      <a:r>
                        <a:rPr lang="en-US" sz="1400" dirty="0" smtClean="0"/>
                        <a:t>String(): string</a:t>
                      </a:r>
                      <a:endParaRPr lang="en-US" sz="1400" dirty="0"/>
                    </a:p>
                  </a:txBody>
                  <a:tcPr marT="34290" marB="34290"/>
                </a:tc>
              </a:tr>
              <a:tr h="338222">
                <a:tc>
                  <a:txBody>
                    <a:bodyPr/>
                    <a:lstStyle/>
                    <a:p>
                      <a:r>
                        <a:rPr lang="en-US" sz="1400" dirty="0" smtClean="0"/>
                        <a:t>Reader</a:t>
                      </a:r>
                      <a:endParaRPr lang="en-US" sz="1400" dirty="0"/>
                    </a:p>
                  </a:txBody>
                  <a:tcPr marT="34290" marB="34290"/>
                </a:tc>
                <a:tc>
                  <a:txBody>
                    <a:bodyPr/>
                    <a:lstStyle/>
                    <a:p>
                      <a:r>
                        <a:rPr lang="en-US" sz="1400" dirty="0" smtClean="0"/>
                        <a:t>Read(</a:t>
                      </a:r>
                      <a:r>
                        <a:rPr lang="mr-IN" sz="1400" dirty="0" smtClean="0"/>
                        <a:t>…</a:t>
                      </a:r>
                      <a:r>
                        <a:rPr lang="en-US" sz="1400" dirty="0" smtClean="0"/>
                        <a:t>): </a:t>
                      </a:r>
                      <a:r>
                        <a:rPr lang="en-US" sz="1400" dirty="0" err="1" smtClean="0"/>
                        <a:t>len</a:t>
                      </a:r>
                      <a:r>
                        <a:rPr lang="en-US" sz="1400" dirty="0" smtClean="0"/>
                        <a:t>,</a:t>
                      </a:r>
                      <a:r>
                        <a:rPr lang="en-US" sz="1400" baseline="0" dirty="0" smtClean="0"/>
                        <a:t> err</a:t>
                      </a:r>
                      <a:endParaRPr lang="en-US" sz="1400" dirty="0"/>
                    </a:p>
                  </a:txBody>
                  <a:tcPr marT="34290" marB="34290"/>
                </a:tc>
              </a:tr>
              <a:tr h="338222">
                <a:tc>
                  <a:txBody>
                    <a:bodyPr/>
                    <a:lstStyle/>
                    <a:p>
                      <a:r>
                        <a:rPr lang="en-US" sz="1400" dirty="0" smtClean="0"/>
                        <a:t>Writer</a:t>
                      </a:r>
                      <a:endParaRPr lang="en-US" sz="1400" dirty="0"/>
                    </a:p>
                  </a:txBody>
                  <a:tcPr marT="34290" marB="34290"/>
                </a:tc>
                <a:tc>
                  <a:txBody>
                    <a:bodyPr/>
                    <a:lstStyle/>
                    <a:p>
                      <a:r>
                        <a:rPr lang="en-US" sz="1400" dirty="0" smtClean="0"/>
                        <a:t>Write(</a:t>
                      </a:r>
                      <a:r>
                        <a:rPr lang="mr-IN" sz="1400" dirty="0" smtClean="0"/>
                        <a:t>…</a:t>
                      </a:r>
                      <a:r>
                        <a:rPr lang="en-US" sz="1400" dirty="0" smtClean="0"/>
                        <a:t>): </a:t>
                      </a:r>
                      <a:r>
                        <a:rPr lang="en-US" sz="1400" dirty="0" err="1" smtClean="0"/>
                        <a:t>len</a:t>
                      </a:r>
                      <a:r>
                        <a:rPr lang="en-US" sz="1400" dirty="0" smtClean="0"/>
                        <a:t>, err</a:t>
                      </a:r>
                      <a:endParaRPr lang="en-US" sz="1400" dirty="0"/>
                    </a:p>
                  </a:txBody>
                  <a:tcPr marT="34290" marB="34290"/>
                </a:tc>
              </a:tr>
            </a:tbl>
          </a:graphicData>
        </a:graphic>
      </p:graphicFrame>
    </p:spTree>
    <p:extLst>
      <p:ext uri="{BB962C8B-B14F-4D97-AF65-F5344CB8AC3E}">
        <p14:creationId xmlns:p14="http://schemas.microsoft.com/office/powerpoint/2010/main" val="1209460076"/>
      </p:ext>
    </p:extLst>
  </p:cSld>
  <p:clrMapOvr>
    <a:masterClrMapping/>
  </p:clrMapOvr>
  <p:timing>
    <p:tnLst>
      <p:par>
        <p:cTn xmlns:p14="http://schemas.microsoft.com/office/powerpoint/2010/main" id="1" dur="indefinite" restart="never" nodeType="tmRoot"/>
      </p:par>
    </p:tnLst>
  </p:timing>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Interface vs. </a:t>
            </a:r>
            <a:r>
              <a:rPr lang="en-US" dirty="0" err="1" smtClean="0"/>
              <a:t>Struct</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883151128"/>
              </p:ext>
            </p:extLst>
          </p:nvPr>
        </p:nvGraphicFramePr>
        <p:xfrm>
          <a:off x="457200" y="1200151"/>
          <a:ext cx="8229600" cy="1249679"/>
        </p:xfrm>
        <a:graphic>
          <a:graphicData uri="http://schemas.openxmlformats.org/drawingml/2006/table">
            <a:tbl>
              <a:tblPr firstRow="1" bandRow="1">
                <a:tableStyleId>{5C22544A-7EE6-4342-B048-85BDC9FD1C3A}</a:tableStyleId>
              </a:tblPr>
              <a:tblGrid>
                <a:gridCol w="4114800"/>
                <a:gridCol w="4114800"/>
              </a:tblGrid>
              <a:tr h="278130">
                <a:tc>
                  <a:txBody>
                    <a:bodyPr/>
                    <a:lstStyle/>
                    <a:p>
                      <a:r>
                        <a:rPr lang="en-US" sz="1400" dirty="0" err="1" smtClean="0"/>
                        <a:t>Struct</a:t>
                      </a:r>
                      <a:endParaRPr lang="en-US" sz="1400" dirty="0"/>
                    </a:p>
                  </a:txBody>
                  <a:tcPr marT="34290" marB="34290"/>
                </a:tc>
                <a:tc>
                  <a:txBody>
                    <a:bodyPr/>
                    <a:lstStyle/>
                    <a:p>
                      <a:r>
                        <a:rPr lang="en-US" sz="1400" dirty="0" smtClean="0"/>
                        <a:t>Interface</a:t>
                      </a:r>
                      <a:endParaRPr lang="en-US" sz="1400" dirty="0"/>
                    </a:p>
                  </a:txBody>
                  <a:tcPr marT="34290" marB="34290"/>
                </a:tc>
              </a:tr>
              <a:tr h="278130">
                <a:tc>
                  <a:txBody>
                    <a:bodyPr/>
                    <a:lstStyle/>
                    <a:p>
                      <a:r>
                        <a:rPr lang="en-US" sz="1400" dirty="0" smtClean="0"/>
                        <a:t>Defines the memory</a:t>
                      </a:r>
                      <a:r>
                        <a:rPr lang="en-US" sz="1400" baseline="0" dirty="0" smtClean="0"/>
                        <a:t> layout of a type</a:t>
                      </a:r>
                      <a:endParaRPr lang="en-US" sz="1400" dirty="0"/>
                    </a:p>
                  </a:txBody>
                  <a:tcPr marT="34290" marB="34290"/>
                </a:tc>
                <a:tc>
                  <a:txBody>
                    <a:bodyPr/>
                    <a:lstStyle/>
                    <a:p>
                      <a:r>
                        <a:rPr lang="en-US" sz="1400" dirty="0" smtClean="0"/>
                        <a:t>Defines which operations are available</a:t>
                      </a:r>
                      <a:endParaRPr lang="en-US" sz="1400" dirty="0"/>
                    </a:p>
                  </a:txBody>
                  <a:tcPr marT="34290" marB="34290"/>
                </a:tc>
              </a:tr>
              <a:tr h="685800">
                <a:tc>
                  <a:txBody>
                    <a:bodyPr/>
                    <a:lstStyle/>
                    <a:p>
                      <a:r>
                        <a:rPr lang="en-US" sz="1400" dirty="0" smtClean="0"/>
                        <a:t>How should a</a:t>
                      </a:r>
                      <a:r>
                        <a:rPr lang="en-US" sz="1400" baseline="0" dirty="0" smtClean="0"/>
                        <a:t> value of this type be stored in memory, the memory footprint so to speak.</a:t>
                      </a:r>
                      <a:endParaRPr lang="en-US" sz="1400" dirty="0"/>
                    </a:p>
                  </a:txBody>
                  <a:tcPr marT="34290" marB="34290"/>
                </a:tc>
                <a:tc>
                  <a:txBody>
                    <a:bodyPr/>
                    <a:lstStyle/>
                    <a:p>
                      <a:r>
                        <a:rPr lang="en-US" sz="1400" dirty="0" smtClean="0"/>
                        <a:t>What</a:t>
                      </a:r>
                      <a:r>
                        <a:rPr lang="en-US" sz="1400" baseline="0" dirty="0" smtClean="0"/>
                        <a:t> actions can be taken in manipulating a value which implements this interface.</a:t>
                      </a:r>
                      <a:endParaRPr lang="en-US" sz="1400" dirty="0"/>
                    </a:p>
                  </a:txBody>
                  <a:tcPr marT="34290" marB="34290"/>
                </a:tc>
              </a:tr>
            </a:tbl>
          </a:graphicData>
        </a:graphic>
      </p:graphicFrame>
      <p:graphicFrame>
        <p:nvGraphicFramePr>
          <p:cNvPr id="5" name="Content Placeholder 3"/>
          <p:cNvGraphicFramePr>
            <a:graphicFrameLocks noGrp="1"/>
          </p:cNvGraphicFramePr>
          <p:nvPr>
            <p:ph idx="1"/>
            <p:extLst>
              <p:ext uri="{D42A27DB-BD31-4B8C-83A1-F6EECF244321}">
                <p14:modId xmlns:p14="http://schemas.microsoft.com/office/powerpoint/2010/main" val="726950367"/>
              </p:ext>
            </p:extLst>
          </p:nvPr>
        </p:nvGraphicFramePr>
        <p:xfrm>
          <a:off x="457200" y="2880503"/>
          <a:ext cx="8229600" cy="563879"/>
        </p:xfrm>
        <a:graphic>
          <a:graphicData uri="http://schemas.openxmlformats.org/drawingml/2006/table">
            <a:tbl>
              <a:tblPr firstRow="1" bandRow="1">
                <a:tableStyleId>{5C22544A-7EE6-4342-B048-85BDC9FD1C3A}</a:tableStyleId>
              </a:tblPr>
              <a:tblGrid>
                <a:gridCol w="4114800"/>
                <a:gridCol w="4114800"/>
              </a:tblGrid>
              <a:tr h="278130">
                <a:tc>
                  <a:txBody>
                    <a:bodyPr/>
                    <a:lstStyle/>
                    <a:p>
                      <a:endParaRPr lang="en-US" sz="1400" dirty="0"/>
                    </a:p>
                  </a:txBody>
                  <a:tcPr marT="34290" marB="34290"/>
                </a:tc>
                <a:tc>
                  <a:txBody>
                    <a:bodyPr/>
                    <a:lstStyle/>
                    <a:p>
                      <a:endParaRPr lang="en-US" sz="1400"/>
                    </a:p>
                  </a:txBody>
                  <a:tcPr marT="34290" marB="34290"/>
                </a:tc>
              </a:tr>
              <a:tr h="278130">
                <a:tc>
                  <a:txBody>
                    <a:bodyPr/>
                    <a:lstStyle/>
                    <a:p>
                      <a:endParaRPr lang="en-US" sz="1400" dirty="0"/>
                    </a:p>
                  </a:txBody>
                  <a:tcPr marT="34290" marB="34290"/>
                </a:tc>
                <a:tc>
                  <a:txBody>
                    <a:bodyPr/>
                    <a:lstStyle/>
                    <a:p>
                      <a:endParaRPr lang="en-US" sz="1400" dirty="0"/>
                    </a:p>
                  </a:txBody>
                  <a:tcPr marT="34290" marB="34290"/>
                </a:tc>
              </a:tr>
            </a:tbl>
          </a:graphicData>
        </a:graphic>
      </p:graphicFrame>
    </p:spTree>
    <p:extLst>
      <p:ext uri="{BB962C8B-B14F-4D97-AF65-F5344CB8AC3E}">
        <p14:creationId xmlns:p14="http://schemas.microsoft.com/office/powerpoint/2010/main" val="2533724278"/>
      </p:ext>
    </p:extLst>
  </p:cSld>
  <p:clrMapOvr>
    <a:masterClrMapping/>
  </p:clrMapOvr>
  <p:timing>
    <p:tnLst>
      <p:par>
        <p:cTn xmlns:p14="http://schemas.microsoft.com/office/powerpoint/2010/main" id="1" dur="indefinite" restart="never" nodeType="tmRoot"/>
      </p:par>
    </p:tnLst>
  </p:timing>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How do 'types; implement interfaces?</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193107020"/>
              </p:ext>
            </p:extLst>
          </p:nvPr>
        </p:nvGraphicFramePr>
        <p:xfrm>
          <a:off x="457201" y="1200150"/>
          <a:ext cx="3383541" cy="2029332"/>
        </p:xfrm>
        <a:graphic>
          <a:graphicData uri="http://schemas.openxmlformats.org/drawingml/2006/table">
            <a:tbl>
              <a:tblPr firstRow="1" bandRow="1">
                <a:tableStyleId>{5C22544A-7EE6-4342-B048-85BDC9FD1C3A}</a:tableStyleId>
              </a:tblPr>
              <a:tblGrid>
                <a:gridCol w="1287856"/>
                <a:gridCol w="2095685"/>
              </a:tblGrid>
              <a:tr h="338222">
                <a:tc>
                  <a:txBody>
                    <a:bodyPr/>
                    <a:lstStyle/>
                    <a:p>
                      <a:r>
                        <a:rPr lang="en-US" sz="1400" dirty="0" smtClean="0"/>
                        <a:t>Interface</a:t>
                      </a:r>
                      <a:endParaRPr lang="en-US" sz="1400" dirty="0"/>
                    </a:p>
                  </a:txBody>
                  <a:tcPr marT="34290" marB="34290"/>
                </a:tc>
                <a:tc>
                  <a:txBody>
                    <a:bodyPr/>
                    <a:lstStyle/>
                    <a:p>
                      <a:r>
                        <a:rPr lang="en-US" sz="1400" dirty="0" smtClean="0"/>
                        <a:t>Method</a:t>
                      </a:r>
                      <a:endParaRPr lang="en-US" sz="1400" dirty="0"/>
                    </a:p>
                  </a:txBody>
                  <a:tcPr marT="34290" marB="34290"/>
                </a:tc>
              </a:tr>
              <a:tr h="338222">
                <a:tc rowSpan="2">
                  <a:txBody>
                    <a:bodyPr/>
                    <a:lstStyle/>
                    <a:p>
                      <a:pPr algn="l"/>
                      <a:r>
                        <a:rPr lang="en-US" sz="1400" dirty="0" smtClean="0"/>
                        <a:t>Duck</a:t>
                      </a:r>
                      <a:endParaRPr lang="en-US" sz="1400" dirty="0"/>
                    </a:p>
                  </a:txBody>
                  <a:tcPr marT="34290" marB="34290" anchor="ctr"/>
                </a:tc>
                <a:tc>
                  <a:txBody>
                    <a:bodyPr/>
                    <a:lstStyle/>
                    <a:p>
                      <a:r>
                        <a:rPr lang="en-US" sz="1400" dirty="0" smtClean="0"/>
                        <a:t>Quack()</a:t>
                      </a:r>
                      <a:endParaRPr lang="en-US" sz="1400" dirty="0"/>
                    </a:p>
                  </a:txBody>
                  <a:tcPr marT="34290" marB="34290"/>
                </a:tc>
              </a:tr>
              <a:tr h="338222">
                <a:tc vMerge="1">
                  <a:txBody>
                    <a:bodyPr/>
                    <a:lstStyle/>
                    <a:p>
                      <a:endParaRPr lang="en-US" dirty="0"/>
                    </a:p>
                  </a:txBody>
                  <a:tcPr/>
                </a:tc>
                <a:tc>
                  <a:txBody>
                    <a:bodyPr/>
                    <a:lstStyle/>
                    <a:p>
                      <a:r>
                        <a:rPr lang="en-US" sz="1400" dirty="0" smtClean="0"/>
                        <a:t>Waddle()</a:t>
                      </a:r>
                      <a:endParaRPr lang="en-US" sz="1400" dirty="0"/>
                    </a:p>
                  </a:txBody>
                  <a:tcPr marT="34290" marB="34290"/>
                </a:tc>
              </a:tr>
              <a:tr h="338222">
                <a:tc>
                  <a:txBody>
                    <a:bodyPr/>
                    <a:lstStyle/>
                    <a:p>
                      <a:r>
                        <a:rPr lang="en-US" sz="1400" dirty="0" smtClean="0"/>
                        <a:t>Stringer</a:t>
                      </a:r>
                      <a:endParaRPr lang="en-US" sz="1400" dirty="0"/>
                    </a:p>
                  </a:txBody>
                  <a:tcPr marT="34290" marB="34290"/>
                </a:tc>
                <a:tc>
                  <a:txBody>
                    <a:bodyPr/>
                    <a:lstStyle/>
                    <a:p>
                      <a:r>
                        <a:rPr lang="en-US" sz="1400" dirty="0" smtClean="0"/>
                        <a:t>String(): string</a:t>
                      </a:r>
                      <a:endParaRPr lang="en-US" sz="1400" dirty="0"/>
                    </a:p>
                  </a:txBody>
                  <a:tcPr marT="34290" marB="34290"/>
                </a:tc>
              </a:tr>
              <a:tr h="338222">
                <a:tc>
                  <a:txBody>
                    <a:bodyPr/>
                    <a:lstStyle/>
                    <a:p>
                      <a:r>
                        <a:rPr lang="en-US" sz="1400" dirty="0" smtClean="0"/>
                        <a:t>Reader</a:t>
                      </a:r>
                      <a:endParaRPr lang="en-US" sz="1400" dirty="0"/>
                    </a:p>
                  </a:txBody>
                  <a:tcPr marT="34290" marB="34290"/>
                </a:tc>
                <a:tc>
                  <a:txBody>
                    <a:bodyPr/>
                    <a:lstStyle/>
                    <a:p>
                      <a:r>
                        <a:rPr lang="en-US" sz="1400" dirty="0" smtClean="0"/>
                        <a:t>Read(</a:t>
                      </a:r>
                      <a:r>
                        <a:rPr lang="mr-IN" sz="1400" dirty="0" smtClean="0"/>
                        <a:t>…</a:t>
                      </a:r>
                      <a:r>
                        <a:rPr lang="en-US" sz="1400" dirty="0" smtClean="0"/>
                        <a:t>): </a:t>
                      </a:r>
                      <a:r>
                        <a:rPr lang="en-US" sz="1400" dirty="0" err="1" smtClean="0"/>
                        <a:t>len</a:t>
                      </a:r>
                      <a:r>
                        <a:rPr lang="en-US" sz="1400" dirty="0" smtClean="0"/>
                        <a:t>,</a:t>
                      </a:r>
                      <a:r>
                        <a:rPr lang="en-US" sz="1400" baseline="0" dirty="0" smtClean="0"/>
                        <a:t> err</a:t>
                      </a:r>
                      <a:endParaRPr lang="en-US" sz="1400" dirty="0"/>
                    </a:p>
                  </a:txBody>
                  <a:tcPr marT="34290" marB="34290"/>
                </a:tc>
              </a:tr>
              <a:tr h="338222">
                <a:tc>
                  <a:txBody>
                    <a:bodyPr/>
                    <a:lstStyle/>
                    <a:p>
                      <a:r>
                        <a:rPr lang="en-US" sz="1400" dirty="0" smtClean="0"/>
                        <a:t>Writer</a:t>
                      </a:r>
                      <a:endParaRPr lang="en-US" sz="1400" dirty="0"/>
                    </a:p>
                  </a:txBody>
                  <a:tcPr marT="34290" marB="34290"/>
                </a:tc>
                <a:tc>
                  <a:txBody>
                    <a:bodyPr/>
                    <a:lstStyle/>
                    <a:p>
                      <a:r>
                        <a:rPr lang="en-US" sz="1400" dirty="0" smtClean="0"/>
                        <a:t>Write(</a:t>
                      </a:r>
                      <a:r>
                        <a:rPr lang="mr-IN" sz="1400" dirty="0" smtClean="0"/>
                        <a:t>…</a:t>
                      </a:r>
                      <a:r>
                        <a:rPr lang="en-US" sz="1400" dirty="0" smtClean="0"/>
                        <a:t>): </a:t>
                      </a:r>
                      <a:r>
                        <a:rPr lang="en-US" sz="1400" dirty="0" err="1" smtClean="0"/>
                        <a:t>len</a:t>
                      </a:r>
                      <a:r>
                        <a:rPr lang="en-US" sz="1400" dirty="0" smtClean="0"/>
                        <a:t>, err</a:t>
                      </a:r>
                      <a:endParaRPr lang="en-US" sz="1400" dirty="0"/>
                    </a:p>
                  </a:txBody>
                  <a:tcPr marT="34290" marB="34290"/>
                </a:tc>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510443159"/>
              </p:ext>
            </p:extLst>
          </p:nvPr>
        </p:nvGraphicFramePr>
        <p:xfrm>
          <a:off x="5303260" y="1200150"/>
          <a:ext cx="3383541" cy="2029332"/>
        </p:xfrm>
        <a:graphic>
          <a:graphicData uri="http://schemas.openxmlformats.org/drawingml/2006/table">
            <a:tbl>
              <a:tblPr firstRow="1" bandRow="1">
                <a:tableStyleId>{5C22544A-7EE6-4342-B048-85BDC9FD1C3A}</a:tableStyleId>
              </a:tblPr>
              <a:tblGrid>
                <a:gridCol w="1464053"/>
                <a:gridCol w="1919488"/>
              </a:tblGrid>
              <a:tr h="338222">
                <a:tc>
                  <a:txBody>
                    <a:bodyPr/>
                    <a:lstStyle/>
                    <a:p>
                      <a:r>
                        <a:rPr lang="en-US" sz="1400" dirty="0" err="1" smtClean="0"/>
                        <a:t>Struct</a:t>
                      </a:r>
                      <a:endParaRPr lang="en-US" sz="1400" dirty="0"/>
                    </a:p>
                  </a:txBody>
                  <a:tcPr marT="34290" marB="34290"/>
                </a:tc>
                <a:tc>
                  <a:txBody>
                    <a:bodyPr/>
                    <a:lstStyle/>
                    <a:p>
                      <a:r>
                        <a:rPr lang="en-US" sz="1400" dirty="0" smtClean="0"/>
                        <a:t>Fields</a:t>
                      </a:r>
                      <a:endParaRPr lang="en-US" sz="1400" dirty="0"/>
                    </a:p>
                  </a:txBody>
                  <a:tcPr marT="34290" marB="34290"/>
                </a:tc>
              </a:tr>
              <a:tr h="338222">
                <a:tc rowSpan="2">
                  <a:txBody>
                    <a:bodyPr/>
                    <a:lstStyle/>
                    <a:p>
                      <a:pPr algn="l"/>
                      <a:r>
                        <a:rPr lang="en-US" sz="1400" dirty="0" err="1" smtClean="0"/>
                        <a:t>IndianRunner</a:t>
                      </a:r>
                      <a:endParaRPr lang="en-US" sz="1400" dirty="0"/>
                    </a:p>
                  </a:txBody>
                  <a:tcPr marT="34290" marB="34290" anchor="ctr"/>
                </a:tc>
                <a:tc>
                  <a:txBody>
                    <a:bodyPr/>
                    <a:lstStyle/>
                    <a:p>
                      <a:r>
                        <a:rPr lang="en-US" sz="1400" dirty="0" smtClean="0"/>
                        <a:t>name: string</a:t>
                      </a:r>
                      <a:endParaRPr lang="en-US" sz="1400" dirty="0"/>
                    </a:p>
                  </a:txBody>
                  <a:tcPr marT="34290" marB="34290"/>
                </a:tc>
              </a:tr>
              <a:tr h="338222">
                <a:tc vMerge="1">
                  <a:txBody>
                    <a:bodyPr/>
                    <a:lstStyle/>
                    <a:p>
                      <a:endParaRPr lang="en-US" dirty="0"/>
                    </a:p>
                  </a:txBody>
                  <a:tcPr/>
                </a:tc>
                <a:tc>
                  <a:txBody>
                    <a:bodyPr/>
                    <a:lstStyle/>
                    <a:p>
                      <a:r>
                        <a:rPr lang="en-US" sz="1400" dirty="0" smtClean="0"/>
                        <a:t>weight: </a:t>
                      </a:r>
                      <a:r>
                        <a:rPr lang="en-US" sz="1400" dirty="0" err="1" smtClean="0"/>
                        <a:t>int</a:t>
                      </a:r>
                      <a:endParaRPr lang="en-US" sz="1400" dirty="0"/>
                    </a:p>
                  </a:txBody>
                  <a:tcPr marT="34290" marB="34290"/>
                </a:tc>
              </a:tr>
              <a:tr h="338222">
                <a:tc rowSpan="3">
                  <a:txBody>
                    <a:bodyPr/>
                    <a:lstStyle/>
                    <a:p>
                      <a:r>
                        <a:rPr lang="en-US" sz="1400" dirty="0" smtClean="0"/>
                        <a:t>Person</a:t>
                      </a:r>
                      <a:endParaRPr lang="en-US" sz="1400" dirty="0"/>
                    </a:p>
                  </a:txBody>
                  <a:tcPr marT="34290" marB="34290" anchor="ctr"/>
                </a:tc>
                <a:tc>
                  <a:txBody>
                    <a:bodyPr/>
                    <a:lstStyle/>
                    <a:p>
                      <a:r>
                        <a:rPr lang="en-US" sz="1400" dirty="0" smtClean="0"/>
                        <a:t>name: string</a:t>
                      </a:r>
                      <a:endParaRPr lang="en-US" sz="1400" dirty="0"/>
                    </a:p>
                  </a:txBody>
                  <a:tcPr marT="34290" marB="34290"/>
                </a:tc>
              </a:tr>
              <a:tr h="338222">
                <a:tc vMerge="1">
                  <a:txBody>
                    <a:bodyPr/>
                    <a:lstStyle/>
                    <a:p>
                      <a:endParaRPr lang="en-US" dirty="0"/>
                    </a:p>
                  </a:txBody>
                  <a:tcPr/>
                </a:tc>
                <a:tc>
                  <a:txBody>
                    <a:bodyPr/>
                    <a:lstStyle/>
                    <a:p>
                      <a:r>
                        <a:rPr lang="en-US" sz="1400" dirty="0" smtClean="0"/>
                        <a:t>age: </a:t>
                      </a:r>
                      <a:r>
                        <a:rPr lang="en-US" sz="1400" dirty="0" err="1" smtClean="0"/>
                        <a:t>int</a:t>
                      </a:r>
                      <a:endParaRPr lang="en-US" sz="1400" dirty="0"/>
                    </a:p>
                  </a:txBody>
                  <a:tcPr marT="34290" marB="34290"/>
                </a:tc>
              </a:tr>
              <a:tr h="338222">
                <a:tc vMerge="1">
                  <a:txBody>
                    <a:bodyPr/>
                    <a:lstStyle/>
                    <a:p>
                      <a:endParaRPr lang="en-US" dirty="0"/>
                    </a:p>
                  </a:txBody>
                  <a:tcPr/>
                </a:tc>
                <a:tc>
                  <a:txBody>
                    <a:bodyPr/>
                    <a:lstStyle/>
                    <a:p>
                      <a:r>
                        <a:rPr lang="en-US" sz="1400" dirty="0" err="1" smtClean="0"/>
                        <a:t>ssn</a:t>
                      </a:r>
                      <a:r>
                        <a:rPr lang="en-US" sz="1400" dirty="0" smtClean="0"/>
                        <a:t>: string</a:t>
                      </a:r>
                      <a:endParaRPr lang="en-US" sz="1400" dirty="0"/>
                    </a:p>
                  </a:txBody>
                  <a:tcPr marT="34290" marB="34290"/>
                </a:tc>
              </a:tr>
            </a:tbl>
          </a:graphicData>
        </a:graphic>
      </p:graphicFrame>
      <p:cxnSp>
        <p:nvCxnSpPr>
          <p:cNvPr id="7" name="Straight Arrow Connector 6"/>
          <p:cNvCxnSpPr/>
          <p:nvPr/>
        </p:nvCxnSpPr>
        <p:spPr>
          <a:xfrm flipH="1" flipV="1">
            <a:off x="4135238" y="1868272"/>
            <a:ext cx="1104368" cy="3681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8" name="Right Brace 7"/>
          <p:cNvSpPr/>
          <p:nvPr/>
        </p:nvSpPr>
        <p:spPr>
          <a:xfrm>
            <a:off x="3889824" y="1550758"/>
            <a:ext cx="171790" cy="658037"/>
          </a:xfrm>
          <a:prstGeom prst="rightBrace">
            <a:avLst/>
          </a:prstGeom>
          <a:ln>
            <a:solidFill>
              <a:srgbClr val="8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0" name="Straight Arrow Connector 9"/>
          <p:cNvCxnSpPr/>
          <p:nvPr/>
        </p:nvCxnSpPr>
        <p:spPr>
          <a:xfrm flipH="1">
            <a:off x="4135238" y="1978712"/>
            <a:ext cx="1104368" cy="41414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1" name="Right Brace 10"/>
          <p:cNvSpPr/>
          <p:nvPr/>
        </p:nvSpPr>
        <p:spPr>
          <a:xfrm>
            <a:off x="3889824" y="2245608"/>
            <a:ext cx="171790" cy="294506"/>
          </a:xfrm>
          <a:prstGeom prst="rightBrace">
            <a:avLst/>
          </a:pr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5" name="Straight Arrow Connector 14"/>
          <p:cNvCxnSpPr/>
          <p:nvPr/>
        </p:nvCxnSpPr>
        <p:spPr>
          <a:xfrm flipH="1" flipV="1">
            <a:off x="4135238" y="1978712"/>
            <a:ext cx="1104368" cy="750070"/>
          </a:xfrm>
          <a:prstGeom prst="straightConnector1">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sp>
        <p:nvSpPr>
          <p:cNvPr id="16" name="Right Brace 15"/>
          <p:cNvSpPr/>
          <p:nvPr/>
        </p:nvSpPr>
        <p:spPr>
          <a:xfrm>
            <a:off x="3889824" y="2902766"/>
            <a:ext cx="171790" cy="294506"/>
          </a:xfrm>
          <a:prstGeom prst="rightBrace">
            <a:avLst/>
          </a:prstGeom>
          <a:ln>
            <a:solidFill>
              <a:srgbClr val="00009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9" name="Straight Arrow Connector 18"/>
          <p:cNvCxnSpPr/>
          <p:nvPr/>
        </p:nvCxnSpPr>
        <p:spPr>
          <a:xfrm flipH="1" flipV="1">
            <a:off x="4135238" y="2438878"/>
            <a:ext cx="1104368" cy="368132"/>
          </a:xfrm>
          <a:prstGeom prst="straightConnector1">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flipH="1">
            <a:off x="4135238" y="2857627"/>
            <a:ext cx="1104368" cy="179465"/>
          </a:xfrm>
          <a:prstGeom prst="straightConnector1">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sp>
        <p:nvSpPr>
          <p:cNvPr id="26" name="TextBox 25"/>
          <p:cNvSpPr txBox="1"/>
          <p:nvPr/>
        </p:nvSpPr>
        <p:spPr>
          <a:xfrm>
            <a:off x="1006024" y="3989635"/>
            <a:ext cx="6447122" cy="646331"/>
          </a:xfrm>
          <a:prstGeom prst="rect">
            <a:avLst/>
          </a:prstGeom>
          <a:noFill/>
        </p:spPr>
        <p:txBody>
          <a:bodyPr wrap="none" rtlCol="0">
            <a:spAutoFit/>
          </a:bodyPr>
          <a:lstStyle/>
          <a:p>
            <a:r>
              <a:rPr lang="en-US" dirty="0" smtClean="0"/>
              <a:t>IMPORTANT: A </a:t>
            </a:r>
            <a:r>
              <a:rPr lang="en-US" b="1" i="1" dirty="0" smtClean="0">
                <a:solidFill>
                  <a:srgbClr val="FF0000"/>
                </a:solidFill>
              </a:rPr>
              <a:t>type</a:t>
            </a:r>
            <a:r>
              <a:rPr lang="en-US" b="1" dirty="0" smtClean="0">
                <a:solidFill>
                  <a:srgbClr val="FF0000"/>
                </a:solidFill>
              </a:rPr>
              <a:t> </a:t>
            </a:r>
            <a:r>
              <a:rPr lang="en-US" dirty="0" smtClean="0"/>
              <a:t>implements an </a:t>
            </a:r>
            <a:r>
              <a:rPr lang="en-US" b="1" i="1" dirty="0" smtClean="0">
                <a:solidFill>
                  <a:srgbClr val="800000"/>
                </a:solidFill>
              </a:rPr>
              <a:t>interface</a:t>
            </a:r>
            <a:r>
              <a:rPr lang="en-US" dirty="0" smtClean="0"/>
              <a:t>, if it provide function</a:t>
            </a:r>
          </a:p>
          <a:p>
            <a:r>
              <a:rPr lang="en-US" dirty="0" smtClean="0"/>
              <a:t>definitions for </a:t>
            </a:r>
            <a:r>
              <a:rPr lang="en-US" b="1" dirty="0" smtClean="0">
                <a:solidFill>
                  <a:srgbClr val="0000FF"/>
                </a:solidFill>
              </a:rPr>
              <a:t>ALL</a:t>
            </a:r>
            <a:r>
              <a:rPr lang="en-US" dirty="0" smtClean="0">
                <a:solidFill>
                  <a:srgbClr val="0000FF"/>
                </a:solidFill>
              </a:rPr>
              <a:t> </a:t>
            </a:r>
            <a:r>
              <a:rPr lang="en-US" dirty="0" smtClean="0"/>
              <a:t>methods of the interface.</a:t>
            </a:r>
            <a:endParaRPr lang="en-US" dirty="0"/>
          </a:p>
        </p:txBody>
      </p:sp>
    </p:spTree>
    <p:extLst>
      <p:ext uri="{BB962C8B-B14F-4D97-AF65-F5344CB8AC3E}">
        <p14:creationId xmlns:p14="http://schemas.microsoft.com/office/powerpoint/2010/main" val="2680608901"/>
      </p:ext>
    </p:extLst>
  </p:cSld>
  <p:clrMapOvr>
    <a:masterClrMapping/>
  </p:clrMapOvr>
  <p:timing>
    <p:tnLst>
      <p:par>
        <p:cTn xmlns:p14="http://schemas.microsoft.com/office/powerpoint/2010/main" id="1" dur="indefinite" restart="never" nodeType="tmRoot"/>
      </p:par>
    </p:tnLst>
  </p:timing>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212365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4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Implementing Interfaces</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3124813"/>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Ch.9 : Types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475244381"/>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Installing Application (remote)</a:t>
            </a:r>
            <a:endParaRPr lang="en-US" dirty="0"/>
          </a:p>
        </p:txBody>
      </p:sp>
      <p:pic>
        <p:nvPicPr>
          <p:cNvPr id="4" name="Content Placeholder 3" descr="Screen Shot 2016-09-05 at 8.33.png"/>
          <p:cNvPicPr>
            <a:picLocks noGrp="1" noChangeAspect="1"/>
          </p:cNvPicPr>
          <p:nvPr>
            <p:ph idx="1"/>
          </p:nvPr>
        </p:nvPicPr>
        <p:blipFill>
          <a:blip r:embed="rId2">
            <a:extLst>
              <a:ext uri="{28A0092B-C50C-407E-A947-70E740481C1C}">
                <a14:useLocalDpi xmlns:a14="http://schemas.microsoft.com/office/drawing/2010/main" val="0"/>
              </a:ext>
            </a:extLst>
          </a:blip>
          <a:srcRect l="-19048" r="-19048"/>
          <a:stretch>
            <a:fillRect/>
          </a:stretch>
        </p:blipFill>
        <p:spPr/>
      </p:pic>
    </p:spTree>
    <p:extLst>
      <p:ext uri="{BB962C8B-B14F-4D97-AF65-F5344CB8AC3E}">
        <p14:creationId xmlns:p14="http://schemas.microsoft.com/office/powerpoint/2010/main" val="1616870806"/>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How to implement an ‘interface’?</a:t>
            </a:r>
          </a:p>
          <a:p>
            <a:pPr lvl="1"/>
            <a:r>
              <a:rPr lang="en-US" dirty="0" smtClean="0"/>
              <a:t>Providing method definitions for </a:t>
            </a:r>
            <a:r>
              <a:rPr lang="en-US" smtClean="0"/>
              <a:t>an interface</a:t>
            </a:r>
            <a:endParaRPr lang="en-US" dirty="0"/>
          </a:p>
        </p:txBody>
      </p:sp>
    </p:spTree>
    <p:extLst>
      <p:ext uri="{BB962C8B-B14F-4D97-AF65-F5344CB8AC3E}">
        <p14:creationId xmlns:p14="http://schemas.microsoft.com/office/powerpoint/2010/main" val="2598527803"/>
      </p:ext>
    </p:extLst>
  </p:cSld>
  <p:clrMapOvr>
    <a:masterClrMapping/>
  </p:clrMapOvr>
  <p:timing>
    <p:tnLst>
      <p:par>
        <p:cTn xmlns:p14="http://schemas.microsoft.com/office/powerpoint/2010/main" id="1" dur="indefinite" restart="never" nodeType="tmRoot"/>
      </p:par>
    </p:tnLst>
  </p:timing>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5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vs</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*T Receiver</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3124813"/>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Ch.9 : Types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1837654743"/>
      </p:ext>
    </p:extLst>
  </p:cSld>
  <p:clrMapOvr>
    <a:masterClrMapping/>
  </p:clrMapOvr>
  <p:timing>
    <p:tnLst>
      <p:par>
        <p:cTn xmlns:p14="http://schemas.microsoft.com/office/powerpoint/2010/main" id="1" dur="indefinite" restart="never" nodeType="tmRoot"/>
      </p:par>
    </p:tnLst>
  </p:timing>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Implementing an ‘interface’ for T </a:t>
            </a:r>
            <a:r>
              <a:rPr lang="en-US" dirty="0" err="1" smtClean="0"/>
              <a:t>vs</a:t>
            </a:r>
            <a:r>
              <a:rPr lang="en-US" dirty="0" smtClean="0"/>
              <a:t> *T</a:t>
            </a:r>
          </a:p>
          <a:p>
            <a:pPr lvl="1"/>
            <a:r>
              <a:rPr lang="en-US" dirty="0" smtClean="0"/>
              <a:t>When to use T </a:t>
            </a:r>
            <a:r>
              <a:rPr lang="en-US" dirty="0" err="1" smtClean="0"/>
              <a:t>vs</a:t>
            </a:r>
            <a:r>
              <a:rPr lang="en-US" dirty="0" smtClean="0"/>
              <a:t> *T to implement an ‘interface’</a:t>
            </a:r>
          </a:p>
        </p:txBody>
      </p:sp>
    </p:spTree>
    <p:extLst>
      <p:ext uri="{BB962C8B-B14F-4D97-AF65-F5344CB8AC3E}">
        <p14:creationId xmlns:p14="http://schemas.microsoft.com/office/powerpoint/2010/main" val="1557960170"/>
      </p:ext>
    </p:extLst>
  </p:cSld>
  <p:clrMapOvr>
    <a:masterClrMapping/>
  </p:clrMapOvr>
  <p:timing>
    <p:tnLst>
      <p:par>
        <p:cTn xmlns:p14="http://schemas.microsoft.com/office/powerpoint/2010/main" id="1" dur="indefinite" restart="never" nodeType="tmRoot"/>
      </p:par>
    </p:tnLst>
  </p:timing>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6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Method Set</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3124813"/>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Ch.9 : Types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455577669"/>
      </p:ext>
    </p:extLst>
  </p:cSld>
  <p:clrMapOvr>
    <a:masterClrMapping/>
  </p:clrMapOvr>
  <p:timing>
    <p:tnLst>
      <p:par>
        <p:cTn xmlns:p14="http://schemas.microsoft.com/office/powerpoint/2010/main" id="1" dur="indefinite" restart="never" nodeType="tmRoot"/>
      </p:par>
    </p:tnLst>
  </p:timing>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Understanding Method Sets</a:t>
            </a:r>
          </a:p>
          <a:p>
            <a:pPr lvl="1"/>
            <a:r>
              <a:rPr lang="en-US" dirty="0" smtClean="0"/>
              <a:t>Method Set of an interface</a:t>
            </a:r>
          </a:p>
          <a:p>
            <a:pPr lvl="1"/>
            <a:r>
              <a:rPr lang="en-US" dirty="0" smtClean="0"/>
              <a:t>Method Set of a type</a:t>
            </a:r>
          </a:p>
          <a:p>
            <a:pPr lvl="2"/>
            <a:r>
              <a:rPr lang="en-US" dirty="0" smtClean="0"/>
              <a:t>T </a:t>
            </a:r>
            <a:r>
              <a:rPr lang="en-US" dirty="0" err="1" smtClean="0"/>
              <a:t>vs</a:t>
            </a:r>
            <a:r>
              <a:rPr lang="en-US" dirty="0" smtClean="0"/>
              <a:t> *T</a:t>
            </a:r>
          </a:p>
        </p:txBody>
      </p:sp>
    </p:spTree>
    <p:extLst>
      <p:ext uri="{BB962C8B-B14F-4D97-AF65-F5344CB8AC3E}">
        <p14:creationId xmlns:p14="http://schemas.microsoft.com/office/powerpoint/2010/main" val="1558137463"/>
      </p:ext>
    </p:extLst>
  </p:cSld>
  <p:clrMapOvr>
    <a:masterClrMapping/>
  </p:clrMapOvr>
  <p:timing>
    <p:tnLst>
      <p:par>
        <p:cTn xmlns:p14="http://schemas.microsoft.com/office/powerpoint/2010/main" id="1" dur="indefinite" restart="never" nodeType="tmRoot"/>
      </p:par>
    </p:tnLst>
  </p:timing>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Method Sets</a:t>
            </a:r>
            <a:endParaRPr lang="en-US" dirty="0"/>
          </a:p>
        </p:txBody>
      </p:sp>
      <p:sp>
        <p:nvSpPr>
          <p:cNvPr id="3" name="Content Placeholder 2"/>
          <p:cNvSpPr>
            <a:spLocks noGrp="1"/>
          </p:cNvSpPr>
          <p:nvPr>
            <p:ph idx="1"/>
          </p:nvPr>
        </p:nvSpPr>
        <p:spPr/>
        <p:txBody>
          <a:bodyPr>
            <a:normAutofit fontScale="70000" lnSpcReduction="20000"/>
          </a:bodyPr>
          <a:lstStyle/>
          <a:p>
            <a:r>
              <a:rPr lang="en-US" dirty="0"/>
              <a:t>A type may have a </a:t>
            </a:r>
            <a:r>
              <a:rPr lang="en-US" i="1" dirty="0"/>
              <a:t>method set</a:t>
            </a:r>
            <a:r>
              <a:rPr lang="en-US" dirty="0"/>
              <a:t> associated with it. The method set of an </a:t>
            </a:r>
            <a:r>
              <a:rPr lang="en-US" dirty="0">
                <a:hlinkClick r:id="rId2"/>
              </a:rPr>
              <a:t>interface type</a:t>
            </a:r>
            <a:r>
              <a:rPr lang="en-US" dirty="0"/>
              <a:t> is its interface. The method set of any other type T consists of all </a:t>
            </a:r>
            <a:r>
              <a:rPr lang="en-US" dirty="0">
                <a:hlinkClick r:id="rId3"/>
              </a:rPr>
              <a:t>methods</a:t>
            </a:r>
            <a:r>
              <a:rPr lang="en-US" dirty="0"/>
              <a:t> declared with receiver type T. The method set of the corresponding </a:t>
            </a:r>
            <a:r>
              <a:rPr lang="en-US" dirty="0">
                <a:hlinkClick r:id="rId4"/>
              </a:rPr>
              <a:t>pointer type</a:t>
            </a:r>
            <a:r>
              <a:rPr lang="en-US" dirty="0"/>
              <a:t> *T is the set of all methods declared with receiver *T or T (that is, it also contains the method set of T). Further rules apply to </a:t>
            </a:r>
            <a:r>
              <a:rPr lang="en-US" dirty="0" err="1"/>
              <a:t>structs</a:t>
            </a:r>
            <a:r>
              <a:rPr lang="en-US" dirty="0"/>
              <a:t> containing anonymous fields, as described in the section on </a:t>
            </a:r>
            <a:r>
              <a:rPr lang="en-US" dirty="0">
                <a:hlinkClick r:id="rId5"/>
              </a:rPr>
              <a:t>struct types</a:t>
            </a:r>
            <a:r>
              <a:rPr lang="en-US" dirty="0"/>
              <a:t>. Any other type has an empty method set. In a method set, each method must have a </a:t>
            </a:r>
            <a:r>
              <a:rPr lang="en-US" dirty="0">
                <a:hlinkClick r:id="rId6"/>
              </a:rPr>
              <a:t>unique</a:t>
            </a:r>
            <a:r>
              <a:rPr lang="en-US" dirty="0"/>
              <a:t> non-</a:t>
            </a:r>
            <a:r>
              <a:rPr lang="en-US" dirty="0">
                <a:hlinkClick r:id="rId7"/>
              </a:rPr>
              <a:t>blank</a:t>
            </a:r>
            <a:r>
              <a:rPr lang="en-US" dirty="0"/>
              <a:t> </a:t>
            </a:r>
            <a:r>
              <a:rPr lang="en-US" dirty="0">
                <a:hlinkClick r:id="rId8"/>
              </a:rPr>
              <a:t>method name</a:t>
            </a:r>
            <a:r>
              <a:rPr lang="en-US" dirty="0"/>
              <a:t>. </a:t>
            </a:r>
          </a:p>
          <a:p>
            <a:r>
              <a:rPr lang="en-US" dirty="0"/>
              <a:t>The method set of a type determines the interfaces that the type </a:t>
            </a:r>
            <a:r>
              <a:rPr lang="en-US" dirty="0">
                <a:hlinkClick r:id="rId2"/>
              </a:rPr>
              <a:t>implements</a:t>
            </a:r>
            <a:r>
              <a:rPr lang="en-US" dirty="0"/>
              <a:t> and the methods that can be </a:t>
            </a:r>
            <a:r>
              <a:rPr lang="en-US" dirty="0">
                <a:hlinkClick r:id="rId9"/>
              </a:rPr>
              <a:t>called</a:t>
            </a:r>
            <a:r>
              <a:rPr lang="en-US" dirty="0"/>
              <a:t> using a receiver of that type. </a:t>
            </a:r>
          </a:p>
        </p:txBody>
      </p:sp>
      <p:sp>
        <p:nvSpPr>
          <p:cNvPr id="4" name="TextBox 3"/>
          <p:cNvSpPr txBox="1"/>
          <p:nvPr/>
        </p:nvSpPr>
        <p:spPr>
          <a:xfrm>
            <a:off x="1856993" y="4684485"/>
            <a:ext cx="5430017" cy="369332"/>
          </a:xfrm>
          <a:prstGeom prst="rect">
            <a:avLst/>
          </a:prstGeom>
          <a:noFill/>
        </p:spPr>
        <p:txBody>
          <a:bodyPr wrap="none" rtlCol="0">
            <a:spAutoFit/>
          </a:bodyPr>
          <a:lstStyle/>
          <a:p>
            <a:r>
              <a:rPr lang="en-US" dirty="0" smtClean="0"/>
              <a:t>Method Sets</a:t>
            </a:r>
            <a:r>
              <a:rPr lang="en-US" dirty="0"/>
              <a:t>: https://</a:t>
            </a:r>
            <a:r>
              <a:rPr lang="en-US" dirty="0" err="1"/>
              <a:t>golang.org</a:t>
            </a:r>
            <a:r>
              <a:rPr lang="en-US" dirty="0"/>
              <a:t>/ref/</a:t>
            </a:r>
            <a:r>
              <a:rPr lang="en-US" dirty="0" err="1"/>
              <a:t>spec#Method_sets</a:t>
            </a:r>
            <a:endParaRPr lang="en-US" dirty="0"/>
          </a:p>
        </p:txBody>
      </p:sp>
    </p:spTree>
    <p:extLst>
      <p:ext uri="{BB962C8B-B14F-4D97-AF65-F5344CB8AC3E}">
        <p14:creationId xmlns:p14="http://schemas.microsoft.com/office/powerpoint/2010/main" val="2648876276"/>
      </p:ext>
    </p:extLst>
  </p:cSld>
  <p:clrMapOvr>
    <a:masterClrMapping/>
  </p:clrMapOvr>
  <p:timing>
    <p:tnLst>
      <p:par>
        <p:cTn xmlns:p14="http://schemas.microsoft.com/office/powerpoint/2010/main" id="1" dur="indefinite" restart="never" nodeType="tmRoot"/>
      </p:par>
    </p:tnLst>
  </p:timing>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p:cNvSpPr/>
          <p:nvPr/>
        </p:nvSpPr>
        <p:spPr>
          <a:xfrm>
            <a:off x="4386790" y="1371294"/>
            <a:ext cx="1276156" cy="84670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ectangle 30"/>
          <p:cNvSpPr/>
          <p:nvPr/>
        </p:nvSpPr>
        <p:spPr>
          <a:xfrm>
            <a:off x="3153580" y="1371294"/>
            <a:ext cx="1071972" cy="84670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Methods &amp; Interfaces</a:t>
            </a:r>
            <a:endParaRPr lang="en-US" dirty="0"/>
          </a:p>
        </p:txBody>
      </p:sp>
      <p:sp>
        <p:nvSpPr>
          <p:cNvPr id="18" name="Oval 17"/>
          <p:cNvSpPr/>
          <p:nvPr/>
        </p:nvSpPr>
        <p:spPr>
          <a:xfrm>
            <a:off x="3344299" y="1873177"/>
            <a:ext cx="233144" cy="17026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20" name="Oval 19"/>
          <p:cNvSpPr/>
          <p:nvPr/>
        </p:nvSpPr>
        <p:spPr>
          <a:xfrm>
            <a:off x="3577443" y="1592989"/>
            <a:ext cx="233144" cy="170261"/>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21" name="Oval 20"/>
          <p:cNvSpPr/>
          <p:nvPr/>
        </p:nvSpPr>
        <p:spPr>
          <a:xfrm>
            <a:off x="3866790" y="1806150"/>
            <a:ext cx="233144" cy="170261"/>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22" name="Isosceles Triangle 21"/>
          <p:cNvSpPr/>
          <p:nvPr/>
        </p:nvSpPr>
        <p:spPr>
          <a:xfrm>
            <a:off x="4697264" y="1452637"/>
            <a:ext cx="227009" cy="140351"/>
          </a:xfrm>
          <a:prstGeom prst="triangl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25" name="Isosceles Triangle 24"/>
          <p:cNvSpPr/>
          <p:nvPr/>
        </p:nvSpPr>
        <p:spPr>
          <a:xfrm>
            <a:off x="4583760" y="1908535"/>
            <a:ext cx="227009" cy="140351"/>
          </a:xfrm>
          <a:prstGeom prst="triangl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26" name="Isosceles Triangle 25"/>
          <p:cNvSpPr/>
          <p:nvPr/>
        </p:nvSpPr>
        <p:spPr>
          <a:xfrm>
            <a:off x="5261719" y="1978711"/>
            <a:ext cx="227009" cy="140351"/>
          </a:xfrm>
          <a:prstGeom prst="triangl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27" name="Isosceles Triangle 26"/>
          <p:cNvSpPr/>
          <p:nvPr/>
        </p:nvSpPr>
        <p:spPr>
          <a:xfrm>
            <a:off x="4924273" y="1768184"/>
            <a:ext cx="227009" cy="140351"/>
          </a:xfrm>
          <a:prstGeom prst="triangl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32" name="TextBox 31"/>
          <p:cNvSpPr txBox="1"/>
          <p:nvPr/>
        </p:nvSpPr>
        <p:spPr>
          <a:xfrm>
            <a:off x="3153581" y="1063229"/>
            <a:ext cx="1071971" cy="369332"/>
          </a:xfrm>
          <a:prstGeom prst="rect">
            <a:avLst/>
          </a:prstGeom>
          <a:noFill/>
        </p:spPr>
        <p:txBody>
          <a:bodyPr wrap="square" rtlCol="0">
            <a:spAutoFit/>
          </a:bodyPr>
          <a:lstStyle/>
          <a:p>
            <a:pPr algn="ctr"/>
            <a:r>
              <a:rPr lang="en-US" dirty="0" smtClean="0"/>
              <a:t>T</a:t>
            </a:r>
            <a:endParaRPr lang="en-US" dirty="0"/>
          </a:p>
        </p:txBody>
      </p:sp>
      <p:sp>
        <p:nvSpPr>
          <p:cNvPr id="33" name="TextBox 32"/>
          <p:cNvSpPr txBox="1"/>
          <p:nvPr/>
        </p:nvSpPr>
        <p:spPr>
          <a:xfrm>
            <a:off x="4386790" y="1063229"/>
            <a:ext cx="1276156" cy="369332"/>
          </a:xfrm>
          <a:prstGeom prst="rect">
            <a:avLst/>
          </a:prstGeom>
          <a:noFill/>
        </p:spPr>
        <p:txBody>
          <a:bodyPr wrap="square" rtlCol="0">
            <a:spAutoFit/>
          </a:bodyPr>
          <a:lstStyle/>
          <a:p>
            <a:pPr algn="ctr"/>
            <a:r>
              <a:rPr lang="en-US" dirty="0" smtClean="0"/>
              <a:t>*T</a:t>
            </a:r>
            <a:endParaRPr lang="en-US" dirty="0"/>
          </a:p>
        </p:txBody>
      </p:sp>
      <p:sp>
        <p:nvSpPr>
          <p:cNvPr id="34" name="TextBox 33"/>
          <p:cNvSpPr txBox="1"/>
          <p:nvPr/>
        </p:nvSpPr>
        <p:spPr>
          <a:xfrm>
            <a:off x="1638144" y="2558520"/>
            <a:ext cx="1431927" cy="369332"/>
          </a:xfrm>
          <a:prstGeom prst="rect">
            <a:avLst/>
          </a:prstGeom>
        </p:spPr>
        <p:style>
          <a:lnRef idx="2">
            <a:schemeClr val="dk1">
              <a:shade val="50000"/>
            </a:schemeClr>
          </a:lnRef>
          <a:fillRef idx="1">
            <a:schemeClr val="dk1"/>
          </a:fillRef>
          <a:effectRef idx="0">
            <a:schemeClr val="dk1"/>
          </a:effectRef>
          <a:fontRef idx="minor">
            <a:schemeClr val="lt1"/>
          </a:fontRef>
        </p:style>
        <p:txBody>
          <a:bodyPr wrap="none" rtlCol="0">
            <a:spAutoFit/>
          </a:bodyPr>
          <a:lstStyle/>
          <a:p>
            <a:r>
              <a:rPr lang="en-US" dirty="0" smtClean="0"/>
              <a:t>Interface Foo</a:t>
            </a:r>
            <a:endParaRPr lang="en-US" dirty="0"/>
          </a:p>
        </p:txBody>
      </p:sp>
      <p:sp>
        <p:nvSpPr>
          <p:cNvPr id="35" name="TextBox 34"/>
          <p:cNvSpPr txBox="1"/>
          <p:nvPr/>
        </p:nvSpPr>
        <p:spPr>
          <a:xfrm>
            <a:off x="1638144" y="2949819"/>
            <a:ext cx="1471489"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r>
              <a:rPr lang="en-US" dirty="0" smtClean="0"/>
              <a:t>Interface Goo</a:t>
            </a:r>
            <a:endParaRPr lang="en-US" dirty="0"/>
          </a:p>
        </p:txBody>
      </p:sp>
      <p:sp>
        <p:nvSpPr>
          <p:cNvPr id="36" name="TextBox 35"/>
          <p:cNvSpPr txBox="1"/>
          <p:nvPr/>
        </p:nvSpPr>
        <p:spPr>
          <a:xfrm>
            <a:off x="1638144" y="3341118"/>
            <a:ext cx="1469686" cy="36933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none" rtlCol="0">
            <a:spAutoFit/>
          </a:bodyPr>
          <a:lstStyle/>
          <a:p>
            <a:r>
              <a:rPr lang="en-US" dirty="0" smtClean="0"/>
              <a:t>Interface </a:t>
            </a:r>
            <a:r>
              <a:rPr lang="en-US" dirty="0" err="1" smtClean="0"/>
              <a:t>Hoo</a:t>
            </a:r>
            <a:endParaRPr lang="en-US" dirty="0"/>
          </a:p>
        </p:txBody>
      </p:sp>
      <p:cxnSp>
        <p:nvCxnSpPr>
          <p:cNvPr id="38" name="Elbow Connector 37"/>
          <p:cNvCxnSpPr>
            <a:stCxn id="18" idx="4"/>
            <a:endCxn id="34" idx="3"/>
          </p:cNvCxnSpPr>
          <p:nvPr/>
        </p:nvCxnSpPr>
        <p:spPr>
          <a:xfrm rot="5400000">
            <a:off x="2915597" y="2197912"/>
            <a:ext cx="699748" cy="390800"/>
          </a:xfrm>
          <a:prstGeom prst="bentConnector2">
            <a:avLst/>
          </a:prstGeom>
          <a:ln>
            <a:tailEnd type="arrow"/>
          </a:ln>
        </p:spPr>
        <p:style>
          <a:lnRef idx="2">
            <a:schemeClr val="dk1">
              <a:shade val="50000"/>
            </a:schemeClr>
          </a:lnRef>
          <a:fillRef idx="1">
            <a:schemeClr val="dk1"/>
          </a:fillRef>
          <a:effectRef idx="0">
            <a:schemeClr val="dk1"/>
          </a:effectRef>
          <a:fontRef idx="minor">
            <a:schemeClr val="lt1"/>
          </a:fontRef>
        </p:style>
      </p:cxnSp>
      <p:cxnSp>
        <p:nvCxnSpPr>
          <p:cNvPr id="39" name="Elbow Connector 38"/>
          <p:cNvCxnSpPr>
            <a:stCxn id="25" idx="2"/>
            <a:endCxn id="34" idx="3"/>
          </p:cNvCxnSpPr>
          <p:nvPr/>
        </p:nvCxnSpPr>
        <p:spPr>
          <a:xfrm rot="5400000">
            <a:off x="3479766" y="1639192"/>
            <a:ext cx="694300" cy="1513689"/>
          </a:xfrm>
          <a:prstGeom prst="bentConnector2">
            <a:avLst/>
          </a:prstGeom>
          <a:ln>
            <a:tailEnd type="arrow"/>
          </a:ln>
        </p:spPr>
        <p:style>
          <a:lnRef idx="2">
            <a:schemeClr val="dk1">
              <a:shade val="50000"/>
            </a:schemeClr>
          </a:lnRef>
          <a:fillRef idx="1">
            <a:schemeClr val="dk1"/>
          </a:fillRef>
          <a:effectRef idx="0">
            <a:schemeClr val="dk1"/>
          </a:effectRef>
          <a:fontRef idx="minor">
            <a:schemeClr val="lt1"/>
          </a:fontRef>
        </p:style>
      </p:cxnSp>
      <p:cxnSp>
        <p:nvCxnSpPr>
          <p:cNvPr id="44" name="Elbow Connector 43"/>
          <p:cNvCxnSpPr>
            <a:stCxn id="26" idx="2"/>
            <a:endCxn id="35" idx="3"/>
          </p:cNvCxnSpPr>
          <p:nvPr/>
        </p:nvCxnSpPr>
        <p:spPr>
          <a:xfrm rot="5400000">
            <a:off x="3677965" y="1550730"/>
            <a:ext cx="1015423" cy="2152086"/>
          </a:xfrm>
          <a:prstGeom prst="bentConnector2">
            <a:avLst/>
          </a:prstGeom>
          <a:ln>
            <a:tailEnd type="arrow"/>
          </a:ln>
        </p:spPr>
        <p:style>
          <a:lnRef idx="2">
            <a:schemeClr val="accent2">
              <a:shade val="50000"/>
            </a:schemeClr>
          </a:lnRef>
          <a:fillRef idx="1">
            <a:schemeClr val="accent2"/>
          </a:fillRef>
          <a:effectRef idx="0">
            <a:schemeClr val="accent2"/>
          </a:effectRef>
          <a:fontRef idx="minor">
            <a:schemeClr val="lt1"/>
          </a:fontRef>
        </p:style>
      </p:cxnSp>
      <p:cxnSp>
        <p:nvCxnSpPr>
          <p:cNvPr id="47" name="Elbow Connector 46"/>
          <p:cNvCxnSpPr>
            <a:stCxn id="25" idx="4"/>
            <a:endCxn id="35" idx="3"/>
          </p:cNvCxnSpPr>
          <p:nvPr/>
        </p:nvCxnSpPr>
        <p:spPr>
          <a:xfrm rot="5400000">
            <a:off x="3417402" y="1741117"/>
            <a:ext cx="1085599" cy="1701136"/>
          </a:xfrm>
          <a:prstGeom prst="bentConnector2">
            <a:avLst/>
          </a:prstGeom>
          <a:ln>
            <a:tailEnd type="arrow"/>
          </a:ln>
        </p:spPr>
        <p:style>
          <a:lnRef idx="2">
            <a:schemeClr val="accent2">
              <a:shade val="50000"/>
            </a:schemeClr>
          </a:lnRef>
          <a:fillRef idx="1">
            <a:schemeClr val="accent2"/>
          </a:fillRef>
          <a:effectRef idx="0">
            <a:schemeClr val="accent2"/>
          </a:effectRef>
          <a:fontRef idx="minor">
            <a:schemeClr val="lt1"/>
          </a:fontRef>
        </p:style>
      </p:cxnSp>
      <p:cxnSp>
        <p:nvCxnSpPr>
          <p:cNvPr id="50" name="Elbow Connector 49"/>
          <p:cNvCxnSpPr>
            <a:stCxn id="27" idx="3"/>
            <a:endCxn id="35" idx="3"/>
          </p:cNvCxnSpPr>
          <p:nvPr/>
        </p:nvCxnSpPr>
        <p:spPr>
          <a:xfrm rot="5400000">
            <a:off x="3460731" y="1557438"/>
            <a:ext cx="1225950" cy="1928145"/>
          </a:xfrm>
          <a:prstGeom prst="bentConnector2">
            <a:avLst/>
          </a:prstGeom>
          <a:ln>
            <a:tailEnd type="arrow"/>
          </a:ln>
        </p:spPr>
        <p:style>
          <a:lnRef idx="2">
            <a:schemeClr val="accent2">
              <a:shade val="50000"/>
            </a:schemeClr>
          </a:lnRef>
          <a:fillRef idx="1">
            <a:schemeClr val="accent2"/>
          </a:fillRef>
          <a:effectRef idx="0">
            <a:schemeClr val="accent2"/>
          </a:effectRef>
          <a:fontRef idx="minor">
            <a:schemeClr val="lt1"/>
          </a:fontRef>
        </p:style>
      </p:cxnSp>
      <p:cxnSp>
        <p:nvCxnSpPr>
          <p:cNvPr id="53" name="Elbow Connector 52"/>
          <p:cNvCxnSpPr>
            <a:stCxn id="26" idx="4"/>
            <a:endCxn id="36" idx="3"/>
          </p:cNvCxnSpPr>
          <p:nvPr/>
        </p:nvCxnSpPr>
        <p:spPr>
          <a:xfrm rot="5400000">
            <a:off x="3594918" y="1631974"/>
            <a:ext cx="1406722" cy="2380898"/>
          </a:xfrm>
          <a:prstGeom prst="bentConnector2">
            <a:avLst/>
          </a:prstGeom>
          <a:ln>
            <a:tailEnd type="arrow"/>
          </a:ln>
        </p:spPr>
        <p:style>
          <a:lnRef idx="2">
            <a:schemeClr val="accent3">
              <a:shade val="50000"/>
            </a:schemeClr>
          </a:lnRef>
          <a:fillRef idx="1">
            <a:schemeClr val="accent3"/>
          </a:fillRef>
          <a:effectRef idx="0">
            <a:schemeClr val="accent3"/>
          </a:effectRef>
          <a:fontRef idx="minor">
            <a:schemeClr val="lt1"/>
          </a:fontRef>
        </p:style>
      </p:cxnSp>
      <p:cxnSp>
        <p:nvCxnSpPr>
          <p:cNvPr id="56" name="Elbow Connector 55"/>
          <p:cNvCxnSpPr>
            <a:stCxn id="20" idx="4"/>
            <a:endCxn id="36" idx="3"/>
          </p:cNvCxnSpPr>
          <p:nvPr/>
        </p:nvCxnSpPr>
        <p:spPr>
          <a:xfrm rot="5400000">
            <a:off x="2519656" y="2351425"/>
            <a:ext cx="1762534" cy="586185"/>
          </a:xfrm>
          <a:prstGeom prst="bentConnector2">
            <a:avLst/>
          </a:prstGeom>
          <a:ln>
            <a:tailEnd type="arrow"/>
          </a:ln>
        </p:spPr>
        <p:style>
          <a:lnRef idx="2">
            <a:schemeClr val="accent3">
              <a:shade val="50000"/>
            </a:schemeClr>
          </a:lnRef>
          <a:fillRef idx="1">
            <a:schemeClr val="accent3"/>
          </a:fillRef>
          <a:effectRef idx="0">
            <a:schemeClr val="accent3"/>
          </a:effectRef>
          <a:fontRef idx="minor">
            <a:schemeClr val="lt1"/>
          </a:fontRef>
        </p:style>
      </p:cxnSp>
    </p:spTree>
    <p:extLst>
      <p:ext uri="{BB962C8B-B14F-4D97-AF65-F5344CB8AC3E}">
        <p14:creationId xmlns:p14="http://schemas.microsoft.com/office/powerpoint/2010/main" val="185659604"/>
      </p:ext>
    </p:extLst>
  </p:cSld>
  <p:clrMapOvr>
    <a:masterClrMapping/>
  </p:clrMapOvr>
  <p:timing>
    <p:tnLst>
      <p:par>
        <p:cTn xmlns:p14="http://schemas.microsoft.com/office/powerpoint/2010/main" id="1" dur="indefinite" restart="never" nodeType="tmRoot"/>
      </p:par>
    </p:tnLst>
  </p:timing>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Method Set for T and *T</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51500598"/>
              </p:ext>
            </p:extLst>
          </p:nvPr>
        </p:nvGraphicFramePr>
        <p:xfrm>
          <a:off x="457200" y="1662347"/>
          <a:ext cx="8229600" cy="563879"/>
        </p:xfrm>
        <a:graphic>
          <a:graphicData uri="http://schemas.openxmlformats.org/drawingml/2006/table">
            <a:tbl>
              <a:tblPr firstRow="1" bandRow="1">
                <a:tableStyleId>{5C22544A-7EE6-4342-B048-85BDC9FD1C3A}</a:tableStyleId>
              </a:tblPr>
              <a:tblGrid>
                <a:gridCol w="4114800"/>
                <a:gridCol w="4114800"/>
              </a:tblGrid>
              <a:tr h="278130">
                <a:tc>
                  <a:txBody>
                    <a:bodyPr/>
                    <a:lstStyle/>
                    <a:p>
                      <a:r>
                        <a:rPr lang="en-US" sz="1400" dirty="0" smtClean="0"/>
                        <a:t>T = Person</a:t>
                      </a:r>
                      <a:endParaRPr lang="en-US" sz="1400" dirty="0"/>
                    </a:p>
                  </a:txBody>
                  <a:tcPr marT="34290" marB="34290"/>
                </a:tc>
                <a:tc>
                  <a:txBody>
                    <a:bodyPr/>
                    <a:lstStyle/>
                    <a:p>
                      <a:r>
                        <a:rPr lang="en-US" sz="1400" dirty="0" smtClean="0"/>
                        <a:t>*T = *Person</a:t>
                      </a:r>
                      <a:endParaRPr lang="en-US" sz="1400" dirty="0"/>
                    </a:p>
                  </a:txBody>
                  <a:tcPr marT="34290" marB="34290"/>
                </a:tc>
              </a:tr>
              <a:tr h="278130">
                <a:tc>
                  <a:txBody>
                    <a:bodyPr/>
                    <a:lstStyle/>
                    <a:p>
                      <a:r>
                        <a:rPr lang="en-US" sz="1400" dirty="0" err="1" smtClean="0"/>
                        <a:t>func</a:t>
                      </a:r>
                      <a:r>
                        <a:rPr lang="en-US" sz="1400" dirty="0" smtClean="0"/>
                        <a:t> (p Person) Name() string</a:t>
                      </a:r>
                      <a:endParaRPr lang="en-US" sz="1400" dirty="0"/>
                    </a:p>
                  </a:txBody>
                  <a:tcPr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dirty="0" err="1" smtClean="0"/>
                        <a:t>func</a:t>
                      </a:r>
                      <a:r>
                        <a:rPr lang="en-US" sz="1400" dirty="0" smtClean="0"/>
                        <a:t> (p *Person) </a:t>
                      </a:r>
                      <a:r>
                        <a:rPr lang="en-US" sz="1400" dirty="0" err="1" smtClean="0"/>
                        <a:t>SetName</a:t>
                      </a:r>
                      <a:r>
                        <a:rPr lang="en-US" sz="1400" dirty="0" smtClean="0"/>
                        <a:t>(n string)</a:t>
                      </a:r>
                    </a:p>
                  </a:txBody>
                  <a:tcPr marT="34290" marB="34290"/>
                </a:tc>
              </a:tr>
            </a:tbl>
          </a:graphicData>
        </a:graphic>
      </p:graphicFrame>
      <p:sp>
        <p:nvSpPr>
          <p:cNvPr id="5" name="TextBox 4"/>
          <p:cNvSpPr txBox="1"/>
          <p:nvPr/>
        </p:nvSpPr>
        <p:spPr>
          <a:xfrm>
            <a:off x="3882675" y="1219439"/>
            <a:ext cx="1378653" cy="461665"/>
          </a:xfrm>
          <a:prstGeom prst="rect">
            <a:avLst/>
          </a:prstGeom>
        </p:spPr>
        <p:style>
          <a:lnRef idx="1">
            <a:schemeClr val="accent2"/>
          </a:lnRef>
          <a:fillRef idx="2">
            <a:schemeClr val="accent2"/>
          </a:fillRef>
          <a:effectRef idx="1">
            <a:schemeClr val="accent2"/>
          </a:effectRef>
          <a:fontRef idx="minor">
            <a:schemeClr val="dk1"/>
          </a:fontRef>
        </p:style>
        <p:txBody>
          <a:bodyPr wrap="none" rtlCol="0">
            <a:spAutoFit/>
          </a:bodyPr>
          <a:lstStyle/>
          <a:p>
            <a:pPr algn="ctr"/>
            <a:r>
              <a:rPr lang="en-US" sz="2400" dirty="0" smtClean="0"/>
              <a:t>Receivers</a:t>
            </a:r>
            <a:endParaRPr lang="en-US" sz="2400" dirty="0"/>
          </a:p>
        </p:txBody>
      </p:sp>
      <p:graphicFrame>
        <p:nvGraphicFramePr>
          <p:cNvPr id="6" name="Content Placeholder 3"/>
          <p:cNvGraphicFramePr>
            <a:graphicFrameLocks/>
          </p:cNvGraphicFramePr>
          <p:nvPr>
            <p:extLst>
              <p:ext uri="{D42A27DB-BD31-4B8C-83A1-F6EECF244321}">
                <p14:modId xmlns:p14="http://schemas.microsoft.com/office/powerpoint/2010/main" val="2168749372"/>
              </p:ext>
            </p:extLst>
          </p:nvPr>
        </p:nvGraphicFramePr>
        <p:xfrm>
          <a:off x="457201" y="3189355"/>
          <a:ext cx="3770069" cy="845819"/>
        </p:xfrm>
        <a:graphic>
          <a:graphicData uri="http://schemas.openxmlformats.org/drawingml/2006/table">
            <a:tbl>
              <a:tblPr firstRow="1" bandRow="1">
                <a:tableStyleId>{5C22544A-7EE6-4342-B048-85BDC9FD1C3A}</a:tableStyleId>
              </a:tblPr>
              <a:tblGrid>
                <a:gridCol w="3770069"/>
              </a:tblGrid>
              <a:tr h="278130">
                <a:tc>
                  <a:txBody>
                    <a:bodyPr/>
                    <a:lstStyle/>
                    <a:p>
                      <a:r>
                        <a:rPr lang="en-US" sz="1400" dirty="0" smtClean="0"/>
                        <a:t>T = Person</a:t>
                      </a:r>
                      <a:endParaRPr lang="en-US" sz="1400" dirty="0"/>
                    </a:p>
                  </a:txBody>
                  <a:tcPr marT="34290" marB="34290"/>
                </a:tc>
              </a:tr>
              <a:tr h="278130">
                <a:tc>
                  <a:txBody>
                    <a:bodyPr/>
                    <a:lstStyle/>
                    <a:p>
                      <a:r>
                        <a:rPr lang="en-US" sz="1400" dirty="0" err="1" smtClean="0"/>
                        <a:t>func</a:t>
                      </a:r>
                      <a:r>
                        <a:rPr lang="en-US" sz="1400" dirty="0" smtClean="0"/>
                        <a:t> (p Person) Name() string</a:t>
                      </a:r>
                      <a:endParaRPr lang="en-US" sz="1400" dirty="0"/>
                    </a:p>
                  </a:txBody>
                  <a:tcPr marT="34290" marB="34290"/>
                </a:tc>
              </a:tr>
              <a:tr h="27813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strike="sngStrike" dirty="0" err="1" smtClean="0"/>
                        <a:t>func</a:t>
                      </a:r>
                      <a:r>
                        <a:rPr lang="en-US" sz="1400" strike="sngStrike" dirty="0" smtClean="0"/>
                        <a:t> (p *Person) </a:t>
                      </a:r>
                      <a:r>
                        <a:rPr lang="en-US" sz="1400" strike="sngStrike" dirty="0" err="1" smtClean="0"/>
                        <a:t>SetName</a:t>
                      </a:r>
                      <a:r>
                        <a:rPr lang="en-US" sz="1400" strike="sngStrike" dirty="0" smtClean="0"/>
                        <a:t>(n string)</a:t>
                      </a:r>
                    </a:p>
                  </a:txBody>
                  <a:tcPr marT="34290" marB="34290"/>
                </a:tc>
              </a:tr>
            </a:tbl>
          </a:graphicData>
        </a:graphic>
      </p:graphicFrame>
      <p:sp>
        <p:nvSpPr>
          <p:cNvPr id="7" name="TextBox 6"/>
          <p:cNvSpPr txBox="1"/>
          <p:nvPr/>
        </p:nvSpPr>
        <p:spPr>
          <a:xfrm>
            <a:off x="3683329" y="2746447"/>
            <a:ext cx="1777350" cy="461665"/>
          </a:xfrm>
          <a:prstGeom prst="rect">
            <a:avLst/>
          </a:prstGeom>
        </p:spPr>
        <p:style>
          <a:lnRef idx="1">
            <a:schemeClr val="accent2"/>
          </a:lnRef>
          <a:fillRef idx="2">
            <a:schemeClr val="accent2"/>
          </a:fillRef>
          <a:effectRef idx="1">
            <a:schemeClr val="accent2"/>
          </a:effectRef>
          <a:fontRef idx="minor">
            <a:schemeClr val="dk1"/>
          </a:fontRef>
        </p:style>
        <p:txBody>
          <a:bodyPr wrap="none" rtlCol="0">
            <a:spAutoFit/>
          </a:bodyPr>
          <a:lstStyle/>
          <a:p>
            <a:pPr algn="ctr"/>
            <a:r>
              <a:rPr lang="en-US" sz="2400" dirty="0" smtClean="0"/>
              <a:t>Method Sets</a:t>
            </a:r>
            <a:endParaRPr lang="en-US" sz="2400" dirty="0"/>
          </a:p>
        </p:txBody>
      </p:sp>
      <p:graphicFrame>
        <p:nvGraphicFramePr>
          <p:cNvPr id="8" name="Content Placeholder 3"/>
          <p:cNvGraphicFramePr>
            <a:graphicFrameLocks/>
          </p:cNvGraphicFramePr>
          <p:nvPr>
            <p:extLst>
              <p:ext uri="{D42A27DB-BD31-4B8C-83A1-F6EECF244321}">
                <p14:modId xmlns:p14="http://schemas.microsoft.com/office/powerpoint/2010/main" val="711934895"/>
              </p:ext>
            </p:extLst>
          </p:nvPr>
        </p:nvGraphicFramePr>
        <p:xfrm>
          <a:off x="5049409" y="3189355"/>
          <a:ext cx="3637391" cy="845819"/>
        </p:xfrm>
        <a:graphic>
          <a:graphicData uri="http://schemas.openxmlformats.org/drawingml/2006/table">
            <a:tbl>
              <a:tblPr firstRow="1" bandRow="1">
                <a:tableStyleId>{5C22544A-7EE6-4342-B048-85BDC9FD1C3A}</a:tableStyleId>
              </a:tblPr>
              <a:tblGrid>
                <a:gridCol w="3637391"/>
              </a:tblGrid>
              <a:tr h="278130">
                <a:tc>
                  <a:txBody>
                    <a:bodyPr/>
                    <a:lstStyle/>
                    <a:p>
                      <a:r>
                        <a:rPr lang="en-US" sz="1400" dirty="0" smtClean="0"/>
                        <a:t>*T = *Person</a:t>
                      </a:r>
                      <a:endParaRPr lang="en-US" sz="1400" dirty="0"/>
                    </a:p>
                  </a:txBody>
                  <a:tcPr marT="34290" marB="34290"/>
                </a:tc>
              </a:tr>
              <a:tr h="27813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dirty="0" err="1" smtClean="0"/>
                        <a:t>func</a:t>
                      </a:r>
                      <a:r>
                        <a:rPr lang="en-US" sz="1400" dirty="0" smtClean="0"/>
                        <a:t> (p *Person) </a:t>
                      </a:r>
                      <a:r>
                        <a:rPr lang="en-US" sz="1400" dirty="0" err="1" smtClean="0"/>
                        <a:t>SetName</a:t>
                      </a:r>
                      <a:r>
                        <a:rPr lang="en-US" sz="1400" dirty="0" smtClean="0"/>
                        <a:t>(n string)</a:t>
                      </a:r>
                    </a:p>
                  </a:txBody>
                  <a:tcPr marT="34290" marB="34290"/>
                </a:tc>
              </a:tr>
              <a:tr h="27813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dirty="0" err="1" smtClean="0"/>
                        <a:t>func</a:t>
                      </a:r>
                      <a:r>
                        <a:rPr lang="en-US" sz="1400" dirty="0" smtClean="0"/>
                        <a:t> (p Person) Name() string</a:t>
                      </a:r>
                    </a:p>
                  </a:txBody>
                  <a:tcPr marT="34290" marB="34290"/>
                </a:tc>
              </a:tr>
            </a:tbl>
          </a:graphicData>
        </a:graphic>
      </p:graphicFrame>
      <p:sp>
        <p:nvSpPr>
          <p:cNvPr id="9" name="TextBox 8"/>
          <p:cNvSpPr txBox="1"/>
          <p:nvPr/>
        </p:nvSpPr>
        <p:spPr>
          <a:xfrm>
            <a:off x="5076661" y="4293344"/>
            <a:ext cx="3610138"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dirty="0" smtClean="0">
                <a:sym typeface="Wingdings"/>
              </a:rPr>
              <a:t>(*</a:t>
            </a:r>
            <a:r>
              <a:rPr lang="en-US" dirty="0" err="1" smtClean="0">
                <a:sym typeface="Wingdings"/>
              </a:rPr>
              <a:t>pT</a:t>
            </a:r>
            <a:r>
              <a:rPr lang="en-US" dirty="0" smtClean="0">
                <a:sym typeface="Wingdings"/>
              </a:rPr>
              <a:t>).Name()</a:t>
            </a:r>
            <a:endParaRPr lang="en-US" dirty="0"/>
          </a:p>
        </p:txBody>
      </p:sp>
      <p:sp>
        <p:nvSpPr>
          <p:cNvPr id="10" name="TextBox 9"/>
          <p:cNvSpPr txBox="1"/>
          <p:nvPr/>
        </p:nvSpPr>
        <p:spPr>
          <a:xfrm>
            <a:off x="457201" y="4294244"/>
            <a:ext cx="3770069"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dirty="0" smtClean="0">
                <a:sym typeface="Wingdings"/>
              </a:rPr>
              <a:t>(&amp;t).</a:t>
            </a:r>
            <a:r>
              <a:rPr lang="en-US" dirty="0" err="1" smtClean="0">
                <a:sym typeface="Wingdings"/>
              </a:rPr>
              <a:t>SetName</a:t>
            </a:r>
            <a:r>
              <a:rPr lang="en-US" dirty="0" smtClean="0">
                <a:sym typeface="Wingdings"/>
              </a:rPr>
              <a:t>(</a:t>
            </a:r>
            <a:r>
              <a:rPr lang="mr-IN" dirty="0" smtClean="0">
                <a:sym typeface="Wingdings"/>
              </a:rPr>
              <a:t>…</a:t>
            </a:r>
            <a:r>
              <a:rPr lang="en-US" dirty="0" smtClean="0">
                <a:sym typeface="Wingdings"/>
              </a:rPr>
              <a:t>)</a:t>
            </a:r>
            <a:endParaRPr lang="en-US" dirty="0"/>
          </a:p>
        </p:txBody>
      </p:sp>
      <p:sp>
        <p:nvSpPr>
          <p:cNvPr id="14" name="TextBox 13"/>
          <p:cNvSpPr txBox="1"/>
          <p:nvPr/>
        </p:nvSpPr>
        <p:spPr>
          <a:xfrm>
            <a:off x="1568615" y="4849695"/>
            <a:ext cx="6006773" cy="369332"/>
          </a:xfrm>
          <a:prstGeom prst="rect">
            <a:avLst/>
          </a:prstGeom>
          <a:noFill/>
        </p:spPr>
        <p:txBody>
          <a:bodyPr wrap="none" rtlCol="0">
            <a:spAutoFit/>
          </a:bodyPr>
          <a:lstStyle/>
          <a:p>
            <a:r>
              <a:rPr lang="en-US" dirty="0"/>
              <a:t>Method Sets: </a:t>
            </a:r>
            <a:r>
              <a:rPr lang="en-US" dirty="0">
                <a:hlinkClick r:id="rId2"/>
              </a:rPr>
              <a:t>https://</a:t>
            </a:r>
            <a:r>
              <a:rPr lang="en-US" dirty="0" err="1">
                <a:hlinkClick r:id="rId2"/>
              </a:rPr>
              <a:t>github.com</a:t>
            </a:r>
            <a:r>
              <a:rPr lang="en-US" dirty="0">
                <a:hlinkClick r:id="rId2"/>
              </a:rPr>
              <a:t>/</a:t>
            </a:r>
            <a:r>
              <a:rPr lang="en-US" dirty="0" err="1">
                <a:hlinkClick r:id="rId2"/>
              </a:rPr>
              <a:t>golang</a:t>
            </a:r>
            <a:r>
              <a:rPr lang="en-US" dirty="0">
                <a:hlinkClick r:id="rId2"/>
              </a:rPr>
              <a:t>/go/wiki/</a:t>
            </a:r>
            <a:r>
              <a:rPr lang="en-US" dirty="0" err="1">
                <a:hlinkClick r:id="rId2"/>
              </a:rPr>
              <a:t>MethodSets</a:t>
            </a:r>
            <a:endParaRPr lang="en-US" dirty="0"/>
          </a:p>
        </p:txBody>
      </p:sp>
    </p:spTree>
    <p:extLst>
      <p:ext uri="{BB962C8B-B14F-4D97-AF65-F5344CB8AC3E}">
        <p14:creationId xmlns:p14="http://schemas.microsoft.com/office/powerpoint/2010/main" val="1470021786"/>
      </p:ext>
    </p:extLst>
  </p:cSld>
  <p:clrMapOvr>
    <a:masterClrMapping/>
  </p:clrMapOvr>
  <p:timing>
    <p:tnLst>
      <p:par>
        <p:cTn xmlns:p14="http://schemas.microsoft.com/office/powerpoint/2010/main" id="1" dur="indefinite" restart="never" nodeType="tmRoot"/>
      </p:par>
    </p:tnLst>
  </p:timing>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7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Empty Interface</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3124813"/>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Ch.9 : Types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1470583703"/>
      </p:ext>
    </p:extLst>
  </p:cSld>
  <p:clrMapOvr>
    <a:masterClrMapping/>
  </p:clrMapOvr>
  <p:timing>
    <p:tnLst>
      <p:par>
        <p:cTn xmlns:p14="http://schemas.microsoft.com/office/powerpoint/2010/main" id="1" dur="indefinite" restart="never" nodeType="tmRoot"/>
      </p:par>
    </p:tnLst>
  </p:timing>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The all encompassing empty ‘interface’</a:t>
            </a:r>
          </a:p>
          <a:p>
            <a:pPr lvl="1"/>
            <a:r>
              <a:rPr lang="en-US" dirty="0" smtClean="0"/>
              <a:t>Why is the empty interface important?</a:t>
            </a:r>
          </a:p>
        </p:txBody>
      </p:sp>
    </p:spTree>
    <p:extLst>
      <p:ext uri="{BB962C8B-B14F-4D97-AF65-F5344CB8AC3E}">
        <p14:creationId xmlns:p14="http://schemas.microsoft.com/office/powerpoint/2010/main" val="986591307"/>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Package Documentation</a:t>
            </a:r>
            <a:endParaRPr lang="en-US" dirty="0"/>
          </a:p>
        </p:txBody>
      </p:sp>
      <p:pic>
        <p:nvPicPr>
          <p:cNvPr id="4" name="Content Placeholder 3" descr="go_doc_00.png"/>
          <p:cNvPicPr>
            <a:picLocks noGrp="1" noChangeAspect="1"/>
          </p:cNvPicPr>
          <p:nvPr>
            <p:ph idx="1"/>
          </p:nvPr>
        </p:nvPicPr>
        <p:blipFill>
          <a:blip r:embed="rId2">
            <a:extLst>
              <a:ext uri="{28A0092B-C50C-407E-A947-70E740481C1C}">
                <a14:useLocalDpi xmlns:a14="http://schemas.microsoft.com/office/drawing/2010/main" val="0"/>
              </a:ext>
            </a:extLst>
          </a:blip>
          <a:srcRect t="-3665" b="-3665"/>
          <a:stretch>
            <a:fillRect/>
          </a:stretch>
        </p:blipFill>
        <p:spPr/>
      </p:pic>
    </p:spTree>
    <p:extLst>
      <p:ext uri="{BB962C8B-B14F-4D97-AF65-F5344CB8AC3E}">
        <p14:creationId xmlns:p14="http://schemas.microsoft.com/office/powerpoint/2010/main" val="967416086"/>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8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Type Assertion</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3124813"/>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Ch.9 : Types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1595899500"/>
      </p:ext>
    </p:extLst>
  </p:cSld>
  <p:clrMapOvr>
    <a:masterClrMapping/>
  </p:clrMapOvr>
  <p:timing>
    <p:tnLst>
      <p:par>
        <p:cTn xmlns:p14="http://schemas.microsoft.com/office/powerpoint/2010/main" id="1" dur="indefinite" restart="never" nodeType="tmRoot"/>
      </p:par>
    </p:tnLst>
  </p:timing>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Wrapping one type within another</a:t>
            </a:r>
          </a:p>
          <a:p>
            <a:pPr lvl="1"/>
            <a:r>
              <a:rPr lang="en-US" dirty="0" smtClean="0"/>
              <a:t>How to discover the hidden type of an expression?</a:t>
            </a:r>
            <a:endParaRPr lang="en-US" dirty="0"/>
          </a:p>
          <a:p>
            <a:r>
              <a:rPr lang="en-US" dirty="0" smtClean="0"/>
              <a:t>Type Switching</a:t>
            </a:r>
          </a:p>
        </p:txBody>
      </p:sp>
    </p:spTree>
    <p:extLst>
      <p:ext uri="{BB962C8B-B14F-4D97-AF65-F5344CB8AC3E}">
        <p14:creationId xmlns:p14="http://schemas.microsoft.com/office/powerpoint/2010/main" val="3802021855"/>
      </p:ext>
    </p:extLst>
  </p:cSld>
  <p:clrMapOvr>
    <a:masterClrMapping/>
  </p:clrMapOvr>
  <p:timing>
    <p:tnLst>
      <p:par>
        <p:cTn xmlns:p14="http://schemas.microsoft.com/office/powerpoint/2010/main" id="1" dur="indefinite" restart="never" nodeType="tmRoot"/>
      </p:par>
    </p:tnLst>
  </p:timing>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Static Type</a:t>
            </a:r>
            <a:endParaRPr lang="en-US" dirty="0"/>
          </a:p>
        </p:txBody>
      </p:sp>
      <p:cxnSp>
        <p:nvCxnSpPr>
          <p:cNvPr id="5" name="Straight Connector 4"/>
          <p:cNvCxnSpPr/>
          <p:nvPr/>
        </p:nvCxnSpPr>
        <p:spPr>
          <a:xfrm>
            <a:off x="4456967" y="1359485"/>
            <a:ext cx="0" cy="2740011"/>
          </a:xfrm>
          <a:prstGeom prst="line">
            <a:avLst/>
          </a:prstGeom>
        </p:spPr>
        <p:style>
          <a:lnRef idx="2">
            <a:schemeClr val="accent1"/>
          </a:lnRef>
          <a:fillRef idx="0">
            <a:schemeClr val="accent1"/>
          </a:fillRef>
          <a:effectRef idx="1">
            <a:schemeClr val="accent1"/>
          </a:effectRef>
          <a:fontRef idx="minor">
            <a:schemeClr val="tx1"/>
          </a:fontRef>
        </p:style>
      </p:cxnSp>
      <p:grpSp>
        <p:nvGrpSpPr>
          <p:cNvPr id="19" name="Group 18"/>
          <p:cNvGrpSpPr/>
          <p:nvPr/>
        </p:nvGrpSpPr>
        <p:grpSpPr>
          <a:xfrm>
            <a:off x="2765265" y="1748287"/>
            <a:ext cx="1071972" cy="1635410"/>
            <a:chOff x="2272327" y="2414663"/>
            <a:chExt cx="1071972" cy="2180546"/>
          </a:xfrm>
        </p:grpSpPr>
        <p:sp>
          <p:nvSpPr>
            <p:cNvPr id="7" name="Rectangle 6"/>
            <p:cNvSpPr/>
            <p:nvPr/>
          </p:nvSpPr>
          <p:spPr>
            <a:xfrm>
              <a:off x="2272327" y="2825416"/>
              <a:ext cx="1071972" cy="176979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2691741" y="3338243"/>
              <a:ext cx="233144" cy="227015"/>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9" name="Oval 8"/>
            <p:cNvSpPr/>
            <p:nvPr/>
          </p:nvSpPr>
          <p:spPr>
            <a:xfrm>
              <a:off x="2691741" y="2949212"/>
              <a:ext cx="233144" cy="227015"/>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10" name="Oval 9"/>
            <p:cNvSpPr/>
            <p:nvPr/>
          </p:nvSpPr>
          <p:spPr>
            <a:xfrm>
              <a:off x="2691741" y="3744211"/>
              <a:ext cx="233144" cy="227015"/>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5" name="TextBox 14"/>
            <p:cNvSpPr txBox="1"/>
            <p:nvPr/>
          </p:nvSpPr>
          <p:spPr>
            <a:xfrm>
              <a:off x="2272328" y="2414663"/>
              <a:ext cx="1071971" cy="492443"/>
            </a:xfrm>
            <a:prstGeom prst="rect">
              <a:avLst/>
            </a:prstGeom>
            <a:noFill/>
          </p:spPr>
          <p:txBody>
            <a:bodyPr wrap="square" rtlCol="0">
              <a:spAutoFit/>
            </a:bodyPr>
            <a:lstStyle/>
            <a:p>
              <a:pPr algn="ctr"/>
              <a:r>
                <a:rPr lang="en-US" dirty="0" smtClean="0"/>
                <a:t>Types</a:t>
              </a:r>
              <a:endParaRPr lang="en-US" dirty="0"/>
            </a:p>
          </p:txBody>
        </p:sp>
      </p:grpSp>
      <p:grpSp>
        <p:nvGrpSpPr>
          <p:cNvPr id="18" name="Group 17"/>
          <p:cNvGrpSpPr/>
          <p:nvPr/>
        </p:nvGrpSpPr>
        <p:grpSpPr>
          <a:xfrm>
            <a:off x="5022168" y="1748288"/>
            <a:ext cx="2180526" cy="1635409"/>
            <a:chOff x="4529230" y="2414663"/>
            <a:chExt cx="2180526" cy="1945172"/>
          </a:xfrm>
        </p:grpSpPr>
        <p:sp>
          <p:nvSpPr>
            <p:cNvPr id="6" name="Rectangle 5"/>
            <p:cNvSpPr/>
            <p:nvPr/>
          </p:nvSpPr>
          <p:spPr>
            <a:xfrm>
              <a:off x="4529230" y="2781077"/>
              <a:ext cx="2180526" cy="157875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Isosceles Triangle 10"/>
            <p:cNvSpPr/>
            <p:nvPr/>
          </p:nvSpPr>
          <p:spPr>
            <a:xfrm>
              <a:off x="5069312" y="2901714"/>
              <a:ext cx="227009" cy="187135"/>
            </a:xfrm>
            <a:prstGeom prst="triangl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12" name="Isosceles Triangle 11"/>
            <p:cNvSpPr/>
            <p:nvPr/>
          </p:nvSpPr>
          <p:spPr>
            <a:xfrm>
              <a:off x="5012560" y="3250119"/>
              <a:ext cx="227009" cy="187135"/>
            </a:xfrm>
            <a:prstGeom prst="triangl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13" name="Isosceles Triangle 12"/>
            <p:cNvSpPr/>
            <p:nvPr/>
          </p:nvSpPr>
          <p:spPr>
            <a:xfrm>
              <a:off x="5939202" y="3507129"/>
              <a:ext cx="227009" cy="187135"/>
            </a:xfrm>
            <a:prstGeom prst="triangl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4" name="Isosceles Triangle 13"/>
            <p:cNvSpPr/>
            <p:nvPr/>
          </p:nvSpPr>
          <p:spPr>
            <a:xfrm>
              <a:off x="5645920" y="3094022"/>
              <a:ext cx="227009" cy="187135"/>
            </a:xfrm>
            <a:prstGeom prst="triangl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6" name="TextBox 15"/>
            <p:cNvSpPr txBox="1"/>
            <p:nvPr/>
          </p:nvSpPr>
          <p:spPr>
            <a:xfrm>
              <a:off x="4583759" y="2414663"/>
              <a:ext cx="2125997" cy="439287"/>
            </a:xfrm>
            <a:prstGeom prst="rect">
              <a:avLst/>
            </a:prstGeom>
            <a:noFill/>
          </p:spPr>
          <p:txBody>
            <a:bodyPr wrap="square" rtlCol="0">
              <a:spAutoFit/>
            </a:bodyPr>
            <a:lstStyle/>
            <a:p>
              <a:pPr algn="ctr"/>
              <a:r>
                <a:rPr lang="en-US" dirty="0" smtClean="0"/>
                <a:t>Values/Expressions</a:t>
              </a:r>
              <a:endParaRPr lang="en-US" dirty="0"/>
            </a:p>
          </p:txBody>
        </p:sp>
      </p:grpSp>
      <p:cxnSp>
        <p:nvCxnSpPr>
          <p:cNvPr id="22" name="Elbow Connector 21"/>
          <p:cNvCxnSpPr>
            <a:stCxn id="11" idx="1"/>
            <a:endCxn id="9" idx="6"/>
          </p:cNvCxnSpPr>
          <p:nvPr/>
        </p:nvCxnSpPr>
        <p:spPr>
          <a:xfrm rot="10800000">
            <a:off x="3417825" y="2234331"/>
            <a:ext cx="2201179" cy="2114"/>
          </a:xfrm>
          <a:prstGeom prst="bentConnector3">
            <a:avLst>
              <a:gd name="adj1" fmla="val 50000"/>
            </a:avLst>
          </a:prstGeom>
          <a:ln>
            <a:tailEnd type="arrow"/>
          </a:ln>
        </p:spPr>
        <p:style>
          <a:lnRef idx="2">
            <a:schemeClr val="dk1"/>
          </a:lnRef>
          <a:fillRef idx="0">
            <a:schemeClr val="dk1"/>
          </a:fillRef>
          <a:effectRef idx="1">
            <a:schemeClr val="dk1"/>
          </a:effectRef>
          <a:fontRef idx="minor">
            <a:schemeClr val="tx1"/>
          </a:fontRef>
        </p:style>
      </p:cxnSp>
      <p:cxnSp>
        <p:nvCxnSpPr>
          <p:cNvPr id="28" name="Elbow Connector 27"/>
          <p:cNvCxnSpPr>
            <a:stCxn id="14" idx="3"/>
            <a:endCxn id="10" idx="6"/>
          </p:cNvCxnSpPr>
          <p:nvPr/>
        </p:nvCxnSpPr>
        <p:spPr>
          <a:xfrm rot="5400000">
            <a:off x="4658202" y="1236416"/>
            <a:ext cx="353785" cy="2834540"/>
          </a:xfrm>
          <a:prstGeom prst="bentConnector2">
            <a:avLst/>
          </a:prstGeom>
          <a:ln>
            <a:tailEnd type="arrow"/>
          </a:ln>
        </p:spPr>
        <p:style>
          <a:lnRef idx="2">
            <a:schemeClr val="accent3"/>
          </a:lnRef>
          <a:fillRef idx="0">
            <a:schemeClr val="accent3"/>
          </a:fillRef>
          <a:effectRef idx="1">
            <a:schemeClr val="accent3"/>
          </a:effectRef>
          <a:fontRef idx="minor">
            <a:schemeClr val="tx1"/>
          </a:fontRef>
        </p:style>
      </p:cxnSp>
      <p:cxnSp>
        <p:nvCxnSpPr>
          <p:cNvPr id="29" name="Elbow Connector 28"/>
          <p:cNvCxnSpPr>
            <a:stCxn id="12" idx="1"/>
            <a:endCxn id="8" idx="6"/>
          </p:cNvCxnSpPr>
          <p:nvPr/>
        </p:nvCxnSpPr>
        <p:spPr>
          <a:xfrm rot="10800000">
            <a:off x="3417825" y="2526104"/>
            <a:ext cx="2144427" cy="3263"/>
          </a:xfrm>
          <a:prstGeom prst="bentConnector3">
            <a:avLst>
              <a:gd name="adj1" fmla="val 50000"/>
            </a:avLst>
          </a:prstGeom>
          <a:ln>
            <a:tailEnd type="arrow"/>
          </a:ln>
        </p:spPr>
        <p:style>
          <a:lnRef idx="2">
            <a:schemeClr val="accent2"/>
          </a:lnRef>
          <a:fillRef idx="0">
            <a:schemeClr val="accent2"/>
          </a:fillRef>
          <a:effectRef idx="1">
            <a:schemeClr val="accent2"/>
          </a:effectRef>
          <a:fontRef idx="minor">
            <a:schemeClr val="tx1"/>
          </a:fontRef>
        </p:style>
      </p:cxnSp>
      <p:cxnSp>
        <p:nvCxnSpPr>
          <p:cNvPr id="33" name="Elbow Connector 32"/>
          <p:cNvCxnSpPr>
            <a:stCxn id="13" idx="3"/>
            <a:endCxn id="10" idx="4"/>
          </p:cNvCxnSpPr>
          <p:nvPr/>
        </p:nvCxnSpPr>
        <p:spPr>
          <a:xfrm rot="5400000">
            <a:off x="4877651" y="1247715"/>
            <a:ext cx="91595" cy="3244394"/>
          </a:xfrm>
          <a:prstGeom prst="bentConnector3">
            <a:avLst>
              <a:gd name="adj1" fmla="val 386899"/>
            </a:avLst>
          </a:prstGeom>
          <a:ln>
            <a:tailEnd type="arrow"/>
          </a:ln>
        </p:spPr>
        <p:style>
          <a:lnRef idx="2">
            <a:schemeClr val="accent4"/>
          </a:lnRef>
          <a:fillRef idx="0">
            <a:schemeClr val="accent4"/>
          </a:fillRef>
          <a:effectRef idx="1">
            <a:schemeClr val="accent4"/>
          </a:effectRef>
          <a:fontRef idx="minor">
            <a:schemeClr val="tx1"/>
          </a:fontRef>
        </p:style>
      </p:cxnSp>
    </p:spTree>
    <p:extLst>
      <p:ext uri="{BB962C8B-B14F-4D97-AF65-F5344CB8AC3E}">
        <p14:creationId xmlns:p14="http://schemas.microsoft.com/office/powerpoint/2010/main" val="97827457"/>
      </p:ext>
    </p:extLst>
  </p:cSld>
  <p:clrMapOvr>
    <a:masterClrMapping/>
  </p:clrMapOvr>
  <p:timing>
    <p:tnLst>
      <p:par>
        <p:cTn xmlns:p14="http://schemas.microsoft.com/office/powerpoint/2010/main" id="1" dur="indefinite" restart="never" nodeType="tmRoot"/>
      </p:par>
    </p:tnLst>
  </p:timing>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Dynamic Type</a:t>
            </a:r>
            <a:endParaRPr lang="en-US" dirty="0"/>
          </a:p>
        </p:txBody>
      </p:sp>
      <p:cxnSp>
        <p:nvCxnSpPr>
          <p:cNvPr id="5" name="Straight Connector 4"/>
          <p:cNvCxnSpPr/>
          <p:nvPr/>
        </p:nvCxnSpPr>
        <p:spPr>
          <a:xfrm>
            <a:off x="4456967" y="1359485"/>
            <a:ext cx="0" cy="2740011"/>
          </a:xfrm>
          <a:prstGeom prst="line">
            <a:avLst/>
          </a:prstGeom>
        </p:spPr>
        <p:style>
          <a:lnRef idx="2">
            <a:schemeClr val="accent1"/>
          </a:lnRef>
          <a:fillRef idx="0">
            <a:schemeClr val="accent1"/>
          </a:fillRef>
          <a:effectRef idx="1">
            <a:schemeClr val="accent1"/>
          </a:effectRef>
          <a:fontRef idx="minor">
            <a:schemeClr val="tx1"/>
          </a:fontRef>
        </p:style>
      </p:cxnSp>
      <p:grpSp>
        <p:nvGrpSpPr>
          <p:cNvPr id="19" name="Group 18"/>
          <p:cNvGrpSpPr/>
          <p:nvPr/>
        </p:nvGrpSpPr>
        <p:grpSpPr>
          <a:xfrm>
            <a:off x="2765265" y="1748287"/>
            <a:ext cx="1071972" cy="1635410"/>
            <a:chOff x="2272327" y="2414663"/>
            <a:chExt cx="1071972" cy="2180546"/>
          </a:xfrm>
        </p:grpSpPr>
        <p:sp>
          <p:nvSpPr>
            <p:cNvPr id="7" name="Rectangle 6"/>
            <p:cNvSpPr/>
            <p:nvPr/>
          </p:nvSpPr>
          <p:spPr>
            <a:xfrm>
              <a:off x="2272327" y="2825416"/>
              <a:ext cx="1071972" cy="176979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Box 14"/>
            <p:cNvSpPr txBox="1"/>
            <p:nvPr/>
          </p:nvSpPr>
          <p:spPr>
            <a:xfrm>
              <a:off x="2272328" y="2414663"/>
              <a:ext cx="1071971" cy="492443"/>
            </a:xfrm>
            <a:prstGeom prst="rect">
              <a:avLst/>
            </a:prstGeom>
            <a:noFill/>
          </p:spPr>
          <p:txBody>
            <a:bodyPr wrap="square" rtlCol="0">
              <a:spAutoFit/>
            </a:bodyPr>
            <a:lstStyle/>
            <a:p>
              <a:pPr algn="ctr"/>
              <a:r>
                <a:rPr lang="en-US" dirty="0" smtClean="0"/>
                <a:t>Interface</a:t>
              </a:r>
              <a:endParaRPr lang="en-US" dirty="0"/>
            </a:p>
          </p:txBody>
        </p:sp>
      </p:grpSp>
      <p:grpSp>
        <p:nvGrpSpPr>
          <p:cNvPr id="18" name="Group 17"/>
          <p:cNvGrpSpPr/>
          <p:nvPr/>
        </p:nvGrpSpPr>
        <p:grpSpPr>
          <a:xfrm>
            <a:off x="5022168" y="1748288"/>
            <a:ext cx="2180526" cy="1635409"/>
            <a:chOff x="4529230" y="2414663"/>
            <a:chExt cx="2180526" cy="1945172"/>
          </a:xfrm>
        </p:grpSpPr>
        <p:sp>
          <p:nvSpPr>
            <p:cNvPr id="6" name="Rectangle 5"/>
            <p:cNvSpPr/>
            <p:nvPr/>
          </p:nvSpPr>
          <p:spPr>
            <a:xfrm>
              <a:off x="4529230" y="2781077"/>
              <a:ext cx="2180526" cy="157875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Isosceles Triangle 10"/>
            <p:cNvSpPr/>
            <p:nvPr/>
          </p:nvSpPr>
          <p:spPr>
            <a:xfrm>
              <a:off x="5069312" y="2901714"/>
              <a:ext cx="227009" cy="187135"/>
            </a:xfrm>
            <a:prstGeom prst="triangl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12" name="Isosceles Triangle 11"/>
            <p:cNvSpPr/>
            <p:nvPr/>
          </p:nvSpPr>
          <p:spPr>
            <a:xfrm>
              <a:off x="5012560" y="3234600"/>
              <a:ext cx="227009" cy="187135"/>
            </a:xfrm>
            <a:prstGeom prst="triangl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13" name="Isosceles Triangle 12"/>
            <p:cNvSpPr/>
            <p:nvPr/>
          </p:nvSpPr>
          <p:spPr>
            <a:xfrm>
              <a:off x="5939202" y="3507129"/>
              <a:ext cx="227009" cy="187135"/>
            </a:xfrm>
            <a:prstGeom prst="triangl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4" name="Isosceles Triangle 13"/>
            <p:cNvSpPr/>
            <p:nvPr/>
          </p:nvSpPr>
          <p:spPr>
            <a:xfrm>
              <a:off x="5645920" y="3094022"/>
              <a:ext cx="227009" cy="187135"/>
            </a:xfrm>
            <a:prstGeom prst="triangl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6" name="TextBox 15"/>
            <p:cNvSpPr txBox="1"/>
            <p:nvPr/>
          </p:nvSpPr>
          <p:spPr>
            <a:xfrm>
              <a:off x="4583759" y="2414663"/>
              <a:ext cx="2125997" cy="439287"/>
            </a:xfrm>
            <a:prstGeom prst="rect">
              <a:avLst/>
            </a:prstGeom>
            <a:noFill/>
          </p:spPr>
          <p:txBody>
            <a:bodyPr wrap="square" rtlCol="0">
              <a:spAutoFit/>
            </a:bodyPr>
            <a:lstStyle/>
            <a:p>
              <a:pPr algn="ctr"/>
              <a:r>
                <a:rPr lang="en-US" dirty="0" smtClean="0"/>
                <a:t>Values/Expressions</a:t>
              </a:r>
              <a:endParaRPr lang="en-US" dirty="0"/>
            </a:p>
          </p:txBody>
        </p:sp>
      </p:grpSp>
      <p:cxnSp>
        <p:nvCxnSpPr>
          <p:cNvPr id="22" name="Elbow Connector 21"/>
          <p:cNvCxnSpPr>
            <a:stCxn id="11" idx="1"/>
          </p:cNvCxnSpPr>
          <p:nvPr/>
        </p:nvCxnSpPr>
        <p:spPr>
          <a:xfrm rot="10800000">
            <a:off x="3417825" y="2234331"/>
            <a:ext cx="2201179" cy="2114"/>
          </a:xfrm>
          <a:prstGeom prst="bentConnector3">
            <a:avLst>
              <a:gd name="adj1" fmla="val 50000"/>
            </a:avLst>
          </a:prstGeom>
          <a:ln>
            <a:tailEnd type="arrow"/>
          </a:ln>
        </p:spPr>
        <p:style>
          <a:lnRef idx="2">
            <a:schemeClr val="dk1"/>
          </a:lnRef>
          <a:fillRef idx="0">
            <a:schemeClr val="dk1"/>
          </a:fillRef>
          <a:effectRef idx="1">
            <a:schemeClr val="dk1"/>
          </a:effectRef>
          <a:fontRef idx="minor">
            <a:schemeClr val="tx1"/>
          </a:fontRef>
        </p:style>
      </p:cxnSp>
      <p:cxnSp>
        <p:nvCxnSpPr>
          <p:cNvPr id="29" name="Elbow Connector 28"/>
          <p:cNvCxnSpPr>
            <a:stCxn id="12" idx="1"/>
            <a:endCxn id="41" idx="3"/>
          </p:cNvCxnSpPr>
          <p:nvPr/>
        </p:nvCxnSpPr>
        <p:spPr>
          <a:xfrm rot="10800000">
            <a:off x="3421316" y="2514543"/>
            <a:ext cx="2140934" cy="1777"/>
          </a:xfrm>
          <a:prstGeom prst="bentConnector3">
            <a:avLst>
              <a:gd name="adj1" fmla="val 50000"/>
            </a:avLst>
          </a:prstGeom>
          <a:ln>
            <a:tailEnd type="arrow"/>
          </a:ln>
        </p:spPr>
        <p:style>
          <a:lnRef idx="2">
            <a:schemeClr val="accent2"/>
          </a:lnRef>
          <a:fillRef idx="0">
            <a:schemeClr val="accent2"/>
          </a:fillRef>
          <a:effectRef idx="1">
            <a:schemeClr val="accent2"/>
          </a:effectRef>
          <a:fontRef idx="minor">
            <a:schemeClr val="tx1"/>
          </a:fontRef>
        </p:style>
      </p:cxnSp>
      <p:grpSp>
        <p:nvGrpSpPr>
          <p:cNvPr id="21" name="Group 20"/>
          <p:cNvGrpSpPr/>
          <p:nvPr/>
        </p:nvGrpSpPr>
        <p:grpSpPr>
          <a:xfrm>
            <a:off x="771303" y="1748288"/>
            <a:ext cx="1826770" cy="1631250"/>
            <a:chOff x="1703366" y="2414663"/>
            <a:chExt cx="1826770" cy="2175000"/>
          </a:xfrm>
        </p:grpSpPr>
        <p:sp>
          <p:nvSpPr>
            <p:cNvPr id="23" name="Rectangle 22"/>
            <p:cNvSpPr/>
            <p:nvPr/>
          </p:nvSpPr>
          <p:spPr>
            <a:xfrm>
              <a:off x="2075151" y="2819870"/>
              <a:ext cx="1071972" cy="176979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p:nvPr/>
          </p:nvSpPr>
          <p:spPr>
            <a:xfrm>
              <a:off x="2691741" y="3320846"/>
              <a:ext cx="233144" cy="227015"/>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26" name="Oval 25"/>
            <p:cNvSpPr/>
            <p:nvPr/>
          </p:nvSpPr>
          <p:spPr>
            <a:xfrm>
              <a:off x="2691741" y="3744211"/>
              <a:ext cx="233144" cy="227015"/>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27" name="TextBox 26"/>
            <p:cNvSpPr txBox="1"/>
            <p:nvPr/>
          </p:nvSpPr>
          <p:spPr>
            <a:xfrm>
              <a:off x="1703366" y="2414663"/>
              <a:ext cx="1826770" cy="492443"/>
            </a:xfrm>
            <a:prstGeom prst="rect">
              <a:avLst/>
            </a:prstGeom>
            <a:noFill/>
          </p:spPr>
          <p:txBody>
            <a:bodyPr wrap="square" rtlCol="0">
              <a:spAutoFit/>
            </a:bodyPr>
            <a:lstStyle/>
            <a:p>
              <a:pPr algn="ctr"/>
              <a:r>
                <a:rPr lang="en-US" dirty="0" smtClean="0"/>
                <a:t>Non-Interface</a:t>
              </a:r>
              <a:endParaRPr lang="en-US" dirty="0"/>
            </a:p>
          </p:txBody>
        </p:sp>
        <p:sp>
          <p:nvSpPr>
            <p:cNvPr id="39" name="Oval 38"/>
            <p:cNvSpPr/>
            <p:nvPr/>
          </p:nvSpPr>
          <p:spPr>
            <a:xfrm>
              <a:off x="2691741" y="2943252"/>
              <a:ext cx="233144" cy="227015"/>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grpSp>
      <p:cxnSp>
        <p:nvCxnSpPr>
          <p:cNvPr id="33" name="Elbow Connector 32"/>
          <p:cNvCxnSpPr>
            <a:stCxn id="13" idx="3"/>
            <a:endCxn id="26" idx="4"/>
          </p:cNvCxnSpPr>
          <p:nvPr/>
        </p:nvCxnSpPr>
        <p:spPr>
          <a:xfrm rot="5400000">
            <a:off x="4165151" y="535216"/>
            <a:ext cx="91595" cy="4669395"/>
          </a:xfrm>
          <a:prstGeom prst="bentConnector3">
            <a:avLst>
              <a:gd name="adj1" fmla="val 287184"/>
            </a:avLst>
          </a:prstGeom>
          <a:ln>
            <a:tailEnd type="arrow"/>
          </a:ln>
        </p:spPr>
        <p:style>
          <a:lnRef idx="2">
            <a:schemeClr val="accent4"/>
          </a:lnRef>
          <a:fillRef idx="0">
            <a:schemeClr val="accent4"/>
          </a:fillRef>
          <a:effectRef idx="1">
            <a:schemeClr val="accent4"/>
          </a:effectRef>
          <a:fontRef idx="minor">
            <a:schemeClr val="tx1"/>
          </a:fontRef>
        </p:style>
      </p:cxnSp>
      <p:cxnSp>
        <p:nvCxnSpPr>
          <p:cNvPr id="28" name="Elbow Connector 27"/>
          <p:cNvCxnSpPr>
            <a:stCxn id="14" idx="3"/>
            <a:endCxn id="26" idx="6"/>
          </p:cNvCxnSpPr>
          <p:nvPr/>
        </p:nvCxnSpPr>
        <p:spPr>
          <a:xfrm rot="5400000">
            <a:off x="3945702" y="523917"/>
            <a:ext cx="353785" cy="4259541"/>
          </a:xfrm>
          <a:prstGeom prst="bentConnector2">
            <a:avLst/>
          </a:prstGeom>
          <a:ln>
            <a:tailEnd type="arrow"/>
          </a:ln>
        </p:spPr>
        <p:style>
          <a:lnRef idx="2">
            <a:schemeClr val="accent3"/>
          </a:lnRef>
          <a:fillRef idx="0">
            <a:schemeClr val="accent3"/>
          </a:fillRef>
          <a:effectRef idx="1">
            <a:schemeClr val="accent3"/>
          </a:effectRef>
          <a:fontRef idx="minor">
            <a:schemeClr val="tx1"/>
          </a:fontRef>
        </p:style>
      </p:cxnSp>
      <p:cxnSp>
        <p:nvCxnSpPr>
          <p:cNvPr id="32" name="Elbow Connector 31"/>
          <p:cNvCxnSpPr>
            <a:stCxn id="41" idx="1"/>
            <a:endCxn id="24" idx="6"/>
          </p:cNvCxnSpPr>
          <p:nvPr/>
        </p:nvCxnSpPr>
        <p:spPr>
          <a:xfrm rot="10800000">
            <a:off x="1992822" y="2513056"/>
            <a:ext cx="1130678" cy="1487"/>
          </a:xfrm>
          <a:prstGeom prst="bentConnector3">
            <a:avLst>
              <a:gd name="adj1" fmla="val 50000"/>
            </a:avLst>
          </a:prstGeom>
          <a:ln>
            <a:tailEnd type="arrow"/>
          </a:ln>
        </p:spPr>
        <p:style>
          <a:lnRef idx="2">
            <a:schemeClr val="accent5"/>
          </a:lnRef>
          <a:fillRef idx="0">
            <a:schemeClr val="accent5"/>
          </a:fillRef>
          <a:effectRef idx="1">
            <a:schemeClr val="accent5"/>
          </a:effectRef>
          <a:fontRef idx="minor">
            <a:schemeClr val="tx1"/>
          </a:fontRef>
        </p:style>
      </p:cxnSp>
      <p:sp>
        <p:nvSpPr>
          <p:cNvPr id="40" name="Rounded Rectangle 39"/>
          <p:cNvSpPr/>
          <p:nvPr/>
        </p:nvSpPr>
        <p:spPr>
          <a:xfrm>
            <a:off x="3120008" y="2144851"/>
            <a:ext cx="297816" cy="170261"/>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41" name="Rounded Rectangle 40"/>
          <p:cNvSpPr/>
          <p:nvPr/>
        </p:nvSpPr>
        <p:spPr>
          <a:xfrm>
            <a:off x="3123500" y="2429412"/>
            <a:ext cx="297816" cy="170261"/>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cxnSp>
        <p:nvCxnSpPr>
          <p:cNvPr id="44" name="Elbow Connector 43"/>
          <p:cNvCxnSpPr>
            <a:stCxn id="40" idx="1"/>
            <a:endCxn id="39" idx="6"/>
          </p:cNvCxnSpPr>
          <p:nvPr/>
        </p:nvCxnSpPr>
        <p:spPr>
          <a:xfrm rot="10800000">
            <a:off x="1992822" y="2229861"/>
            <a:ext cx="1127186" cy="121"/>
          </a:xfrm>
          <a:prstGeom prst="bentConnector3">
            <a:avLst>
              <a:gd name="adj1" fmla="val 50000"/>
            </a:avLst>
          </a:prstGeom>
          <a:ln>
            <a:tailEnd type="arrow"/>
          </a:ln>
        </p:spPr>
        <p:style>
          <a:lnRef idx="2">
            <a:schemeClr val="accent6"/>
          </a:lnRef>
          <a:fillRef idx="0">
            <a:schemeClr val="accent6"/>
          </a:fillRef>
          <a:effectRef idx="1">
            <a:schemeClr val="accent6"/>
          </a:effectRef>
          <a:fontRef idx="minor">
            <a:schemeClr val="tx1"/>
          </a:fontRef>
        </p:style>
      </p:cxnSp>
    </p:spTree>
    <p:extLst>
      <p:ext uri="{BB962C8B-B14F-4D97-AF65-F5344CB8AC3E}">
        <p14:creationId xmlns:p14="http://schemas.microsoft.com/office/powerpoint/2010/main" val="744250736"/>
      </p:ext>
    </p:extLst>
  </p:cSld>
  <p:clrMapOvr>
    <a:masterClrMapping/>
  </p:clrMapOvr>
  <p:timing>
    <p:tnLst>
      <p:par>
        <p:cTn xmlns:p14="http://schemas.microsoft.com/office/powerpoint/2010/main" id="1" dur="indefinite" restart="never" nodeType="tmRoot"/>
      </p:par>
    </p:tnLst>
  </p:timing>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9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Review</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3124813"/>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Ch.9 : Types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509195106"/>
      </p:ext>
    </p:extLst>
  </p:cSld>
  <p:clrMapOvr>
    <a:masterClrMapping/>
  </p:clrMapOvr>
  <p:timing>
    <p:tnLst>
      <p:par>
        <p:cTn xmlns:p14="http://schemas.microsoft.com/office/powerpoint/2010/main" id="1" dur="indefinite" restart="never" nodeType="tmRoot"/>
      </p:par>
    </p:tnLst>
  </p:timing>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Wrap up chapter on ‘Types’</a:t>
            </a:r>
          </a:p>
          <a:p>
            <a:pPr lvl="1"/>
            <a:r>
              <a:rPr lang="en-US" dirty="0" smtClean="0"/>
              <a:t>Review some key concepts</a:t>
            </a:r>
          </a:p>
          <a:p>
            <a:pPr lvl="2"/>
            <a:r>
              <a:rPr lang="en-US" dirty="0" err="1" smtClean="0"/>
              <a:t>Unamed</a:t>
            </a:r>
            <a:r>
              <a:rPr lang="en-US" dirty="0" smtClean="0"/>
              <a:t> types</a:t>
            </a:r>
          </a:p>
          <a:p>
            <a:pPr lvl="2"/>
            <a:r>
              <a:rPr lang="en-US" dirty="0" smtClean="0"/>
              <a:t>Named types</a:t>
            </a:r>
          </a:p>
          <a:p>
            <a:pPr lvl="2"/>
            <a:r>
              <a:rPr lang="en-US" dirty="0" smtClean="0"/>
              <a:t>Assignability between types</a:t>
            </a:r>
          </a:p>
          <a:p>
            <a:pPr lvl="2"/>
            <a:r>
              <a:rPr lang="en-US" dirty="0" smtClean="0"/>
              <a:t>Interfaces vs. </a:t>
            </a:r>
            <a:r>
              <a:rPr lang="en-US" dirty="0" err="1" smtClean="0"/>
              <a:t>Structs</a:t>
            </a:r>
            <a:endParaRPr lang="en-US" dirty="0" smtClean="0"/>
          </a:p>
          <a:p>
            <a:pPr lvl="2"/>
            <a:r>
              <a:rPr lang="en-US" dirty="0" smtClean="0"/>
              <a:t>Implementing Interfaces</a:t>
            </a:r>
          </a:p>
          <a:p>
            <a:pPr lvl="2"/>
            <a:r>
              <a:rPr lang="en-US" smtClean="0"/>
              <a:t>Empty interface</a:t>
            </a:r>
            <a:endParaRPr lang="en-US" dirty="0" smtClean="0"/>
          </a:p>
          <a:p>
            <a:pPr lvl="2"/>
            <a:r>
              <a:rPr lang="en-US" dirty="0" smtClean="0"/>
              <a:t>Type assertion</a:t>
            </a:r>
            <a:endParaRPr lang="en-US" dirty="0"/>
          </a:p>
          <a:p>
            <a:r>
              <a:rPr lang="en-US" dirty="0" smtClean="0"/>
              <a:t>What’s next</a:t>
            </a:r>
          </a:p>
        </p:txBody>
      </p:sp>
    </p:spTree>
    <p:extLst>
      <p:ext uri="{BB962C8B-B14F-4D97-AF65-F5344CB8AC3E}">
        <p14:creationId xmlns:p14="http://schemas.microsoft.com/office/powerpoint/2010/main" val="1656125240"/>
      </p:ext>
    </p:extLst>
  </p:cSld>
  <p:clrMapOvr>
    <a:masterClrMapping/>
  </p:clrMapOvr>
  <p:timing>
    <p:tnLst>
      <p:par>
        <p:cTn xmlns:p14="http://schemas.microsoft.com/office/powerpoint/2010/main" id="1" dur="indefinite" restart="never" nodeType="tmRoot"/>
      </p:par>
    </p:tnLst>
  </p:timing>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io.Writer</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Part 1</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54692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Ch.10 : </a:t>
            </a:r>
            <a:r>
              <a:rPr lang="en-US" sz="6000" b="1" dirty="0" err="1" smtClean="0">
                <a:ln/>
                <a:solidFill>
                  <a:schemeClr val="accent3">
                    <a:lumMod val="50000"/>
                  </a:schemeClr>
                </a:solidFill>
                <a:effectLst/>
              </a:rPr>
              <a:t>io</a:t>
            </a:r>
            <a:r>
              <a:rPr lang="en-US" sz="6000" b="1" dirty="0" smtClean="0">
                <a:ln/>
                <a:solidFill>
                  <a:schemeClr val="accent3">
                    <a:lumMod val="50000"/>
                  </a:schemeClr>
                </a:solidFill>
                <a:effectLst/>
              </a:rPr>
              <a:t> Standard Package</a:t>
            </a:r>
          </a:p>
        </p:txBody>
      </p:sp>
    </p:spTree>
    <p:extLst>
      <p:ext uri="{BB962C8B-B14F-4D97-AF65-F5344CB8AC3E}">
        <p14:creationId xmlns:p14="http://schemas.microsoft.com/office/powerpoint/2010/main" val="3615414394"/>
      </p:ext>
    </p:extLst>
  </p:cSld>
  <p:clrMapOvr>
    <a:masterClrMapping/>
  </p:clrMapOvr>
  <p:timing>
    <p:tnLst>
      <p:par>
        <p:cTn xmlns:p14="http://schemas.microsoft.com/office/powerpoint/2010/main" id="1" dur="indefinite" restart="never" nodeType="tmRoot"/>
      </p:par>
    </p:tnLst>
  </p:timing>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The </a:t>
            </a:r>
            <a:r>
              <a:rPr lang="en-US" dirty="0" err="1" smtClean="0"/>
              <a:t>io.Writer</a:t>
            </a:r>
            <a:r>
              <a:rPr lang="en-US" dirty="0" smtClean="0"/>
              <a:t> interface</a:t>
            </a:r>
          </a:p>
          <a:p>
            <a:r>
              <a:rPr lang="en-US" dirty="0" smtClean="0"/>
              <a:t>Examples of implementing </a:t>
            </a:r>
            <a:r>
              <a:rPr lang="en-US" dirty="0" err="1" smtClean="0"/>
              <a:t>io.Writer</a:t>
            </a:r>
            <a:endParaRPr lang="en-US" dirty="0" smtClean="0"/>
          </a:p>
          <a:p>
            <a:pPr marL="971550" lvl="1" indent="-514350">
              <a:buFont typeface="+mj-lt"/>
              <a:buAutoNum type="arabicPeriod"/>
            </a:pPr>
            <a:r>
              <a:rPr lang="en-US" dirty="0" smtClean="0"/>
              <a:t>Implement a write counter</a:t>
            </a:r>
          </a:p>
        </p:txBody>
      </p:sp>
    </p:spTree>
    <p:extLst>
      <p:ext uri="{BB962C8B-B14F-4D97-AF65-F5344CB8AC3E}">
        <p14:creationId xmlns:p14="http://schemas.microsoft.com/office/powerpoint/2010/main" val="420837954"/>
      </p:ext>
    </p:extLst>
  </p:cSld>
  <p:clrMapOvr>
    <a:masterClrMapping/>
  </p:clrMapOvr>
  <p:timing>
    <p:tnLst>
      <p:par>
        <p:cTn xmlns:p14="http://schemas.microsoft.com/office/powerpoint/2010/main" id="1" dur="indefinite" restart="never" nodeType="tmRoot"/>
      </p:par>
    </p:tnLst>
  </p:timing>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2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io.Writer</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Part 2</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54692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Ch.10 : </a:t>
            </a:r>
            <a:r>
              <a:rPr lang="en-US" sz="6000" b="1" dirty="0" err="1" smtClean="0">
                <a:ln/>
                <a:solidFill>
                  <a:schemeClr val="accent3">
                    <a:lumMod val="50000"/>
                  </a:schemeClr>
                </a:solidFill>
                <a:effectLst/>
              </a:rPr>
              <a:t>io</a:t>
            </a:r>
            <a:r>
              <a:rPr lang="en-US" sz="6000" b="1" dirty="0" smtClean="0">
                <a:ln/>
                <a:solidFill>
                  <a:schemeClr val="accent3">
                    <a:lumMod val="50000"/>
                  </a:schemeClr>
                </a:solidFill>
                <a:effectLst/>
              </a:rPr>
              <a:t> Standard Package</a:t>
            </a:r>
          </a:p>
        </p:txBody>
      </p:sp>
    </p:spTree>
    <p:extLst>
      <p:ext uri="{BB962C8B-B14F-4D97-AF65-F5344CB8AC3E}">
        <p14:creationId xmlns:p14="http://schemas.microsoft.com/office/powerpoint/2010/main" val="69900048"/>
      </p:ext>
    </p:extLst>
  </p:cSld>
  <p:clrMapOvr>
    <a:masterClrMapping/>
  </p:clrMapOvr>
  <p:timing>
    <p:tnLst>
      <p:par>
        <p:cTn xmlns:p14="http://schemas.microsoft.com/office/powerpoint/2010/main" id="1" dur="indefinite" restart="never" nodeType="tmRoot"/>
      </p:par>
    </p:tnLst>
  </p:timing>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Examples of implementing </a:t>
            </a:r>
            <a:r>
              <a:rPr lang="en-US" dirty="0" err="1" smtClean="0"/>
              <a:t>io.Writer</a:t>
            </a:r>
            <a:endParaRPr lang="en-US" dirty="0" smtClean="0"/>
          </a:p>
          <a:p>
            <a:pPr marL="971550" lvl="1" indent="-514350">
              <a:buFont typeface="+mj-lt"/>
              <a:buAutoNum type="arabicPeriod"/>
            </a:pPr>
            <a:r>
              <a:rPr lang="en-US" dirty="0" smtClean="0"/>
              <a:t>Implement a ‘bytes’ written counter</a:t>
            </a:r>
          </a:p>
        </p:txBody>
      </p:sp>
    </p:spTree>
    <p:extLst>
      <p:ext uri="{BB962C8B-B14F-4D97-AF65-F5344CB8AC3E}">
        <p14:creationId xmlns:p14="http://schemas.microsoft.com/office/powerpoint/2010/main" val="2238434497"/>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t>
            </a:r>
            <a:r>
              <a:rPr lang="en-US" dirty="0" err="1" smtClean="0"/>
              <a:t>godoc</a:t>
            </a:r>
            <a:r>
              <a:rPr lang="en-US" dirty="0" smtClean="0"/>
              <a:t>’ </a:t>
            </a:r>
            <a:r>
              <a:rPr lang="en-US" dirty="0" err="1" smtClean="0"/>
              <a:t>vs</a:t>
            </a:r>
            <a:r>
              <a:rPr lang="en-US" dirty="0" smtClean="0"/>
              <a:t> ‘go doc’</a:t>
            </a:r>
            <a:endParaRPr lang="en-US" dirty="0"/>
          </a:p>
        </p:txBody>
      </p:sp>
      <p:pic>
        <p:nvPicPr>
          <p:cNvPr id="4" name="Content Placeholder 3" descr="go_doc_01.png"/>
          <p:cNvPicPr>
            <a:picLocks noGrp="1" noChangeAspect="1"/>
          </p:cNvPicPr>
          <p:nvPr>
            <p:ph idx="1"/>
          </p:nvPr>
        </p:nvPicPr>
        <p:blipFill>
          <a:blip r:embed="rId2">
            <a:extLst>
              <a:ext uri="{28A0092B-C50C-407E-A947-70E740481C1C}">
                <a14:useLocalDpi xmlns:a14="http://schemas.microsoft.com/office/drawing/2010/main" val="0"/>
              </a:ext>
            </a:extLst>
          </a:blip>
          <a:srcRect t="-5718" b="-5718"/>
          <a:stretch>
            <a:fillRect/>
          </a:stretch>
        </p:blipFill>
        <p:spPr/>
      </p:pic>
    </p:spTree>
    <p:extLst>
      <p:ext uri="{BB962C8B-B14F-4D97-AF65-F5344CB8AC3E}">
        <p14:creationId xmlns:p14="http://schemas.microsoft.com/office/powerpoint/2010/main" val="3932962635"/>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3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io.Writer</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Part 3</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54692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Ch.10 : </a:t>
            </a:r>
            <a:r>
              <a:rPr lang="en-US" sz="6000" b="1" dirty="0" err="1" smtClean="0">
                <a:ln/>
                <a:solidFill>
                  <a:schemeClr val="accent3">
                    <a:lumMod val="50000"/>
                  </a:schemeClr>
                </a:solidFill>
                <a:effectLst/>
              </a:rPr>
              <a:t>io</a:t>
            </a:r>
            <a:r>
              <a:rPr lang="en-US" sz="6000" b="1" dirty="0" smtClean="0">
                <a:ln/>
                <a:solidFill>
                  <a:schemeClr val="accent3">
                    <a:lumMod val="50000"/>
                  </a:schemeClr>
                </a:solidFill>
                <a:effectLst/>
              </a:rPr>
              <a:t> Standard Package</a:t>
            </a:r>
          </a:p>
        </p:txBody>
      </p:sp>
    </p:spTree>
    <p:extLst>
      <p:ext uri="{BB962C8B-B14F-4D97-AF65-F5344CB8AC3E}">
        <p14:creationId xmlns:p14="http://schemas.microsoft.com/office/powerpoint/2010/main" val="203249401"/>
      </p:ext>
    </p:extLst>
  </p:cSld>
  <p:clrMapOvr>
    <a:masterClrMapping/>
  </p:clrMapOvr>
  <p:timing>
    <p:tnLst>
      <p:par>
        <p:cTn xmlns:p14="http://schemas.microsoft.com/office/powerpoint/2010/main" id="1" dur="indefinite" restart="never" nodeType="tmRoot"/>
      </p:par>
    </p:tnLst>
  </p:timing>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The </a:t>
            </a:r>
            <a:r>
              <a:rPr lang="en-US" dirty="0" err="1" smtClean="0"/>
              <a:t>io.Writer</a:t>
            </a:r>
            <a:r>
              <a:rPr lang="en-US" dirty="0" smtClean="0"/>
              <a:t> interface</a:t>
            </a:r>
          </a:p>
          <a:p>
            <a:r>
              <a:rPr lang="en-US" dirty="0" smtClean="0"/>
              <a:t>Examples of implementing </a:t>
            </a:r>
            <a:r>
              <a:rPr lang="en-US" dirty="0" err="1" smtClean="0"/>
              <a:t>io.Writer</a:t>
            </a:r>
            <a:endParaRPr lang="en-US" dirty="0" smtClean="0"/>
          </a:p>
          <a:p>
            <a:pPr marL="971550" lvl="1" indent="-514350">
              <a:buFont typeface="+mj-lt"/>
              <a:buAutoNum type="arabicPeriod"/>
            </a:pPr>
            <a:r>
              <a:rPr lang="en-US" smtClean="0"/>
              <a:t>Implement </a:t>
            </a:r>
            <a:r>
              <a:rPr lang="en-US" dirty="0" smtClean="0"/>
              <a:t>an average ‘age’ tracker</a:t>
            </a:r>
          </a:p>
        </p:txBody>
      </p:sp>
    </p:spTree>
    <p:extLst>
      <p:ext uri="{BB962C8B-B14F-4D97-AF65-F5344CB8AC3E}">
        <p14:creationId xmlns:p14="http://schemas.microsoft.com/office/powerpoint/2010/main" val="1567086218"/>
      </p:ext>
    </p:extLst>
  </p:cSld>
  <p:clrMapOvr>
    <a:masterClrMapping/>
  </p:clrMapOvr>
  <p:timing>
    <p:tnLst>
      <p:par>
        <p:cTn xmlns:p14="http://schemas.microsoft.com/office/powerpoint/2010/main" id="1" dur="indefinite" restart="never" nodeType="tmRoot"/>
      </p:par>
    </p:tnLst>
  </p:timing>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4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io.Writer</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Part 4</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54692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Ch.10 : </a:t>
            </a:r>
            <a:r>
              <a:rPr lang="en-US" sz="6000" b="1" dirty="0" err="1" smtClean="0">
                <a:ln/>
                <a:solidFill>
                  <a:schemeClr val="accent3">
                    <a:lumMod val="50000"/>
                  </a:schemeClr>
                </a:solidFill>
                <a:effectLst/>
              </a:rPr>
              <a:t>io</a:t>
            </a:r>
            <a:r>
              <a:rPr lang="en-US" sz="6000" b="1" dirty="0" smtClean="0">
                <a:ln/>
                <a:solidFill>
                  <a:schemeClr val="accent3">
                    <a:lumMod val="50000"/>
                  </a:schemeClr>
                </a:solidFill>
                <a:effectLst/>
              </a:rPr>
              <a:t> Standard Package</a:t>
            </a:r>
          </a:p>
        </p:txBody>
      </p:sp>
    </p:spTree>
    <p:extLst>
      <p:ext uri="{BB962C8B-B14F-4D97-AF65-F5344CB8AC3E}">
        <p14:creationId xmlns:p14="http://schemas.microsoft.com/office/powerpoint/2010/main" val="3469797975"/>
      </p:ext>
    </p:extLst>
  </p:cSld>
  <p:clrMapOvr>
    <a:masterClrMapping/>
  </p:clrMapOvr>
  <p:timing>
    <p:tnLst>
      <p:par>
        <p:cTn xmlns:p14="http://schemas.microsoft.com/office/powerpoint/2010/main" id="1" dur="indefinite" restart="never" nodeType="tmRoot"/>
      </p:par>
    </p:tnLst>
  </p:timing>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Implement </a:t>
            </a:r>
            <a:r>
              <a:rPr lang="en-US" dirty="0" err="1" smtClean="0"/>
              <a:t>io.Writer</a:t>
            </a:r>
            <a:r>
              <a:rPr lang="en-US" dirty="0" smtClean="0"/>
              <a:t> for ‘Person’ </a:t>
            </a:r>
            <a:r>
              <a:rPr lang="en-US" dirty="0" err="1" smtClean="0"/>
              <a:t>Struct</a:t>
            </a:r>
            <a:endParaRPr lang="en-US" dirty="0" smtClean="0"/>
          </a:p>
          <a:p>
            <a:pPr lvl="1"/>
            <a:r>
              <a:rPr lang="en-US" dirty="0" smtClean="0"/>
              <a:t>Turn a slice of bytes, []byte, into valid Person object</a:t>
            </a:r>
          </a:p>
        </p:txBody>
      </p:sp>
    </p:spTree>
    <p:extLst>
      <p:ext uri="{BB962C8B-B14F-4D97-AF65-F5344CB8AC3E}">
        <p14:creationId xmlns:p14="http://schemas.microsoft.com/office/powerpoint/2010/main" val="1812954110"/>
      </p:ext>
    </p:extLst>
  </p:cSld>
  <p:clrMapOvr>
    <a:masterClrMapping/>
  </p:clrMapOvr>
  <p:timing>
    <p:tnLst>
      <p:par>
        <p:cTn xmlns:p14="http://schemas.microsoft.com/office/powerpoint/2010/main" id="1" dur="indefinite" restart="never" nodeType="tmRoot"/>
      </p:par>
    </p:tnLst>
  </p:timing>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5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io.Reader</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Part 1</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54692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Ch.10 : </a:t>
            </a:r>
            <a:r>
              <a:rPr lang="en-US" sz="6000" b="1" dirty="0" err="1" smtClean="0">
                <a:ln/>
                <a:solidFill>
                  <a:schemeClr val="accent3">
                    <a:lumMod val="50000"/>
                  </a:schemeClr>
                </a:solidFill>
                <a:effectLst/>
              </a:rPr>
              <a:t>io</a:t>
            </a:r>
            <a:r>
              <a:rPr lang="en-US" sz="6000" b="1" dirty="0" smtClean="0">
                <a:ln/>
                <a:solidFill>
                  <a:schemeClr val="accent3">
                    <a:lumMod val="50000"/>
                  </a:schemeClr>
                </a:solidFill>
                <a:effectLst/>
              </a:rPr>
              <a:t> Standard Package</a:t>
            </a:r>
          </a:p>
        </p:txBody>
      </p:sp>
    </p:spTree>
    <p:extLst>
      <p:ext uri="{BB962C8B-B14F-4D97-AF65-F5344CB8AC3E}">
        <p14:creationId xmlns:p14="http://schemas.microsoft.com/office/powerpoint/2010/main" val="3923760678"/>
      </p:ext>
    </p:extLst>
  </p:cSld>
  <p:clrMapOvr>
    <a:masterClrMapping/>
  </p:clrMapOvr>
  <p:timing>
    <p:tnLst>
      <p:par>
        <p:cTn xmlns:p14="http://schemas.microsoft.com/office/powerpoint/2010/main" id="1" dur="indefinite" restart="never" nodeType="tmRoot"/>
      </p:par>
    </p:tnLst>
  </p:timing>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The </a:t>
            </a:r>
            <a:r>
              <a:rPr lang="en-US" dirty="0" err="1" smtClean="0"/>
              <a:t>io.Reader</a:t>
            </a:r>
            <a:r>
              <a:rPr lang="en-US" dirty="0" smtClean="0"/>
              <a:t> interface</a:t>
            </a:r>
          </a:p>
          <a:p>
            <a:r>
              <a:rPr lang="en-US" dirty="0" smtClean="0"/>
              <a:t>Simple implementations of </a:t>
            </a:r>
            <a:r>
              <a:rPr lang="en-US" dirty="0" err="1" smtClean="0"/>
              <a:t>io.Reader</a:t>
            </a:r>
            <a:endParaRPr lang="en-US" dirty="0" smtClean="0"/>
          </a:p>
          <a:p>
            <a:pPr marL="971550" lvl="1" indent="-514350">
              <a:buFont typeface="+mj-lt"/>
              <a:buAutoNum type="arabicPeriod"/>
            </a:pPr>
            <a:r>
              <a:rPr lang="en-US" dirty="0" smtClean="0"/>
              <a:t>Implement a Read Counter</a:t>
            </a:r>
          </a:p>
          <a:p>
            <a:pPr marL="971550" lvl="1" indent="-514350">
              <a:buFont typeface="+mj-lt"/>
              <a:buAutoNum type="arabicPeriod"/>
            </a:pPr>
            <a:r>
              <a:rPr lang="en-US" dirty="0" smtClean="0"/>
              <a:t>Implement a Bytes </a:t>
            </a:r>
            <a:r>
              <a:rPr lang="en-US" smtClean="0"/>
              <a:t>Read counter</a:t>
            </a:r>
            <a:endParaRPr lang="en-US" dirty="0" smtClean="0"/>
          </a:p>
        </p:txBody>
      </p:sp>
    </p:spTree>
    <p:extLst>
      <p:ext uri="{BB962C8B-B14F-4D97-AF65-F5344CB8AC3E}">
        <p14:creationId xmlns:p14="http://schemas.microsoft.com/office/powerpoint/2010/main" val="3061881831"/>
      </p:ext>
    </p:extLst>
  </p:cSld>
  <p:clrMapOvr>
    <a:masterClrMapping/>
  </p:clrMapOvr>
  <p:timing>
    <p:tnLst>
      <p:par>
        <p:cTn xmlns:p14="http://schemas.microsoft.com/office/powerpoint/2010/main" id="1" dur="indefinite" restart="never" nodeType="tmRoot"/>
      </p:par>
    </p:tnLst>
  </p:timing>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6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io.Reader</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Part 2</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54692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Ch.10 : </a:t>
            </a:r>
            <a:r>
              <a:rPr lang="en-US" sz="6000" b="1" dirty="0" err="1" smtClean="0">
                <a:ln/>
                <a:solidFill>
                  <a:schemeClr val="accent3">
                    <a:lumMod val="50000"/>
                  </a:schemeClr>
                </a:solidFill>
                <a:effectLst/>
              </a:rPr>
              <a:t>io</a:t>
            </a:r>
            <a:r>
              <a:rPr lang="en-US" sz="6000" b="1" dirty="0" smtClean="0">
                <a:ln/>
                <a:solidFill>
                  <a:schemeClr val="accent3">
                    <a:lumMod val="50000"/>
                  </a:schemeClr>
                </a:solidFill>
                <a:effectLst/>
              </a:rPr>
              <a:t> Standard Package</a:t>
            </a:r>
          </a:p>
        </p:txBody>
      </p:sp>
    </p:spTree>
    <p:extLst>
      <p:ext uri="{BB962C8B-B14F-4D97-AF65-F5344CB8AC3E}">
        <p14:creationId xmlns:p14="http://schemas.microsoft.com/office/powerpoint/2010/main" val="3565974627"/>
      </p:ext>
    </p:extLst>
  </p:cSld>
  <p:clrMapOvr>
    <a:masterClrMapping/>
  </p:clrMapOvr>
  <p:timing>
    <p:tnLst>
      <p:par>
        <p:cTn xmlns:p14="http://schemas.microsoft.com/office/powerpoint/2010/main" id="1" dur="indefinite" restart="never" nodeType="tmRoot"/>
      </p:par>
    </p:tnLst>
  </p:timing>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Person </a:t>
            </a:r>
            <a:r>
              <a:rPr lang="en-US" dirty="0" err="1" smtClean="0"/>
              <a:t>struct</a:t>
            </a:r>
            <a:r>
              <a:rPr lang="en-US" dirty="0" smtClean="0"/>
              <a:t> implementation of </a:t>
            </a:r>
            <a:r>
              <a:rPr lang="en-US" dirty="0" err="1" smtClean="0"/>
              <a:t>io.Reader</a:t>
            </a:r>
            <a:endParaRPr lang="en-US" dirty="0" smtClean="0"/>
          </a:p>
          <a:p>
            <a:pPr lvl="1"/>
            <a:r>
              <a:rPr lang="en-US" dirty="0" smtClean="0"/>
              <a:t>Encode an object of ‘Person’ to a series of bytes</a:t>
            </a:r>
          </a:p>
        </p:txBody>
      </p:sp>
    </p:spTree>
    <p:extLst>
      <p:ext uri="{BB962C8B-B14F-4D97-AF65-F5344CB8AC3E}">
        <p14:creationId xmlns:p14="http://schemas.microsoft.com/office/powerpoint/2010/main" val="1450955124"/>
      </p:ext>
    </p:extLst>
  </p:cSld>
  <p:clrMapOvr>
    <a:masterClrMapping/>
  </p:clrMapOvr>
  <p:timing>
    <p:tnLst>
      <p:par>
        <p:cTn xmlns:p14="http://schemas.microsoft.com/office/powerpoint/2010/main" id="1" dur="indefinite" restart="never" nodeType="tmRoot"/>
      </p:par>
    </p:tnLst>
  </p:timing>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7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MemStore</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v1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Part 1</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54692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Ch.10 : </a:t>
            </a:r>
            <a:r>
              <a:rPr lang="en-US" sz="6000" b="1" dirty="0" err="1" smtClean="0">
                <a:ln/>
                <a:solidFill>
                  <a:schemeClr val="accent3">
                    <a:lumMod val="50000"/>
                  </a:schemeClr>
                </a:solidFill>
                <a:effectLst/>
              </a:rPr>
              <a:t>io</a:t>
            </a:r>
            <a:r>
              <a:rPr lang="en-US" sz="6000" b="1" dirty="0" smtClean="0">
                <a:ln/>
                <a:solidFill>
                  <a:schemeClr val="accent3">
                    <a:lumMod val="50000"/>
                  </a:schemeClr>
                </a:solidFill>
                <a:effectLst/>
              </a:rPr>
              <a:t> Standard Package</a:t>
            </a:r>
          </a:p>
        </p:txBody>
      </p:sp>
    </p:spTree>
    <p:extLst>
      <p:ext uri="{BB962C8B-B14F-4D97-AF65-F5344CB8AC3E}">
        <p14:creationId xmlns:p14="http://schemas.microsoft.com/office/powerpoint/2010/main" val="3916900293"/>
      </p:ext>
    </p:extLst>
  </p:cSld>
  <p:clrMapOvr>
    <a:masterClrMapping/>
  </p:clrMapOvr>
  <p:timing>
    <p:tnLst>
      <p:par>
        <p:cTn xmlns:p14="http://schemas.microsoft.com/office/powerpoint/2010/main" id="1" dur="indefinite" restart="never" nodeType="tmRoot"/>
      </p:par>
    </p:tnLst>
  </p:timing>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Implement a ‘file-like’ in-memory Storage Engine (</a:t>
            </a:r>
            <a:r>
              <a:rPr lang="en-US" dirty="0" err="1" smtClean="0"/>
              <a:t>MemStore</a:t>
            </a:r>
            <a:r>
              <a:rPr lang="en-US" dirty="0" smtClean="0"/>
              <a:t>)</a:t>
            </a:r>
          </a:p>
          <a:p>
            <a:pPr lvl="1"/>
            <a:r>
              <a:rPr lang="en-US" dirty="0" smtClean="0"/>
              <a:t>Operation supported:</a:t>
            </a:r>
          </a:p>
          <a:p>
            <a:pPr lvl="2"/>
            <a:r>
              <a:rPr lang="en-US" dirty="0" smtClean="0"/>
              <a:t>Size() </a:t>
            </a:r>
            <a:r>
              <a:rPr lang="en-US" dirty="0" err="1" smtClean="0"/>
              <a:t>int</a:t>
            </a:r>
            <a:endParaRPr lang="en-US" dirty="0" smtClean="0"/>
          </a:p>
          <a:p>
            <a:pPr lvl="2"/>
            <a:r>
              <a:rPr lang="en-US" dirty="0" err="1" smtClean="0"/>
              <a:t>IsEmpty</a:t>
            </a:r>
            <a:r>
              <a:rPr lang="en-US" dirty="0" smtClean="0"/>
              <a:t>() </a:t>
            </a:r>
            <a:r>
              <a:rPr lang="en-US" dirty="0" err="1" smtClean="0"/>
              <a:t>bool</a:t>
            </a:r>
            <a:endParaRPr lang="en-US" dirty="0" smtClean="0"/>
          </a:p>
          <a:p>
            <a:pPr lvl="2"/>
            <a:r>
              <a:rPr lang="en-US" dirty="0" err="1" smtClean="0"/>
              <a:t>io.Writer</a:t>
            </a:r>
            <a:endParaRPr lang="en-US" dirty="0" smtClean="0"/>
          </a:p>
          <a:p>
            <a:pPr lvl="2"/>
            <a:r>
              <a:rPr lang="en-US" dirty="0" err="1" smtClean="0"/>
              <a:t>io.Reader</a:t>
            </a:r>
            <a:endParaRPr lang="en-US" dirty="0" smtClean="0"/>
          </a:p>
          <a:p>
            <a:pPr lvl="2"/>
            <a:r>
              <a:rPr lang="en-US" dirty="0" err="1" smtClean="0"/>
              <a:t>fmt.Stringer</a:t>
            </a:r>
            <a:endParaRPr lang="en-US" dirty="0" smtClean="0"/>
          </a:p>
        </p:txBody>
      </p:sp>
    </p:spTree>
    <p:extLst>
      <p:ext uri="{BB962C8B-B14F-4D97-AF65-F5344CB8AC3E}">
        <p14:creationId xmlns:p14="http://schemas.microsoft.com/office/powerpoint/2010/main" val="3632572287"/>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 doc </a:t>
            </a:r>
            <a:r>
              <a:rPr lang="en-US" dirty="0" err="1" smtClean="0"/>
              <a:t>fmt.Stringer</a:t>
            </a:r>
            <a:r>
              <a:rPr lang="en-US" dirty="0" smtClean="0"/>
              <a:t>’</a:t>
            </a:r>
            <a:endParaRPr lang="en-US" dirty="0"/>
          </a:p>
        </p:txBody>
      </p:sp>
      <p:pic>
        <p:nvPicPr>
          <p:cNvPr id="4" name="Content Placeholder 3" descr="go_doc_02.png"/>
          <p:cNvPicPr>
            <a:picLocks noGrp="1" noChangeAspect="1"/>
          </p:cNvPicPr>
          <p:nvPr>
            <p:ph idx="1"/>
          </p:nvPr>
        </p:nvPicPr>
        <p:blipFill>
          <a:blip r:embed="rId2">
            <a:extLst>
              <a:ext uri="{28A0092B-C50C-407E-A947-70E740481C1C}">
                <a14:useLocalDpi xmlns:a14="http://schemas.microsoft.com/office/drawing/2010/main" val="0"/>
              </a:ext>
            </a:extLst>
          </a:blip>
          <a:srcRect t="-6099" b="-6099"/>
          <a:stretch>
            <a:fillRect/>
          </a:stretch>
        </p:blipFill>
        <p:spPr/>
      </p:pic>
    </p:spTree>
    <p:extLst>
      <p:ext uri="{BB962C8B-B14F-4D97-AF65-F5344CB8AC3E}">
        <p14:creationId xmlns:p14="http://schemas.microsoft.com/office/powerpoint/2010/main" val="4147245013"/>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8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MemStore</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v1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Part 2</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54692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Ch.10 : </a:t>
            </a:r>
            <a:r>
              <a:rPr lang="en-US" sz="6000" b="1" dirty="0" err="1" smtClean="0">
                <a:ln/>
                <a:solidFill>
                  <a:schemeClr val="accent3">
                    <a:lumMod val="50000"/>
                  </a:schemeClr>
                </a:solidFill>
                <a:effectLst/>
              </a:rPr>
              <a:t>io</a:t>
            </a:r>
            <a:r>
              <a:rPr lang="en-US" sz="6000" b="1" dirty="0" smtClean="0">
                <a:ln/>
                <a:solidFill>
                  <a:schemeClr val="accent3">
                    <a:lumMod val="50000"/>
                  </a:schemeClr>
                </a:solidFill>
                <a:effectLst/>
              </a:rPr>
              <a:t> Standard Package</a:t>
            </a:r>
          </a:p>
        </p:txBody>
      </p:sp>
    </p:spTree>
    <p:extLst>
      <p:ext uri="{BB962C8B-B14F-4D97-AF65-F5344CB8AC3E}">
        <p14:creationId xmlns:p14="http://schemas.microsoft.com/office/powerpoint/2010/main" val="4160755350"/>
      </p:ext>
    </p:extLst>
  </p:cSld>
  <p:clrMapOvr>
    <a:masterClrMapping/>
  </p:clrMapOvr>
  <p:timing>
    <p:tnLst>
      <p:par>
        <p:cTn xmlns:p14="http://schemas.microsoft.com/office/powerpoint/2010/main" id="1" dur="indefinite" restart="never" nodeType="tmRoot"/>
      </p:par>
    </p:tnLst>
  </p:timing>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lnSpcReduction="10000"/>
          </a:bodyPr>
          <a:lstStyle/>
          <a:p>
            <a:r>
              <a:rPr lang="en-US" dirty="0" smtClean="0"/>
              <a:t>Complete implementation of  ‘file-like’ in-memory Storage Engine (</a:t>
            </a:r>
            <a:r>
              <a:rPr lang="en-US" dirty="0" err="1" smtClean="0"/>
              <a:t>MemStore</a:t>
            </a:r>
            <a:r>
              <a:rPr lang="en-US" dirty="0" smtClean="0"/>
              <a:t>)</a:t>
            </a:r>
          </a:p>
          <a:p>
            <a:pPr lvl="1"/>
            <a:r>
              <a:rPr lang="en-US" dirty="0" smtClean="0"/>
              <a:t>Fix</a:t>
            </a:r>
            <a:r>
              <a:rPr lang="en-US" dirty="0"/>
              <a:t> </a:t>
            </a:r>
            <a:r>
              <a:rPr lang="en-US" dirty="0" err="1" smtClean="0"/>
              <a:t>io.Reader</a:t>
            </a:r>
            <a:endParaRPr lang="en-US" dirty="0" smtClean="0"/>
          </a:p>
          <a:p>
            <a:pPr lvl="1"/>
            <a:r>
              <a:rPr lang="en-US" dirty="0" smtClean="0"/>
              <a:t>Add:</a:t>
            </a:r>
          </a:p>
          <a:p>
            <a:pPr lvl="2"/>
            <a:r>
              <a:rPr lang="en-US" dirty="0" smtClean="0"/>
              <a:t>Close() error</a:t>
            </a:r>
          </a:p>
          <a:p>
            <a:pPr lvl="2"/>
            <a:r>
              <a:rPr lang="en-US" dirty="0" err="1" smtClean="0"/>
              <a:t>IsClose</a:t>
            </a:r>
            <a:r>
              <a:rPr lang="en-US" dirty="0" smtClean="0"/>
              <a:t>()</a:t>
            </a:r>
          </a:p>
          <a:p>
            <a:pPr lvl="2"/>
            <a:r>
              <a:rPr lang="en-US" dirty="0" smtClean="0"/>
              <a:t>Reset()</a:t>
            </a:r>
          </a:p>
        </p:txBody>
      </p:sp>
    </p:spTree>
    <p:extLst>
      <p:ext uri="{BB962C8B-B14F-4D97-AF65-F5344CB8AC3E}">
        <p14:creationId xmlns:p14="http://schemas.microsoft.com/office/powerpoint/2010/main" val="2447300101"/>
      </p:ext>
    </p:extLst>
  </p:cSld>
  <p:clrMapOvr>
    <a:masterClrMapping/>
  </p:clrMapOvr>
  <p:timing>
    <p:tnLst>
      <p:par>
        <p:cTn xmlns:p14="http://schemas.microsoft.com/office/powerpoint/2010/main" id="1" dur="indefinite" restart="never" nodeType="tmRoot"/>
      </p:par>
    </p:tnLst>
  </p:timing>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9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io</a:t>
            </a:r>
            <a:r>
              <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Errors</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54692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Ch.10 : </a:t>
            </a:r>
            <a:r>
              <a:rPr lang="en-US" sz="6000" b="1" dirty="0" err="1" smtClean="0">
                <a:ln/>
                <a:solidFill>
                  <a:schemeClr val="accent3">
                    <a:lumMod val="50000"/>
                  </a:schemeClr>
                </a:solidFill>
                <a:effectLst/>
              </a:rPr>
              <a:t>io</a:t>
            </a:r>
            <a:r>
              <a:rPr lang="en-US" sz="6000" b="1" dirty="0" smtClean="0">
                <a:ln/>
                <a:solidFill>
                  <a:schemeClr val="accent3">
                    <a:lumMod val="50000"/>
                  </a:schemeClr>
                </a:solidFill>
                <a:effectLst/>
              </a:rPr>
              <a:t> Standard Package</a:t>
            </a:r>
          </a:p>
        </p:txBody>
      </p:sp>
    </p:spTree>
    <p:extLst>
      <p:ext uri="{BB962C8B-B14F-4D97-AF65-F5344CB8AC3E}">
        <p14:creationId xmlns:p14="http://schemas.microsoft.com/office/powerpoint/2010/main" val="3922052211"/>
      </p:ext>
    </p:extLst>
  </p:cSld>
  <p:clrMapOvr>
    <a:masterClrMapping/>
  </p:clrMapOvr>
  <p:timing>
    <p:tnLst>
      <p:par>
        <p:cTn xmlns:p14="http://schemas.microsoft.com/office/powerpoint/2010/main" id="1" dur="indefinite" restart="never" nodeType="tmRoot"/>
      </p:par>
    </p:tnLst>
  </p:timing>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Pitfalls of using and implementing </a:t>
            </a:r>
            <a:r>
              <a:rPr lang="en-US" dirty="0" err="1" smtClean="0"/>
              <a:t>io.Reader</a:t>
            </a:r>
            <a:endParaRPr lang="en-US" dirty="0" smtClean="0"/>
          </a:p>
          <a:p>
            <a:pPr lvl="1"/>
            <a:r>
              <a:rPr lang="en-US" dirty="0"/>
              <a:t>Handling Read errors:</a:t>
            </a:r>
          </a:p>
          <a:p>
            <a:pPr lvl="2"/>
            <a:r>
              <a:rPr lang="en-US" b="1" i="1" dirty="0">
                <a:solidFill>
                  <a:srgbClr val="FF6600"/>
                </a:solidFill>
              </a:rPr>
              <a:t>Consumed the bytes before failing on error</a:t>
            </a:r>
          </a:p>
          <a:p>
            <a:pPr lvl="1"/>
            <a:r>
              <a:rPr lang="en-US" dirty="0" smtClean="0"/>
              <a:t>Implementing </a:t>
            </a:r>
            <a:r>
              <a:rPr lang="en-US" dirty="0" err="1" smtClean="0"/>
              <a:t>io</a:t>
            </a:r>
            <a:r>
              <a:rPr lang="en-US" dirty="0" smtClean="0"/>
              <a:t> errors:</a:t>
            </a:r>
          </a:p>
          <a:p>
            <a:pPr marL="1371600" lvl="2" indent="-457200">
              <a:buFont typeface="+mj-lt"/>
              <a:buAutoNum type="arabicPeriod"/>
            </a:pPr>
            <a:r>
              <a:rPr lang="en-US" dirty="0" smtClean="0"/>
              <a:t>EOF</a:t>
            </a:r>
          </a:p>
          <a:p>
            <a:pPr marL="1371600" lvl="2" indent="-457200">
              <a:buFont typeface="+mj-lt"/>
              <a:buAutoNum type="arabicPeriod"/>
            </a:pPr>
            <a:r>
              <a:rPr lang="en-US" dirty="0" err="1" smtClean="0"/>
              <a:t>ErrClosedPipe</a:t>
            </a:r>
            <a:endParaRPr lang="en-US" dirty="0" smtClean="0"/>
          </a:p>
          <a:p>
            <a:pPr marL="1371600" lvl="2" indent="-457200">
              <a:buFont typeface="+mj-lt"/>
              <a:buAutoNum type="arabicPeriod"/>
            </a:pPr>
            <a:r>
              <a:rPr lang="en-US" dirty="0" err="1" smtClean="0"/>
              <a:t>ErrNoProgress</a:t>
            </a:r>
            <a:endParaRPr lang="en-US" dirty="0" smtClean="0"/>
          </a:p>
          <a:p>
            <a:pPr marL="1371600" lvl="2" indent="-457200">
              <a:buFont typeface="+mj-lt"/>
              <a:buAutoNum type="arabicPeriod"/>
            </a:pPr>
            <a:r>
              <a:rPr lang="en-US" dirty="0" err="1" smtClean="0"/>
              <a:t>ErrShortBuffer</a:t>
            </a:r>
            <a:endParaRPr lang="en-US" dirty="0" smtClean="0"/>
          </a:p>
          <a:p>
            <a:pPr marL="1371600" lvl="2" indent="-457200">
              <a:buFont typeface="+mj-lt"/>
              <a:buAutoNum type="arabicPeriod"/>
            </a:pPr>
            <a:r>
              <a:rPr lang="en-US" dirty="0" err="1" smtClean="0"/>
              <a:t>ErrShortWrite</a:t>
            </a:r>
            <a:endParaRPr lang="en-US" dirty="0" smtClean="0"/>
          </a:p>
          <a:p>
            <a:pPr marL="1371600" lvl="2" indent="-457200">
              <a:buFont typeface="+mj-lt"/>
              <a:buAutoNum type="arabicPeriod"/>
            </a:pPr>
            <a:r>
              <a:rPr lang="en-US" dirty="0" err="1" smtClean="0"/>
              <a:t>ErrUnexpectedEOF</a:t>
            </a:r>
            <a:endParaRPr lang="en-US" dirty="0"/>
          </a:p>
        </p:txBody>
      </p:sp>
    </p:spTree>
    <p:extLst>
      <p:ext uri="{BB962C8B-B14F-4D97-AF65-F5344CB8AC3E}">
        <p14:creationId xmlns:p14="http://schemas.microsoft.com/office/powerpoint/2010/main" val="2846080143"/>
      </p:ext>
    </p:extLst>
  </p:cSld>
  <p:clrMapOvr>
    <a:masterClrMapping/>
  </p:clrMapOvr>
  <p:timing>
    <p:tnLst>
      <p:par>
        <p:cTn xmlns:p14="http://schemas.microsoft.com/office/powerpoint/2010/main" id="1" dur="indefinite" restart="never" nodeType="tmRoot"/>
      </p:par>
    </p:tnLst>
  </p:timing>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10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MemStore</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v2</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54692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Ch.10 : </a:t>
            </a:r>
            <a:r>
              <a:rPr lang="en-US" sz="6000" b="1" dirty="0" err="1" smtClean="0">
                <a:ln/>
                <a:solidFill>
                  <a:schemeClr val="accent3">
                    <a:lumMod val="50000"/>
                  </a:schemeClr>
                </a:solidFill>
                <a:effectLst/>
              </a:rPr>
              <a:t>io</a:t>
            </a:r>
            <a:r>
              <a:rPr lang="en-US" sz="6000" b="1" dirty="0" smtClean="0">
                <a:ln/>
                <a:solidFill>
                  <a:schemeClr val="accent3">
                    <a:lumMod val="50000"/>
                  </a:schemeClr>
                </a:solidFill>
                <a:effectLst/>
              </a:rPr>
              <a:t> Standard Package</a:t>
            </a:r>
          </a:p>
        </p:txBody>
      </p:sp>
    </p:spTree>
    <p:extLst>
      <p:ext uri="{BB962C8B-B14F-4D97-AF65-F5344CB8AC3E}">
        <p14:creationId xmlns:p14="http://schemas.microsoft.com/office/powerpoint/2010/main" val="1425154566"/>
      </p:ext>
    </p:extLst>
  </p:cSld>
  <p:clrMapOvr>
    <a:masterClrMapping/>
  </p:clrMapOvr>
  <p:timing>
    <p:tnLst>
      <p:par>
        <p:cTn xmlns:p14="http://schemas.microsoft.com/office/powerpoint/2010/main" id="1" dur="indefinite" restart="never" nodeType="tmRoot"/>
      </p:par>
    </p:tnLst>
  </p:timing>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fontScale="70000" lnSpcReduction="20000"/>
          </a:bodyPr>
          <a:lstStyle/>
          <a:p>
            <a:r>
              <a:rPr lang="en-US" dirty="0" smtClean="0"/>
              <a:t>Implement a ‘file-like’ in-memory Storage Engine (</a:t>
            </a:r>
            <a:r>
              <a:rPr lang="en-US" dirty="0" err="1" smtClean="0"/>
              <a:t>MemStore</a:t>
            </a:r>
            <a:r>
              <a:rPr lang="en-US" dirty="0" smtClean="0"/>
              <a:t>)</a:t>
            </a:r>
          </a:p>
          <a:p>
            <a:pPr lvl="1"/>
            <a:r>
              <a:rPr lang="en-US" dirty="0" smtClean="0"/>
              <a:t>Operation supported:</a:t>
            </a:r>
          </a:p>
          <a:p>
            <a:pPr lvl="2"/>
            <a:r>
              <a:rPr lang="en-US" dirty="0" err="1"/>
              <a:t>fmt.Stringer</a:t>
            </a:r>
            <a:endParaRPr lang="en-US" dirty="0"/>
          </a:p>
          <a:p>
            <a:pPr lvl="2"/>
            <a:r>
              <a:rPr lang="en-US" dirty="0" err="1"/>
              <a:t>io.Writer</a:t>
            </a:r>
            <a:endParaRPr lang="en-US" dirty="0"/>
          </a:p>
          <a:p>
            <a:pPr lvl="2"/>
            <a:r>
              <a:rPr lang="en-US" dirty="0" err="1" smtClean="0"/>
              <a:t>io.Reader</a:t>
            </a:r>
            <a:endParaRPr lang="en-US" dirty="0"/>
          </a:p>
          <a:p>
            <a:pPr lvl="2"/>
            <a:r>
              <a:rPr lang="en-US" dirty="0" err="1"/>
              <a:t>IsEmpty</a:t>
            </a:r>
            <a:r>
              <a:rPr lang="en-US" dirty="0"/>
              <a:t>(</a:t>
            </a:r>
            <a:r>
              <a:rPr lang="en-US" dirty="0" smtClean="0"/>
              <a:t>) </a:t>
            </a:r>
            <a:r>
              <a:rPr lang="en-US" dirty="0" err="1" smtClean="0"/>
              <a:t>boolean</a:t>
            </a:r>
            <a:endParaRPr lang="en-US" dirty="0"/>
          </a:p>
          <a:p>
            <a:pPr lvl="2"/>
            <a:r>
              <a:rPr lang="en-US" dirty="0"/>
              <a:t>Size(</a:t>
            </a:r>
            <a:r>
              <a:rPr lang="en-US" dirty="0" smtClean="0"/>
              <a:t>) </a:t>
            </a:r>
            <a:r>
              <a:rPr lang="en-US" dirty="0" err="1" smtClean="0"/>
              <a:t>int</a:t>
            </a:r>
            <a:endParaRPr lang="en-US" dirty="0" smtClean="0"/>
          </a:p>
          <a:p>
            <a:pPr lvl="2"/>
            <a:r>
              <a:rPr lang="en-US" b="1" i="1" dirty="0" smtClean="0">
                <a:solidFill>
                  <a:srgbClr val="008000"/>
                </a:solidFill>
              </a:rPr>
              <a:t>Reset()</a:t>
            </a:r>
            <a:endParaRPr lang="en-US" b="1" i="1" dirty="0">
              <a:solidFill>
                <a:srgbClr val="008000"/>
              </a:solidFill>
            </a:endParaRPr>
          </a:p>
          <a:p>
            <a:pPr lvl="2"/>
            <a:r>
              <a:rPr lang="en-US" b="1" i="1" dirty="0">
                <a:solidFill>
                  <a:srgbClr val="008000"/>
                </a:solidFill>
              </a:rPr>
              <a:t>Close(</a:t>
            </a:r>
            <a:r>
              <a:rPr lang="en-US" b="1" i="1" dirty="0" smtClean="0">
                <a:solidFill>
                  <a:srgbClr val="008000"/>
                </a:solidFill>
              </a:rPr>
              <a:t>) error</a:t>
            </a:r>
            <a:endParaRPr lang="en-US" b="1" i="1" dirty="0">
              <a:solidFill>
                <a:srgbClr val="008000"/>
              </a:solidFill>
            </a:endParaRPr>
          </a:p>
          <a:p>
            <a:pPr lvl="2"/>
            <a:r>
              <a:rPr lang="en-US" b="1" i="1" dirty="0" err="1" smtClean="0">
                <a:solidFill>
                  <a:srgbClr val="008000"/>
                </a:solidFill>
              </a:rPr>
              <a:t>IsOpen</a:t>
            </a:r>
            <a:r>
              <a:rPr lang="en-US" b="1" i="1" dirty="0" smtClean="0">
                <a:solidFill>
                  <a:srgbClr val="008000"/>
                </a:solidFill>
              </a:rPr>
              <a:t>() </a:t>
            </a:r>
            <a:r>
              <a:rPr lang="en-US" b="1" i="1" dirty="0" err="1" smtClean="0">
                <a:solidFill>
                  <a:srgbClr val="008000"/>
                </a:solidFill>
              </a:rPr>
              <a:t>boolean</a:t>
            </a:r>
            <a:endParaRPr lang="en-US" b="1" i="1" dirty="0">
              <a:solidFill>
                <a:srgbClr val="008000"/>
              </a:solidFill>
            </a:endParaRPr>
          </a:p>
          <a:p>
            <a:pPr lvl="2"/>
            <a:r>
              <a:rPr lang="en-US" b="1" i="1" dirty="0" smtClean="0">
                <a:solidFill>
                  <a:srgbClr val="3366FF"/>
                </a:solidFill>
              </a:rPr>
              <a:t>Open(</a:t>
            </a:r>
            <a:r>
              <a:rPr lang="en-US" b="1" i="1" dirty="0" err="1" smtClean="0">
                <a:solidFill>
                  <a:srgbClr val="3366FF"/>
                </a:solidFill>
              </a:rPr>
              <a:t>int</a:t>
            </a:r>
            <a:r>
              <a:rPr lang="en-US" b="1" i="1" dirty="0" smtClean="0">
                <a:solidFill>
                  <a:srgbClr val="3366FF"/>
                </a:solidFill>
              </a:rPr>
              <a:t>):error</a:t>
            </a:r>
          </a:p>
        </p:txBody>
      </p:sp>
    </p:spTree>
    <p:extLst>
      <p:ext uri="{BB962C8B-B14F-4D97-AF65-F5344CB8AC3E}">
        <p14:creationId xmlns:p14="http://schemas.microsoft.com/office/powerpoint/2010/main" val="114196654"/>
      </p:ext>
    </p:extLst>
  </p:cSld>
  <p:clrMapOvr>
    <a:masterClrMapping/>
  </p:clrMapOvr>
  <p:timing>
    <p:tnLst>
      <p:par>
        <p:cTn xmlns:p14="http://schemas.microsoft.com/office/powerpoint/2010/main" id="1" dur="indefinite" restart="never" nodeType="tmRoot"/>
      </p:par>
    </p:tnLst>
  </p:timing>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11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io.Copy</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Part 1</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54692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Ch.10 : </a:t>
            </a:r>
            <a:r>
              <a:rPr lang="en-US" sz="6000" b="1" dirty="0" err="1" smtClean="0">
                <a:ln/>
                <a:solidFill>
                  <a:schemeClr val="accent3">
                    <a:lumMod val="50000"/>
                  </a:schemeClr>
                </a:solidFill>
                <a:effectLst/>
              </a:rPr>
              <a:t>io</a:t>
            </a:r>
            <a:r>
              <a:rPr lang="en-US" sz="6000" b="1" dirty="0" smtClean="0">
                <a:ln/>
                <a:solidFill>
                  <a:schemeClr val="accent3">
                    <a:lumMod val="50000"/>
                  </a:schemeClr>
                </a:solidFill>
                <a:effectLst/>
              </a:rPr>
              <a:t> Standard Package</a:t>
            </a:r>
          </a:p>
        </p:txBody>
      </p:sp>
    </p:spTree>
    <p:extLst>
      <p:ext uri="{BB962C8B-B14F-4D97-AF65-F5344CB8AC3E}">
        <p14:creationId xmlns:p14="http://schemas.microsoft.com/office/powerpoint/2010/main" val="3577810342"/>
      </p:ext>
    </p:extLst>
  </p:cSld>
  <p:clrMapOvr>
    <a:masterClrMapping/>
  </p:clrMapOvr>
  <p:timing>
    <p:tnLst>
      <p:par>
        <p:cTn xmlns:p14="http://schemas.microsoft.com/office/powerpoint/2010/main" id="1" dur="indefinite" restart="never" nodeType="tmRoot"/>
      </p:par>
    </p:tnLst>
  </p:timing>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Demonstrates how to use </a:t>
            </a:r>
            <a:r>
              <a:rPr lang="en-US" dirty="0" err="1" smtClean="0"/>
              <a:t>io.Copy</a:t>
            </a:r>
            <a:r>
              <a:rPr lang="en-US" dirty="0" smtClean="0"/>
              <a:t>()</a:t>
            </a:r>
          </a:p>
          <a:p>
            <a:pPr lvl="1"/>
            <a:r>
              <a:rPr lang="en-US" dirty="0" smtClean="0"/>
              <a:t>No need for </a:t>
            </a:r>
            <a:r>
              <a:rPr lang="en-US" smtClean="0"/>
              <a:t>intermediate explicit copy</a:t>
            </a:r>
            <a:endParaRPr lang="en-US" dirty="0" smtClean="0"/>
          </a:p>
        </p:txBody>
      </p:sp>
    </p:spTree>
    <p:extLst>
      <p:ext uri="{BB962C8B-B14F-4D97-AF65-F5344CB8AC3E}">
        <p14:creationId xmlns:p14="http://schemas.microsoft.com/office/powerpoint/2010/main" val="1510075694"/>
      </p:ext>
    </p:extLst>
  </p:cSld>
  <p:clrMapOvr>
    <a:masterClrMapping/>
  </p:clrMapOvr>
  <p:timing>
    <p:tnLst>
      <p:par>
        <p:cTn xmlns:p14="http://schemas.microsoft.com/office/powerpoint/2010/main" id="1" dur="indefinite" restart="never" nodeType="tmRoot"/>
      </p:par>
    </p:tnLst>
  </p:timing>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12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io.Copy</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Part 2</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54692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Ch.10 : </a:t>
            </a:r>
            <a:r>
              <a:rPr lang="en-US" sz="6000" b="1" dirty="0" err="1" smtClean="0">
                <a:ln/>
                <a:solidFill>
                  <a:schemeClr val="accent3">
                    <a:lumMod val="50000"/>
                  </a:schemeClr>
                </a:solidFill>
                <a:effectLst/>
              </a:rPr>
              <a:t>io</a:t>
            </a:r>
            <a:r>
              <a:rPr lang="en-US" sz="6000" b="1" dirty="0" smtClean="0">
                <a:ln/>
                <a:solidFill>
                  <a:schemeClr val="accent3">
                    <a:lumMod val="50000"/>
                  </a:schemeClr>
                </a:solidFill>
                <a:effectLst/>
              </a:rPr>
              <a:t> Standard Package</a:t>
            </a:r>
          </a:p>
        </p:txBody>
      </p:sp>
    </p:spTree>
    <p:extLst>
      <p:ext uri="{BB962C8B-B14F-4D97-AF65-F5344CB8AC3E}">
        <p14:creationId xmlns:p14="http://schemas.microsoft.com/office/powerpoint/2010/main" val="2344520575"/>
      </p:ext>
    </p:extLst>
  </p:cSld>
  <p:clrMapOvr>
    <a:masterClrMapping/>
  </p:clrMapOvr>
  <p:timing>
    <p:tnLst>
      <p:par>
        <p:cTn xmlns:p14="http://schemas.microsoft.com/office/powerpoint/2010/main" id="1" dur="indefinite" restart="never" nodeType="tmRoot"/>
      </p:par>
    </p:tnLst>
  </p:timing>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err="1" smtClean="0"/>
              <a:t>io.Copy</a:t>
            </a:r>
            <a:r>
              <a:rPr lang="en-US" dirty="0" smtClean="0"/>
              <a:t>()  and Person type</a:t>
            </a:r>
          </a:p>
          <a:p>
            <a:pPr lvl="1"/>
            <a:r>
              <a:rPr lang="en-US" dirty="0" smtClean="0"/>
              <a:t>The problem with </a:t>
            </a:r>
            <a:r>
              <a:rPr lang="en-US" dirty="0" err="1" smtClean="0"/>
              <a:t>io.Reader</a:t>
            </a:r>
            <a:r>
              <a:rPr lang="en-US" dirty="0" smtClean="0"/>
              <a:t> and </a:t>
            </a:r>
            <a:r>
              <a:rPr lang="en-US" dirty="0" err="1" smtClean="0"/>
              <a:t>io.Writer</a:t>
            </a:r>
            <a:r>
              <a:rPr lang="en-US" dirty="0" smtClean="0"/>
              <a:t> for Person</a:t>
            </a:r>
          </a:p>
          <a:p>
            <a:pPr lvl="1"/>
            <a:r>
              <a:rPr lang="en-US" dirty="0" smtClean="0"/>
              <a:t>Key </a:t>
            </a:r>
            <a:r>
              <a:rPr lang="en-US" dirty="0" err="1" smtClean="0"/>
              <a:t>Takeway</a:t>
            </a:r>
            <a:endParaRPr lang="en-US" dirty="0" smtClean="0"/>
          </a:p>
          <a:p>
            <a:pPr lvl="2"/>
            <a:r>
              <a:rPr lang="en-US" dirty="0" err="1" smtClean="0"/>
              <a:t>io.Reader</a:t>
            </a:r>
            <a:r>
              <a:rPr lang="en-US" dirty="0" smtClean="0"/>
              <a:t>/</a:t>
            </a:r>
            <a:r>
              <a:rPr lang="en-US" dirty="0" err="1" smtClean="0"/>
              <a:t>io.Writer</a:t>
            </a:r>
            <a:r>
              <a:rPr lang="en-US" dirty="0" smtClean="0"/>
              <a:t> is *</a:t>
            </a:r>
            <a:r>
              <a:rPr lang="en-US" b="1" i="1" dirty="0" smtClean="0">
                <a:solidFill>
                  <a:srgbClr val="FF0000"/>
                </a:solidFill>
              </a:rPr>
              <a:t>not</a:t>
            </a:r>
            <a:r>
              <a:rPr lang="en-US" dirty="0" smtClean="0"/>
              <a:t>* appropriate for every type</a:t>
            </a:r>
          </a:p>
        </p:txBody>
      </p:sp>
    </p:spTree>
    <p:extLst>
      <p:ext uri="{BB962C8B-B14F-4D97-AF65-F5344CB8AC3E}">
        <p14:creationId xmlns:p14="http://schemas.microsoft.com/office/powerpoint/2010/main" val="1166318250"/>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Chapter 2 – The Basics</a:t>
            </a:r>
            <a:endParaRPr lang="en-US" dirty="0"/>
          </a:p>
        </p:txBody>
      </p:sp>
      <p:sp>
        <p:nvSpPr>
          <p:cNvPr id="3" name="Subtitle 2"/>
          <p:cNvSpPr>
            <a:spLocks noGrp="1"/>
          </p:cNvSpPr>
          <p:nvPr>
            <p:ph type="subTitle" idx="1"/>
          </p:nvPr>
        </p:nvSpPr>
        <p:spPr/>
        <p:txBody>
          <a:bodyPr/>
          <a:lstStyle/>
          <a:p>
            <a:r>
              <a:rPr lang="en-US" dirty="0" smtClean="0"/>
              <a:t>Section 3</a:t>
            </a:r>
          </a:p>
          <a:p>
            <a:r>
              <a:rPr lang="en-US" dirty="0" smtClean="0"/>
              <a:t>Values, Bits, and Numbers</a:t>
            </a:r>
            <a:endParaRPr lang="en-US" dirty="0"/>
          </a:p>
        </p:txBody>
      </p:sp>
    </p:spTree>
    <p:extLst>
      <p:ext uri="{BB962C8B-B14F-4D97-AF65-F5344CB8AC3E}">
        <p14:creationId xmlns:p14="http://schemas.microsoft.com/office/powerpoint/2010/main" val="3585670712"/>
      </p:ext>
    </p:extLst>
  </p:cSld>
  <p:clrMapOvr>
    <a:masterClrMapping/>
  </p:clrMapOvr>
  <p:timing>
    <p:tnLst>
      <p:par>
        <p:cTn xmlns:p14="http://schemas.microsoft.com/office/powerpoint/2010/main" id="1" dur="indefinite" restart="never" nodeType="tmRoot"/>
      </p:par>
    </p:tnLst>
  </p:timing>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212365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13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io.MultiReader</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and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MemStore</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v3</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2" y="3234878"/>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Ch.10 : </a:t>
            </a:r>
            <a:r>
              <a:rPr lang="en-US" sz="6000" b="1" dirty="0" err="1" smtClean="0">
                <a:ln/>
                <a:solidFill>
                  <a:schemeClr val="accent3">
                    <a:lumMod val="50000"/>
                  </a:schemeClr>
                </a:solidFill>
                <a:effectLst/>
              </a:rPr>
              <a:t>io</a:t>
            </a:r>
            <a:r>
              <a:rPr lang="en-US" sz="6000" b="1" dirty="0" smtClean="0">
                <a:ln/>
                <a:solidFill>
                  <a:schemeClr val="accent3">
                    <a:lumMod val="50000"/>
                  </a:schemeClr>
                </a:solidFill>
                <a:effectLst/>
              </a:rPr>
              <a:t> Standard Package</a:t>
            </a:r>
          </a:p>
        </p:txBody>
      </p:sp>
    </p:spTree>
    <p:extLst>
      <p:ext uri="{BB962C8B-B14F-4D97-AF65-F5344CB8AC3E}">
        <p14:creationId xmlns:p14="http://schemas.microsoft.com/office/powerpoint/2010/main" val="946092109"/>
      </p:ext>
    </p:extLst>
  </p:cSld>
  <p:clrMapOvr>
    <a:masterClrMapping/>
  </p:clrMapOvr>
  <p:timing>
    <p:tnLst>
      <p:par>
        <p:cTn xmlns:p14="http://schemas.microsoft.com/office/powerpoint/2010/main" id="1" dur="indefinite" restart="never" nodeType="tmRoot"/>
      </p:par>
    </p:tnLst>
  </p:timing>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fontScale="62500" lnSpcReduction="20000"/>
          </a:bodyPr>
          <a:lstStyle/>
          <a:p>
            <a:r>
              <a:rPr lang="en-US" dirty="0" smtClean="0"/>
              <a:t>Implement a ‘file-like’ in-memory Storage Engine (</a:t>
            </a:r>
            <a:r>
              <a:rPr lang="en-US" dirty="0" err="1" smtClean="0"/>
              <a:t>MemStore</a:t>
            </a:r>
            <a:r>
              <a:rPr lang="en-US" dirty="0" smtClean="0"/>
              <a:t>)</a:t>
            </a:r>
          </a:p>
          <a:p>
            <a:pPr lvl="1"/>
            <a:r>
              <a:rPr lang="en-US" dirty="0" smtClean="0"/>
              <a:t>Methods:</a:t>
            </a:r>
          </a:p>
          <a:p>
            <a:pPr lvl="2"/>
            <a:r>
              <a:rPr lang="en-US" dirty="0" err="1"/>
              <a:t>fmt.Stringer</a:t>
            </a:r>
            <a:endParaRPr lang="en-US" dirty="0"/>
          </a:p>
          <a:p>
            <a:pPr lvl="2"/>
            <a:r>
              <a:rPr lang="en-US" dirty="0" err="1"/>
              <a:t>io.Writer</a:t>
            </a:r>
            <a:endParaRPr lang="en-US" dirty="0"/>
          </a:p>
          <a:p>
            <a:pPr lvl="2"/>
            <a:r>
              <a:rPr lang="en-US" dirty="0" err="1" smtClean="0"/>
              <a:t>io.Reader</a:t>
            </a:r>
            <a:endParaRPr lang="en-US" dirty="0"/>
          </a:p>
          <a:p>
            <a:pPr lvl="2"/>
            <a:r>
              <a:rPr lang="en-US" dirty="0" err="1"/>
              <a:t>IsEmpty</a:t>
            </a:r>
            <a:r>
              <a:rPr lang="en-US" dirty="0"/>
              <a:t>(</a:t>
            </a:r>
            <a:r>
              <a:rPr lang="en-US" dirty="0" smtClean="0"/>
              <a:t>) </a:t>
            </a:r>
            <a:r>
              <a:rPr lang="en-US" dirty="0" err="1" smtClean="0"/>
              <a:t>boolean</a:t>
            </a:r>
            <a:endParaRPr lang="en-US" dirty="0"/>
          </a:p>
          <a:p>
            <a:pPr lvl="2"/>
            <a:r>
              <a:rPr lang="en-US" dirty="0"/>
              <a:t>Size(</a:t>
            </a:r>
            <a:r>
              <a:rPr lang="en-US" dirty="0" smtClean="0"/>
              <a:t>) </a:t>
            </a:r>
            <a:r>
              <a:rPr lang="en-US" dirty="0" err="1" smtClean="0"/>
              <a:t>int</a:t>
            </a:r>
            <a:endParaRPr lang="en-US" dirty="0" smtClean="0"/>
          </a:p>
          <a:p>
            <a:pPr lvl="2"/>
            <a:r>
              <a:rPr lang="en-US" b="1" i="1" dirty="0" smtClean="0">
                <a:solidFill>
                  <a:srgbClr val="008000"/>
                </a:solidFill>
              </a:rPr>
              <a:t>Reset()</a:t>
            </a:r>
            <a:endParaRPr lang="en-US" b="1" i="1" dirty="0">
              <a:solidFill>
                <a:srgbClr val="008000"/>
              </a:solidFill>
            </a:endParaRPr>
          </a:p>
          <a:p>
            <a:pPr lvl="2"/>
            <a:r>
              <a:rPr lang="en-US" b="1" i="1" dirty="0">
                <a:solidFill>
                  <a:srgbClr val="008000"/>
                </a:solidFill>
              </a:rPr>
              <a:t>Close(</a:t>
            </a:r>
            <a:r>
              <a:rPr lang="en-US" b="1" i="1" dirty="0" smtClean="0">
                <a:solidFill>
                  <a:srgbClr val="008000"/>
                </a:solidFill>
              </a:rPr>
              <a:t>) error</a:t>
            </a:r>
            <a:endParaRPr lang="en-US" b="1" i="1" dirty="0">
              <a:solidFill>
                <a:srgbClr val="008000"/>
              </a:solidFill>
            </a:endParaRPr>
          </a:p>
          <a:p>
            <a:pPr lvl="2"/>
            <a:r>
              <a:rPr lang="en-US" b="1" i="1" dirty="0" err="1" smtClean="0">
                <a:solidFill>
                  <a:srgbClr val="008000"/>
                </a:solidFill>
              </a:rPr>
              <a:t>IsOpen</a:t>
            </a:r>
            <a:r>
              <a:rPr lang="en-US" b="1" i="1" dirty="0" smtClean="0">
                <a:solidFill>
                  <a:srgbClr val="008000"/>
                </a:solidFill>
              </a:rPr>
              <a:t>() </a:t>
            </a:r>
            <a:r>
              <a:rPr lang="en-US" b="1" i="1" dirty="0" err="1" smtClean="0">
                <a:solidFill>
                  <a:srgbClr val="008000"/>
                </a:solidFill>
              </a:rPr>
              <a:t>boolean</a:t>
            </a:r>
            <a:endParaRPr lang="en-US" b="1" i="1" dirty="0">
              <a:solidFill>
                <a:srgbClr val="008000"/>
              </a:solidFill>
            </a:endParaRPr>
          </a:p>
          <a:p>
            <a:pPr lvl="2"/>
            <a:r>
              <a:rPr lang="en-US" b="1" i="1" dirty="0" smtClean="0">
                <a:solidFill>
                  <a:srgbClr val="3366FF"/>
                </a:solidFill>
              </a:rPr>
              <a:t>Open() error</a:t>
            </a:r>
          </a:p>
          <a:p>
            <a:pPr lvl="1"/>
            <a:r>
              <a:rPr lang="en-US" dirty="0" smtClean="0"/>
              <a:t>Constructor function</a:t>
            </a:r>
          </a:p>
          <a:p>
            <a:pPr lvl="2"/>
            <a:r>
              <a:rPr lang="en-US" b="1" i="1" dirty="0" smtClean="0">
                <a:solidFill>
                  <a:srgbClr val="660066"/>
                </a:solidFill>
              </a:rPr>
              <a:t>New(</a:t>
            </a:r>
            <a:r>
              <a:rPr lang="en-US" b="1" i="1" dirty="0" err="1" smtClean="0">
                <a:solidFill>
                  <a:srgbClr val="660066"/>
                </a:solidFill>
              </a:rPr>
              <a:t>int</a:t>
            </a:r>
            <a:r>
              <a:rPr lang="en-US" b="1" i="1" dirty="0" smtClean="0">
                <a:solidFill>
                  <a:srgbClr val="660066"/>
                </a:solidFill>
              </a:rPr>
              <a:t>) *</a:t>
            </a:r>
            <a:r>
              <a:rPr lang="en-US" b="1" i="1" dirty="0" err="1" smtClean="0">
                <a:solidFill>
                  <a:srgbClr val="660066"/>
                </a:solidFill>
              </a:rPr>
              <a:t>MemStore</a:t>
            </a:r>
            <a:endParaRPr lang="en-US" b="1" i="1" dirty="0" smtClean="0">
              <a:solidFill>
                <a:srgbClr val="660066"/>
              </a:solidFill>
            </a:endParaRPr>
          </a:p>
        </p:txBody>
      </p:sp>
    </p:spTree>
    <p:extLst>
      <p:ext uri="{BB962C8B-B14F-4D97-AF65-F5344CB8AC3E}">
        <p14:creationId xmlns:p14="http://schemas.microsoft.com/office/powerpoint/2010/main" val="3315407300"/>
      </p:ext>
    </p:extLst>
  </p:cSld>
  <p:clrMapOvr>
    <a:masterClrMapping/>
  </p:clrMapOvr>
  <p:timing>
    <p:tnLst>
      <p:par>
        <p:cTn xmlns:p14="http://schemas.microsoft.com/office/powerpoint/2010/main" id="1" dur="indefinite" restart="never" nodeType="tmRoot"/>
      </p:par>
    </p:tnLst>
  </p:timing>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14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io</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Wrapup</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2" y="3234878"/>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Ch.10 : </a:t>
            </a:r>
            <a:r>
              <a:rPr lang="en-US" sz="6000" b="1" dirty="0" err="1" smtClean="0">
                <a:ln/>
                <a:solidFill>
                  <a:schemeClr val="accent3">
                    <a:lumMod val="50000"/>
                  </a:schemeClr>
                </a:solidFill>
                <a:effectLst/>
              </a:rPr>
              <a:t>io</a:t>
            </a:r>
            <a:r>
              <a:rPr lang="en-US" sz="6000" b="1" dirty="0" smtClean="0">
                <a:ln/>
                <a:solidFill>
                  <a:schemeClr val="accent3">
                    <a:lumMod val="50000"/>
                  </a:schemeClr>
                </a:solidFill>
                <a:effectLst/>
              </a:rPr>
              <a:t> Standard Package</a:t>
            </a:r>
          </a:p>
        </p:txBody>
      </p:sp>
    </p:spTree>
    <p:extLst>
      <p:ext uri="{BB962C8B-B14F-4D97-AF65-F5344CB8AC3E}">
        <p14:creationId xmlns:p14="http://schemas.microsoft.com/office/powerpoint/2010/main" val="2485158110"/>
      </p:ext>
    </p:extLst>
  </p:cSld>
  <p:clrMapOvr>
    <a:masterClrMapping/>
  </p:clrMapOvr>
  <p:timing>
    <p:tnLst>
      <p:par>
        <p:cTn xmlns:p14="http://schemas.microsoft.com/office/powerpoint/2010/main" id="1" dur="indefinite" restart="never" nodeType="tmRoot"/>
      </p:par>
    </p:tnLst>
  </p:timing>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‘Some’ Other </a:t>
            </a:r>
            <a:r>
              <a:rPr lang="en-US" dirty="0" err="1" smtClean="0"/>
              <a:t>io</a:t>
            </a:r>
            <a:r>
              <a:rPr lang="en-US" dirty="0" smtClean="0"/>
              <a:t> Package Goodness</a:t>
            </a:r>
          </a:p>
          <a:p>
            <a:pPr lvl="1"/>
            <a:r>
              <a:rPr lang="en-US" dirty="0" smtClean="0"/>
              <a:t>Interfaces</a:t>
            </a:r>
          </a:p>
          <a:p>
            <a:pPr lvl="2"/>
            <a:r>
              <a:rPr lang="en-US" dirty="0" err="1" smtClean="0"/>
              <a:t>ByteReader</a:t>
            </a:r>
            <a:r>
              <a:rPr lang="en-US" dirty="0" smtClean="0"/>
              <a:t>/</a:t>
            </a:r>
            <a:r>
              <a:rPr lang="en-US" dirty="0" err="1" smtClean="0"/>
              <a:t>ByteScanner</a:t>
            </a:r>
            <a:r>
              <a:rPr lang="en-US" dirty="0" smtClean="0"/>
              <a:t>/</a:t>
            </a:r>
            <a:r>
              <a:rPr lang="en-US" dirty="0" err="1" smtClean="0"/>
              <a:t>ByteWriter</a:t>
            </a:r>
            <a:endParaRPr lang="en-US" dirty="0" smtClean="0"/>
          </a:p>
          <a:p>
            <a:pPr lvl="2"/>
            <a:r>
              <a:rPr lang="en-US" dirty="0" smtClean="0"/>
              <a:t>Closer</a:t>
            </a:r>
          </a:p>
          <a:p>
            <a:pPr lvl="2"/>
            <a:r>
              <a:rPr lang="en-US" dirty="0" err="1" smtClean="0"/>
              <a:t>LimitedReader</a:t>
            </a:r>
            <a:endParaRPr lang="en-US" dirty="0" smtClean="0"/>
          </a:p>
          <a:p>
            <a:pPr lvl="2"/>
            <a:r>
              <a:rPr lang="en-US" i="1" dirty="0" err="1" smtClean="0"/>
              <a:t>PipeReader</a:t>
            </a:r>
            <a:r>
              <a:rPr lang="en-US" i="1" dirty="0" smtClean="0"/>
              <a:t>/</a:t>
            </a:r>
            <a:r>
              <a:rPr lang="en-US" i="1" dirty="0" err="1" smtClean="0"/>
              <a:t>PipeWriter</a:t>
            </a:r>
            <a:endParaRPr lang="en-US" i="1" dirty="0" smtClean="0"/>
          </a:p>
          <a:p>
            <a:pPr lvl="1"/>
            <a:r>
              <a:rPr lang="en-US" dirty="0" smtClean="0"/>
              <a:t>Methods:</a:t>
            </a:r>
          </a:p>
          <a:p>
            <a:pPr lvl="2"/>
            <a:r>
              <a:rPr lang="en-US" dirty="0" err="1" smtClean="0"/>
              <a:t>io.Pipe</a:t>
            </a:r>
            <a:r>
              <a:rPr lang="en-US" dirty="0" smtClean="0"/>
              <a:t>()</a:t>
            </a:r>
          </a:p>
          <a:p>
            <a:pPr lvl="2"/>
            <a:r>
              <a:rPr lang="en-US" dirty="0" err="1" smtClean="0"/>
              <a:t>io.TeeReader</a:t>
            </a:r>
            <a:r>
              <a:rPr lang="en-US" dirty="0" smtClean="0"/>
              <a:t>()</a:t>
            </a:r>
          </a:p>
          <a:p>
            <a:pPr lvl="2"/>
            <a:r>
              <a:rPr lang="en-US" dirty="0" err="1" smtClean="0"/>
              <a:t>io.MultiWriter</a:t>
            </a:r>
            <a:r>
              <a:rPr lang="en-US" dirty="0" smtClean="0"/>
              <a:t>()</a:t>
            </a:r>
            <a:endParaRPr lang="en-US" dirty="0"/>
          </a:p>
        </p:txBody>
      </p:sp>
    </p:spTree>
    <p:extLst>
      <p:ext uri="{BB962C8B-B14F-4D97-AF65-F5344CB8AC3E}">
        <p14:creationId xmlns:p14="http://schemas.microsoft.com/office/powerpoint/2010/main" val="1188149856"/>
      </p:ext>
    </p:extLst>
  </p:cSld>
  <p:clrMapOvr>
    <a:masterClrMapping/>
  </p:clrMapOvr>
  <p:timing>
    <p:tnLst>
      <p:par>
        <p:cTn xmlns:p14="http://schemas.microsoft.com/office/powerpoint/2010/main" id="1" dur="indefinite" restart="never" nodeType="tmRoot"/>
      </p:par>
    </p:tnLst>
  </p:timing>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io.Pipe</a:t>
            </a:r>
            <a:r>
              <a:rPr lang="en-US" dirty="0" smtClean="0"/>
              <a:t>()</a:t>
            </a:r>
            <a:endParaRPr lang="en-US" dirty="0"/>
          </a:p>
        </p:txBody>
      </p:sp>
      <p:sp>
        <p:nvSpPr>
          <p:cNvPr id="3" name="Content Placeholder 2"/>
          <p:cNvSpPr>
            <a:spLocks noGrp="1"/>
          </p:cNvSpPr>
          <p:nvPr>
            <p:ph idx="1"/>
          </p:nvPr>
        </p:nvSpPr>
        <p:spPr/>
        <p:txBody>
          <a:bodyPr/>
          <a:lstStyle/>
          <a:p>
            <a:r>
              <a:rPr lang="en-US" dirty="0" smtClean="0"/>
              <a:t>Connects an ‘in-memory’ reader and writer</a:t>
            </a:r>
          </a:p>
          <a:p>
            <a:pPr marL="457200" lvl="1" indent="0">
              <a:buNone/>
            </a:pPr>
            <a:endParaRPr lang="en-US" dirty="0"/>
          </a:p>
        </p:txBody>
      </p:sp>
      <p:sp>
        <p:nvSpPr>
          <p:cNvPr id="7" name="Striped Right Arrow 6"/>
          <p:cNvSpPr/>
          <p:nvPr/>
        </p:nvSpPr>
        <p:spPr>
          <a:xfrm>
            <a:off x="2743887" y="2040348"/>
            <a:ext cx="3825761" cy="435118"/>
          </a:xfrm>
          <a:prstGeom prst="striped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pipe</a:t>
            </a:r>
            <a:endParaRPr lang="en-US" dirty="0"/>
          </a:p>
        </p:txBody>
      </p:sp>
      <p:sp>
        <p:nvSpPr>
          <p:cNvPr id="8" name="Rectangle 7"/>
          <p:cNvSpPr/>
          <p:nvPr/>
        </p:nvSpPr>
        <p:spPr>
          <a:xfrm>
            <a:off x="3049635" y="2148766"/>
            <a:ext cx="925081" cy="19991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writer</a:t>
            </a:r>
            <a:endParaRPr lang="en-US" dirty="0"/>
          </a:p>
        </p:txBody>
      </p:sp>
      <p:sp>
        <p:nvSpPr>
          <p:cNvPr id="9" name="Rectangle 8"/>
          <p:cNvSpPr/>
          <p:nvPr/>
        </p:nvSpPr>
        <p:spPr>
          <a:xfrm>
            <a:off x="5338820" y="2148766"/>
            <a:ext cx="925081" cy="19991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reader</a:t>
            </a:r>
            <a:endParaRPr lang="en-US" dirty="0"/>
          </a:p>
        </p:txBody>
      </p:sp>
      <p:sp>
        <p:nvSpPr>
          <p:cNvPr id="11" name="Sequential Access Storage 10"/>
          <p:cNvSpPr/>
          <p:nvPr/>
        </p:nvSpPr>
        <p:spPr>
          <a:xfrm>
            <a:off x="457201" y="3163423"/>
            <a:ext cx="1842323" cy="640916"/>
          </a:xfrm>
          <a:prstGeom prst="flowChartMagneticTape">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Source</a:t>
            </a:r>
            <a:endParaRPr lang="en-US" dirty="0"/>
          </a:p>
        </p:txBody>
      </p:sp>
      <p:sp>
        <p:nvSpPr>
          <p:cNvPr id="12" name="Sequential Access Storage 11"/>
          <p:cNvSpPr/>
          <p:nvPr/>
        </p:nvSpPr>
        <p:spPr>
          <a:xfrm flipH="1">
            <a:off x="6844478" y="3143203"/>
            <a:ext cx="1842323" cy="640916"/>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Destination</a:t>
            </a:r>
            <a:endParaRPr lang="en-US" dirty="0"/>
          </a:p>
        </p:txBody>
      </p:sp>
      <p:sp>
        <p:nvSpPr>
          <p:cNvPr id="13" name="Striped Right Arrow 12"/>
          <p:cNvSpPr/>
          <p:nvPr/>
        </p:nvSpPr>
        <p:spPr>
          <a:xfrm>
            <a:off x="2759566" y="3501882"/>
            <a:ext cx="3825761" cy="435118"/>
          </a:xfrm>
          <a:prstGeom prst="striped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pipe</a:t>
            </a:r>
            <a:endParaRPr lang="en-US" dirty="0"/>
          </a:p>
        </p:txBody>
      </p:sp>
      <p:sp>
        <p:nvSpPr>
          <p:cNvPr id="14" name="Rectangle 13"/>
          <p:cNvSpPr/>
          <p:nvPr/>
        </p:nvSpPr>
        <p:spPr>
          <a:xfrm>
            <a:off x="3065314" y="3610300"/>
            <a:ext cx="807486" cy="19991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w</a:t>
            </a:r>
            <a:endParaRPr lang="en-US" dirty="0"/>
          </a:p>
        </p:txBody>
      </p:sp>
      <p:sp>
        <p:nvSpPr>
          <p:cNvPr id="15" name="Rectangle 14"/>
          <p:cNvSpPr/>
          <p:nvPr/>
        </p:nvSpPr>
        <p:spPr>
          <a:xfrm>
            <a:off x="5597527" y="3610300"/>
            <a:ext cx="682052" cy="19991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r</a:t>
            </a:r>
            <a:endParaRPr lang="en-US" dirty="0"/>
          </a:p>
        </p:txBody>
      </p:sp>
    </p:spTree>
    <p:extLst>
      <p:ext uri="{BB962C8B-B14F-4D97-AF65-F5344CB8AC3E}">
        <p14:creationId xmlns:p14="http://schemas.microsoft.com/office/powerpoint/2010/main" val="1998138568"/>
      </p:ext>
    </p:extLst>
  </p:cSld>
  <p:clrMapOvr>
    <a:masterClrMapping/>
  </p:clrMapOvr>
  <p:timing>
    <p:tnLst>
      <p:par>
        <p:cTn xmlns:p14="http://schemas.microsoft.com/office/powerpoint/2010/main" id="1" dur="indefinite" restart="never" nodeType="tmRoot"/>
      </p:par>
    </p:tnLst>
  </p:timing>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io.TeeReader</a:t>
            </a:r>
            <a:endParaRPr lang="en-US" dirty="0"/>
          </a:p>
        </p:txBody>
      </p:sp>
      <p:sp>
        <p:nvSpPr>
          <p:cNvPr id="3" name="Content Placeholder 2"/>
          <p:cNvSpPr>
            <a:spLocks noGrp="1"/>
          </p:cNvSpPr>
          <p:nvPr>
            <p:ph idx="1"/>
          </p:nvPr>
        </p:nvSpPr>
        <p:spPr/>
        <p:txBody>
          <a:bodyPr/>
          <a:lstStyle/>
          <a:p>
            <a:r>
              <a:rPr lang="en-US" dirty="0" smtClean="0"/>
              <a:t>Allows for ‘tapping’ the data flowing between reader and writer</a:t>
            </a:r>
            <a:endParaRPr lang="en-US" dirty="0"/>
          </a:p>
        </p:txBody>
      </p:sp>
      <p:sp>
        <p:nvSpPr>
          <p:cNvPr id="4" name="Sequential Access Storage 3"/>
          <p:cNvSpPr/>
          <p:nvPr/>
        </p:nvSpPr>
        <p:spPr>
          <a:xfrm>
            <a:off x="457201" y="2392786"/>
            <a:ext cx="1842323" cy="640916"/>
          </a:xfrm>
          <a:prstGeom prst="flowChartMagneticTape">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Source</a:t>
            </a:r>
            <a:endParaRPr lang="en-US" dirty="0"/>
          </a:p>
        </p:txBody>
      </p:sp>
      <p:sp>
        <p:nvSpPr>
          <p:cNvPr id="6" name="Striped Right Arrow 5"/>
          <p:cNvSpPr/>
          <p:nvPr/>
        </p:nvSpPr>
        <p:spPr>
          <a:xfrm>
            <a:off x="2759566" y="2731245"/>
            <a:ext cx="3825761" cy="435118"/>
          </a:xfrm>
          <a:prstGeom prst="striped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err="1" smtClean="0"/>
              <a:t>TeeReader</a:t>
            </a:r>
            <a:endParaRPr lang="en-US" dirty="0"/>
          </a:p>
        </p:txBody>
      </p:sp>
      <p:sp>
        <p:nvSpPr>
          <p:cNvPr id="9" name="Sequential Access Storage 8"/>
          <p:cNvSpPr/>
          <p:nvPr/>
        </p:nvSpPr>
        <p:spPr>
          <a:xfrm flipH="1">
            <a:off x="3806130" y="3953707"/>
            <a:ext cx="1842323" cy="640916"/>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Destination</a:t>
            </a:r>
            <a:endParaRPr lang="en-US" dirty="0"/>
          </a:p>
        </p:txBody>
      </p:sp>
      <p:sp>
        <p:nvSpPr>
          <p:cNvPr id="10" name="Up Arrow 9"/>
          <p:cNvSpPr/>
          <p:nvPr/>
        </p:nvSpPr>
        <p:spPr>
          <a:xfrm rot="10800000">
            <a:off x="4362765" y="3063102"/>
            <a:ext cx="580157" cy="694196"/>
          </a:xfrm>
          <a:prstGeom prst="up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1" name="Rectangle 10"/>
          <p:cNvSpPr/>
          <p:nvPr/>
        </p:nvSpPr>
        <p:spPr>
          <a:xfrm>
            <a:off x="1175951" y="2815783"/>
            <a:ext cx="572296" cy="19991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r1</a:t>
            </a:r>
            <a:endParaRPr lang="en-US" dirty="0"/>
          </a:p>
        </p:txBody>
      </p:sp>
      <p:sp>
        <p:nvSpPr>
          <p:cNvPr id="7" name="Rectangle 6"/>
          <p:cNvSpPr/>
          <p:nvPr/>
        </p:nvSpPr>
        <p:spPr>
          <a:xfrm>
            <a:off x="4362763" y="4372116"/>
            <a:ext cx="580159" cy="19991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w</a:t>
            </a:r>
            <a:endParaRPr lang="en-US" dirty="0"/>
          </a:p>
        </p:txBody>
      </p:sp>
      <p:sp>
        <p:nvSpPr>
          <p:cNvPr id="13" name="Sequential Access Storage 12"/>
          <p:cNvSpPr/>
          <p:nvPr/>
        </p:nvSpPr>
        <p:spPr>
          <a:xfrm>
            <a:off x="6779425" y="2583526"/>
            <a:ext cx="1842323" cy="640916"/>
          </a:xfrm>
          <a:prstGeom prst="flowChartMagneticTap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Source</a:t>
            </a:r>
            <a:endParaRPr lang="en-US" dirty="0"/>
          </a:p>
        </p:txBody>
      </p:sp>
      <p:sp>
        <p:nvSpPr>
          <p:cNvPr id="8" name="Rectangle 7"/>
          <p:cNvSpPr/>
          <p:nvPr/>
        </p:nvSpPr>
        <p:spPr>
          <a:xfrm>
            <a:off x="7518248" y="3003581"/>
            <a:ext cx="517418" cy="19991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r2</a:t>
            </a:r>
            <a:endParaRPr lang="en-US" dirty="0"/>
          </a:p>
        </p:txBody>
      </p:sp>
    </p:spTree>
    <p:extLst>
      <p:ext uri="{BB962C8B-B14F-4D97-AF65-F5344CB8AC3E}">
        <p14:creationId xmlns:p14="http://schemas.microsoft.com/office/powerpoint/2010/main" val="3291167144"/>
      </p:ext>
    </p:extLst>
  </p:cSld>
  <p:clrMapOvr>
    <a:masterClrMapping/>
  </p:clrMapOvr>
  <p:timing>
    <p:tnLst>
      <p:par>
        <p:cTn xmlns:p14="http://schemas.microsoft.com/office/powerpoint/2010/main" id="1" dur="indefinite" restart="never" nodeType="tmRoot"/>
      </p:par>
    </p:tnLst>
  </p:timing>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triped Right Arrow 11"/>
          <p:cNvSpPr/>
          <p:nvPr/>
        </p:nvSpPr>
        <p:spPr>
          <a:xfrm>
            <a:off x="2763502" y="3110140"/>
            <a:ext cx="1654171" cy="429237"/>
          </a:xfrm>
          <a:prstGeom prst="striped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err="1" smtClean="0"/>
              <a:t>io.MultiWriter</a:t>
            </a:r>
            <a:endParaRPr lang="en-US" dirty="0"/>
          </a:p>
        </p:txBody>
      </p:sp>
      <p:sp>
        <p:nvSpPr>
          <p:cNvPr id="3" name="Content Placeholder 2"/>
          <p:cNvSpPr>
            <a:spLocks noGrp="1"/>
          </p:cNvSpPr>
          <p:nvPr>
            <p:ph idx="1"/>
          </p:nvPr>
        </p:nvSpPr>
        <p:spPr/>
        <p:txBody>
          <a:bodyPr/>
          <a:lstStyle/>
          <a:p>
            <a:r>
              <a:rPr lang="en-US" dirty="0" smtClean="0"/>
              <a:t>Allows for ‘duplication’ of the data flowing to  writers</a:t>
            </a:r>
            <a:endParaRPr lang="en-US" dirty="0"/>
          </a:p>
        </p:txBody>
      </p:sp>
      <p:sp>
        <p:nvSpPr>
          <p:cNvPr id="9" name="Sequential Access Storage 8"/>
          <p:cNvSpPr/>
          <p:nvPr/>
        </p:nvSpPr>
        <p:spPr>
          <a:xfrm flipH="1">
            <a:off x="3441601" y="4053304"/>
            <a:ext cx="1842323" cy="640916"/>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Destination</a:t>
            </a:r>
            <a:endParaRPr lang="en-US" dirty="0"/>
          </a:p>
        </p:txBody>
      </p:sp>
      <p:sp>
        <p:nvSpPr>
          <p:cNvPr id="7" name="Rectangle 6"/>
          <p:cNvSpPr/>
          <p:nvPr/>
        </p:nvSpPr>
        <p:spPr>
          <a:xfrm>
            <a:off x="3998234" y="4471713"/>
            <a:ext cx="580159" cy="19991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w3</a:t>
            </a:r>
            <a:endParaRPr lang="en-US" dirty="0"/>
          </a:p>
        </p:txBody>
      </p:sp>
      <p:sp>
        <p:nvSpPr>
          <p:cNvPr id="13" name="Sequential Access Storage 12"/>
          <p:cNvSpPr/>
          <p:nvPr/>
        </p:nvSpPr>
        <p:spPr>
          <a:xfrm flipH="1">
            <a:off x="5283924" y="3003581"/>
            <a:ext cx="1842323" cy="640916"/>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Destination</a:t>
            </a:r>
            <a:endParaRPr lang="en-US" dirty="0"/>
          </a:p>
        </p:txBody>
      </p:sp>
      <p:sp>
        <p:nvSpPr>
          <p:cNvPr id="8" name="Rectangle 7"/>
          <p:cNvSpPr/>
          <p:nvPr/>
        </p:nvSpPr>
        <p:spPr>
          <a:xfrm>
            <a:off x="6022747" y="3423636"/>
            <a:ext cx="517418" cy="19991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w2</a:t>
            </a:r>
            <a:endParaRPr lang="en-US" dirty="0"/>
          </a:p>
        </p:txBody>
      </p:sp>
      <p:sp>
        <p:nvSpPr>
          <p:cNvPr id="5" name="Left-Right-Up Arrow 4"/>
          <p:cNvSpPr/>
          <p:nvPr/>
        </p:nvSpPr>
        <p:spPr>
          <a:xfrm rot="5400000">
            <a:off x="3972749" y="2771065"/>
            <a:ext cx="1128939" cy="1077973"/>
          </a:xfrm>
          <a:prstGeom prst="leftRight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Sequential Access Storage 13"/>
          <p:cNvSpPr/>
          <p:nvPr/>
        </p:nvSpPr>
        <p:spPr>
          <a:xfrm flipH="1">
            <a:off x="3441601" y="1930129"/>
            <a:ext cx="1842323" cy="640916"/>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Destination</a:t>
            </a:r>
            <a:endParaRPr lang="en-US" dirty="0"/>
          </a:p>
        </p:txBody>
      </p:sp>
      <p:sp>
        <p:nvSpPr>
          <p:cNvPr id="15" name="Rectangle 14"/>
          <p:cNvSpPr/>
          <p:nvPr/>
        </p:nvSpPr>
        <p:spPr>
          <a:xfrm>
            <a:off x="4180424" y="2350183"/>
            <a:ext cx="517418" cy="19991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w1</a:t>
            </a:r>
            <a:endParaRPr lang="en-US" dirty="0"/>
          </a:p>
        </p:txBody>
      </p:sp>
      <p:sp>
        <p:nvSpPr>
          <p:cNvPr id="16" name="Rectangle 15"/>
          <p:cNvSpPr/>
          <p:nvPr/>
        </p:nvSpPr>
        <p:spPr>
          <a:xfrm>
            <a:off x="2998202" y="3223717"/>
            <a:ext cx="580159" cy="19991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w</a:t>
            </a:r>
            <a:endParaRPr lang="en-US" dirty="0"/>
          </a:p>
        </p:txBody>
      </p:sp>
    </p:spTree>
    <p:extLst>
      <p:ext uri="{BB962C8B-B14F-4D97-AF65-F5344CB8AC3E}">
        <p14:creationId xmlns:p14="http://schemas.microsoft.com/office/powerpoint/2010/main" val="876579107"/>
      </p:ext>
    </p:extLst>
  </p:cSld>
  <p:clrMapOvr>
    <a:masterClrMapping/>
  </p:clrMapOvr>
  <p:timing>
    <p:tnLst>
      <p:par>
        <p:cTn xmlns:p14="http://schemas.microsoft.com/office/powerpoint/2010/main" id="1" dur="indefinite" restart="never" nodeType="tmRoot"/>
      </p:par>
    </p:tnLst>
  </p:timing>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Helvetica Neue"/>
                <a:cs typeface="Helvetica Neue"/>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1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os.Create</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endParaRPr>
          </a:p>
        </p:txBody>
      </p:sp>
      <p:sp>
        <p:nvSpPr>
          <p:cNvPr id="8" name="Rectangle 7"/>
          <p:cNvSpPr/>
          <p:nvPr/>
        </p:nvSpPr>
        <p:spPr>
          <a:xfrm>
            <a:off x="2" y="3234878"/>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latin typeface="Helvetica Neue"/>
                <a:cs typeface="Helvetica Neue"/>
              </a:rPr>
              <a:t>C11: </a:t>
            </a:r>
            <a:r>
              <a:rPr lang="en-US" sz="6000" b="1" dirty="0" err="1" smtClean="0">
                <a:ln/>
                <a:solidFill>
                  <a:schemeClr val="accent3">
                    <a:lumMod val="50000"/>
                  </a:schemeClr>
                </a:solidFill>
                <a:effectLst/>
                <a:latin typeface="Helvetica Neue"/>
                <a:cs typeface="Helvetica Neue"/>
              </a:rPr>
              <a:t>os</a:t>
            </a:r>
            <a:r>
              <a:rPr lang="en-US" sz="6000" b="1" dirty="0" smtClean="0">
                <a:ln/>
                <a:solidFill>
                  <a:schemeClr val="accent3">
                    <a:lumMod val="50000"/>
                  </a:schemeClr>
                </a:solidFill>
                <a:effectLst/>
                <a:latin typeface="Helvetica Neue"/>
                <a:cs typeface="Helvetica Neue"/>
              </a:rPr>
              <a:t> Package</a:t>
            </a:r>
          </a:p>
        </p:txBody>
      </p:sp>
    </p:spTree>
    <p:extLst>
      <p:ext uri="{BB962C8B-B14F-4D97-AF65-F5344CB8AC3E}">
        <p14:creationId xmlns:p14="http://schemas.microsoft.com/office/powerpoint/2010/main" val="58353142"/>
      </p:ext>
    </p:extLst>
  </p:cSld>
  <p:clrMapOvr>
    <a:masterClrMapping/>
  </p:clrMapOvr>
  <p:timing>
    <p:tnLst>
      <p:par>
        <p:cTn xmlns:p14="http://schemas.microsoft.com/office/powerpoint/2010/main" id="1" dur="indefinite" restart="never" nodeType="tmRoot"/>
      </p:par>
    </p:tnLst>
  </p:timing>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Helvetica Neue"/>
                <a:cs typeface="Helvetica Neue"/>
              </a:rPr>
              <a:t>Objectives</a:t>
            </a:r>
            <a:endParaRPr lang="en-US" b="1" dirty="0">
              <a:latin typeface="Helvetica Neue"/>
              <a:cs typeface="Helvetica Neue"/>
            </a:endParaRPr>
          </a:p>
        </p:txBody>
      </p:sp>
      <p:sp>
        <p:nvSpPr>
          <p:cNvPr id="3" name="Content Placeholder 2"/>
          <p:cNvSpPr>
            <a:spLocks noGrp="1"/>
          </p:cNvSpPr>
          <p:nvPr>
            <p:ph idx="1"/>
          </p:nvPr>
        </p:nvSpPr>
        <p:spPr/>
        <p:txBody>
          <a:bodyPr>
            <a:normAutofit/>
          </a:bodyPr>
          <a:lstStyle/>
          <a:p>
            <a:r>
              <a:rPr lang="en-US" b="1" dirty="0" smtClean="0">
                <a:latin typeface="Helvetica Neue"/>
                <a:cs typeface="Helvetica Neue"/>
              </a:rPr>
              <a:t>Create and storing data in files</a:t>
            </a:r>
          </a:p>
          <a:p>
            <a:pPr lvl="1"/>
            <a:r>
              <a:rPr lang="en-US" b="1" dirty="0" smtClean="0">
                <a:latin typeface="Helvetica Neue"/>
                <a:cs typeface="Helvetica Neue"/>
              </a:rPr>
              <a:t>Create a file using </a:t>
            </a:r>
            <a:r>
              <a:rPr lang="en-US" b="1" dirty="0" err="1" smtClean="0">
                <a:latin typeface="Helvetica Neue"/>
                <a:cs typeface="Helvetica Neue"/>
              </a:rPr>
              <a:t>os.Create</a:t>
            </a:r>
            <a:r>
              <a:rPr lang="en-US" b="1" dirty="0" smtClean="0">
                <a:latin typeface="Helvetica Neue"/>
                <a:cs typeface="Helvetica Neue"/>
              </a:rPr>
              <a:t>()</a:t>
            </a:r>
          </a:p>
          <a:p>
            <a:pPr lvl="1"/>
            <a:r>
              <a:rPr lang="en-US" b="1" dirty="0" smtClean="0">
                <a:latin typeface="Helvetica Neue"/>
                <a:cs typeface="Helvetica Neue"/>
              </a:rPr>
              <a:t>Methods:</a:t>
            </a:r>
          </a:p>
          <a:p>
            <a:pPr lvl="2"/>
            <a:r>
              <a:rPr lang="en-US" b="1" dirty="0" smtClean="0">
                <a:latin typeface="Helvetica Neue"/>
                <a:cs typeface="Helvetica Neue"/>
              </a:rPr>
              <a:t>Store data to a file using </a:t>
            </a:r>
            <a:r>
              <a:rPr lang="en-US" b="1" dirty="0" err="1" smtClean="0">
                <a:latin typeface="Helvetica Neue"/>
                <a:cs typeface="Helvetica Neue"/>
              </a:rPr>
              <a:t>io.Writer</a:t>
            </a:r>
            <a:r>
              <a:rPr lang="en-US" b="1" dirty="0" smtClean="0">
                <a:latin typeface="Helvetica Neue"/>
                <a:cs typeface="Helvetica Neue"/>
              </a:rPr>
              <a:t> interface</a:t>
            </a:r>
            <a:endParaRPr lang="en-US" b="1" dirty="0">
              <a:latin typeface="Helvetica Neue"/>
              <a:cs typeface="Helvetica Neue"/>
            </a:endParaRPr>
          </a:p>
        </p:txBody>
      </p:sp>
    </p:spTree>
    <p:extLst>
      <p:ext uri="{BB962C8B-B14F-4D97-AF65-F5344CB8AC3E}">
        <p14:creationId xmlns:p14="http://schemas.microsoft.com/office/powerpoint/2010/main" val="595008412"/>
      </p:ext>
    </p:extLst>
  </p:cSld>
  <p:clrMapOvr>
    <a:masterClrMapping/>
  </p:clrMapOvr>
  <p:timing>
    <p:tnLst>
      <p:par>
        <p:cTn xmlns:p14="http://schemas.microsoft.com/office/powerpoint/2010/main" id="1" dur="indefinite" restart="never" nodeType="tmRoot"/>
      </p:par>
    </p:tnLst>
  </p:timing>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Helvetica Neue"/>
                <a:cs typeface="Helvetica Neue"/>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2</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os.Open</a:t>
            </a:r>
            <a:r>
              <a:rPr lang="en-US" sz="6600" b="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endParaRPr>
          </a:p>
        </p:txBody>
      </p:sp>
      <p:sp>
        <p:nvSpPr>
          <p:cNvPr id="8" name="Rectangle 7"/>
          <p:cNvSpPr/>
          <p:nvPr/>
        </p:nvSpPr>
        <p:spPr>
          <a:xfrm>
            <a:off x="2" y="239633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latin typeface="Helvetica Neue"/>
                <a:cs typeface="Helvetica Neue"/>
              </a:rPr>
              <a:t>11: </a:t>
            </a:r>
            <a:r>
              <a:rPr lang="en-US" sz="6000" b="1" dirty="0" err="1" smtClean="0">
                <a:ln/>
                <a:solidFill>
                  <a:schemeClr val="accent3">
                    <a:lumMod val="50000"/>
                  </a:schemeClr>
                </a:solidFill>
                <a:effectLst/>
                <a:latin typeface="Helvetica Neue"/>
                <a:cs typeface="Helvetica Neue"/>
              </a:rPr>
              <a:t>os</a:t>
            </a:r>
            <a:r>
              <a:rPr lang="en-US" sz="6000" b="1" dirty="0" smtClean="0">
                <a:ln/>
                <a:solidFill>
                  <a:schemeClr val="accent3">
                    <a:lumMod val="50000"/>
                  </a:schemeClr>
                </a:solidFill>
                <a:effectLst/>
                <a:latin typeface="Helvetica Neue"/>
                <a:cs typeface="Helvetica Neue"/>
              </a:rPr>
              <a:t> Package</a:t>
            </a:r>
          </a:p>
        </p:txBody>
      </p:sp>
    </p:spTree>
    <p:extLst>
      <p:ext uri="{BB962C8B-B14F-4D97-AF65-F5344CB8AC3E}">
        <p14:creationId xmlns:p14="http://schemas.microsoft.com/office/powerpoint/2010/main" val="1130845190"/>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Playing with Values</a:t>
            </a:r>
          </a:p>
          <a:p>
            <a:pPr lvl="1"/>
            <a:r>
              <a:rPr lang="en-US" dirty="0" smtClean="0"/>
              <a:t>Bytes</a:t>
            </a:r>
          </a:p>
          <a:p>
            <a:pPr lvl="1"/>
            <a:r>
              <a:rPr lang="en-US" dirty="0" smtClean="0"/>
              <a:t>Integers</a:t>
            </a:r>
          </a:p>
          <a:p>
            <a:pPr lvl="1"/>
            <a:r>
              <a:rPr lang="en-US" dirty="0" smtClean="0"/>
              <a:t>Strings</a:t>
            </a:r>
          </a:p>
          <a:p>
            <a:pPr lvl="1"/>
            <a:r>
              <a:rPr lang="en-US" dirty="0" smtClean="0"/>
              <a:t>Booleans</a:t>
            </a:r>
          </a:p>
          <a:p>
            <a:pPr lvl="1"/>
            <a:r>
              <a:rPr lang="en-US" dirty="0" smtClean="0"/>
              <a:t>Arrays</a:t>
            </a:r>
          </a:p>
          <a:p>
            <a:pPr lvl="1"/>
            <a:r>
              <a:rPr lang="en-US" dirty="0" smtClean="0"/>
              <a:t>Maps</a:t>
            </a:r>
          </a:p>
          <a:p>
            <a:r>
              <a:rPr lang="en-US" dirty="0" smtClean="0"/>
              <a:t>Data Type and Storage (</a:t>
            </a:r>
            <a:r>
              <a:rPr lang="en-US" i="1" dirty="0" smtClean="0"/>
              <a:t>some</a:t>
            </a:r>
            <a:r>
              <a:rPr lang="en-US" dirty="0" smtClean="0"/>
              <a:t>)</a:t>
            </a:r>
          </a:p>
          <a:p>
            <a:pPr lvl="1"/>
            <a:endParaRPr lang="en-US" dirty="0" smtClean="0"/>
          </a:p>
          <a:p>
            <a:endParaRPr lang="en-US" dirty="0"/>
          </a:p>
        </p:txBody>
      </p:sp>
    </p:spTree>
    <p:extLst>
      <p:ext uri="{BB962C8B-B14F-4D97-AF65-F5344CB8AC3E}">
        <p14:creationId xmlns:p14="http://schemas.microsoft.com/office/powerpoint/2010/main" val="348388122"/>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Helvetica Neue"/>
                <a:cs typeface="Helvetica Neue"/>
              </a:rPr>
              <a:t>Objectives</a:t>
            </a:r>
            <a:endParaRPr lang="en-US" b="1" dirty="0">
              <a:latin typeface="Helvetica Neue"/>
              <a:cs typeface="Helvetica Neue"/>
            </a:endParaRPr>
          </a:p>
        </p:txBody>
      </p:sp>
      <p:sp>
        <p:nvSpPr>
          <p:cNvPr id="3" name="Content Placeholder 2"/>
          <p:cNvSpPr>
            <a:spLocks noGrp="1"/>
          </p:cNvSpPr>
          <p:nvPr>
            <p:ph idx="1"/>
          </p:nvPr>
        </p:nvSpPr>
        <p:spPr/>
        <p:txBody>
          <a:bodyPr>
            <a:normAutofit/>
          </a:bodyPr>
          <a:lstStyle/>
          <a:p>
            <a:r>
              <a:rPr lang="en-US" b="1" dirty="0" smtClean="0">
                <a:latin typeface="Helvetica Neue"/>
                <a:cs typeface="Helvetica Neue"/>
              </a:rPr>
              <a:t>Opening and reading files</a:t>
            </a:r>
          </a:p>
          <a:p>
            <a:pPr lvl="1"/>
            <a:r>
              <a:rPr lang="en-US" b="1" dirty="0" smtClean="0">
                <a:latin typeface="Helvetica Neue"/>
                <a:cs typeface="Helvetica Neue"/>
              </a:rPr>
              <a:t>Open files using </a:t>
            </a:r>
            <a:r>
              <a:rPr lang="en-US" b="1" dirty="0" err="1" smtClean="0">
                <a:latin typeface="Helvetica Neue"/>
                <a:cs typeface="Helvetica Neue"/>
              </a:rPr>
              <a:t>os.Open</a:t>
            </a:r>
            <a:r>
              <a:rPr lang="en-US" b="1" dirty="0" smtClean="0">
                <a:latin typeface="Helvetica Neue"/>
                <a:cs typeface="Helvetica Neue"/>
              </a:rPr>
              <a:t>()</a:t>
            </a:r>
          </a:p>
          <a:p>
            <a:pPr lvl="1"/>
            <a:r>
              <a:rPr lang="en-US" b="1" dirty="0" smtClean="0">
                <a:latin typeface="Helvetica Neue"/>
                <a:cs typeface="Helvetica Neue"/>
              </a:rPr>
              <a:t>Methods:</a:t>
            </a:r>
          </a:p>
          <a:p>
            <a:pPr lvl="2"/>
            <a:r>
              <a:rPr lang="en-US" b="1" dirty="0" smtClean="0">
                <a:latin typeface="Helvetica Neue"/>
                <a:cs typeface="Helvetica Neue"/>
              </a:rPr>
              <a:t>Read data from a file using </a:t>
            </a:r>
            <a:r>
              <a:rPr lang="en-US" b="1" dirty="0" err="1" smtClean="0">
                <a:latin typeface="Helvetica Neue"/>
                <a:cs typeface="Helvetica Neue"/>
              </a:rPr>
              <a:t>io.Reader</a:t>
            </a:r>
            <a:r>
              <a:rPr lang="en-US" b="1" smtClean="0">
                <a:latin typeface="Helvetica Neue"/>
                <a:cs typeface="Helvetica Neue"/>
              </a:rPr>
              <a:t> interface</a:t>
            </a:r>
            <a:endParaRPr lang="en-US" b="1" dirty="0">
              <a:latin typeface="Helvetica Neue"/>
              <a:cs typeface="Helvetica Neue"/>
            </a:endParaRPr>
          </a:p>
        </p:txBody>
      </p:sp>
    </p:spTree>
    <p:extLst>
      <p:ext uri="{BB962C8B-B14F-4D97-AF65-F5344CB8AC3E}">
        <p14:creationId xmlns:p14="http://schemas.microsoft.com/office/powerpoint/2010/main" val="1236770949"/>
      </p:ext>
    </p:extLst>
  </p:cSld>
  <p:clrMapOvr>
    <a:masterClrMapping/>
  </p:clrMapOvr>
  <p:timing>
    <p:tnLst>
      <p:par>
        <p:cTn xmlns:p14="http://schemas.microsoft.com/office/powerpoint/2010/main" id="1" dur="indefinite" restart="never" nodeType="tmRoot"/>
      </p:par>
    </p:tnLst>
  </p:timing>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Helvetica Neue"/>
                <a:cs typeface="Helvetica Neue"/>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3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Binary File I/O</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endParaRPr>
          </a:p>
        </p:txBody>
      </p:sp>
      <p:sp>
        <p:nvSpPr>
          <p:cNvPr id="8" name="Rectangle 7"/>
          <p:cNvSpPr/>
          <p:nvPr/>
        </p:nvSpPr>
        <p:spPr>
          <a:xfrm>
            <a:off x="2" y="239633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latin typeface="Helvetica Neue"/>
                <a:cs typeface="Helvetica Neue"/>
              </a:rPr>
              <a:t>11: </a:t>
            </a:r>
            <a:r>
              <a:rPr lang="en-US" sz="6000" b="1" dirty="0" err="1" smtClean="0">
                <a:ln/>
                <a:solidFill>
                  <a:schemeClr val="accent3">
                    <a:lumMod val="50000"/>
                  </a:schemeClr>
                </a:solidFill>
                <a:effectLst/>
                <a:latin typeface="Helvetica Neue"/>
                <a:cs typeface="Helvetica Neue"/>
              </a:rPr>
              <a:t>os</a:t>
            </a:r>
            <a:r>
              <a:rPr lang="en-US" sz="6000" b="1" dirty="0" smtClean="0">
                <a:ln/>
                <a:solidFill>
                  <a:schemeClr val="accent3">
                    <a:lumMod val="50000"/>
                  </a:schemeClr>
                </a:solidFill>
                <a:effectLst/>
                <a:latin typeface="Helvetica Neue"/>
                <a:cs typeface="Helvetica Neue"/>
              </a:rPr>
              <a:t> Package</a:t>
            </a:r>
          </a:p>
        </p:txBody>
      </p:sp>
    </p:spTree>
    <p:extLst>
      <p:ext uri="{BB962C8B-B14F-4D97-AF65-F5344CB8AC3E}">
        <p14:creationId xmlns:p14="http://schemas.microsoft.com/office/powerpoint/2010/main" val="2441988216"/>
      </p:ext>
    </p:extLst>
  </p:cSld>
  <p:clrMapOvr>
    <a:masterClrMapping/>
  </p:clrMapOvr>
  <p:timing>
    <p:tnLst>
      <p:par>
        <p:cTn xmlns:p14="http://schemas.microsoft.com/office/powerpoint/2010/main" id="1" dur="indefinite" restart="never" nodeType="tmRoot"/>
      </p:par>
    </p:tnLst>
  </p:timing>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Helvetica Neue"/>
                <a:cs typeface="Helvetica Neue"/>
              </a:rPr>
              <a:t>Objectives</a:t>
            </a:r>
            <a:endParaRPr lang="en-US" b="1" dirty="0">
              <a:latin typeface="Helvetica Neue"/>
              <a:cs typeface="Helvetica Neue"/>
            </a:endParaRPr>
          </a:p>
        </p:txBody>
      </p:sp>
      <p:sp>
        <p:nvSpPr>
          <p:cNvPr id="3" name="Content Placeholder 2"/>
          <p:cNvSpPr>
            <a:spLocks noGrp="1"/>
          </p:cNvSpPr>
          <p:nvPr>
            <p:ph idx="1"/>
          </p:nvPr>
        </p:nvSpPr>
        <p:spPr/>
        <p:txBody>
          <a:bodyPr>
            <a:normAutofit/>
          </a:bodyPr>
          <a:lstStyle/>
          <a:p>
            <a:r>
              <a:rPr lang="en-US" b="1" dirty="0" smtClean="0">
                <a:latin typeface="Helvetica Neue"/>
                <a:cs typeface="Helvetica Neue"/>
              </a:rPr>
              <a:t>Working with binary files</a:t>
            </a:r>
          </a:p>
          <a:p>
            <a:pPr lvl="1"/>
            <a:r>
              <a:rPr lang="en-US" b="1" dirty="0" smtClean="0">
                <a:latin typeface="Helvetica Neue"/>
                <a:cs typeface="Helvetica Neue"/>
              </a:rPr>
              <a:t>Creating</a:t>
            </a:r>
          </a:p>
          <a:p>
            <a:pPr lvl="1"/>
            <a:r>
              <a:rPr lang="en-US" b="1" dirty="0" smtClean="0">
                <a:latin typeface="Helvetica Neue"/>
                <a:cs typeface="Helvetica Neue"/>
              </a:rPr>
              <a:t>Writing</a:t>
            </a:r>
          </a:p>
          <a:p>
            <a:pPr lvl="1"/>
            <a:r>
              <a:rPr lang="en-US" b="1" dirty="0" smtClean="0">
                <a:latin typeface="Helvetica Neue"/>
                <a:cs typeface="Helvetica Neue"/>
              </a:rPr>
              <a:t>Opening</a:t>
            </a:r>
          </a:p>
          <a:p>
            <a:pPr lvl="1"/>
            <a:r>
              <a:rPr lang="en-US" b="1" smtClean="0">
                <a:latin typeface="Helvetica Neue"/>
                <a:cs typeface="Helvetica Neue"/>
              </a:rPr>
              <a:t>Reading</a:t>
            </a:r>
            <a:endParaRPr lang="en-US" b="1" dirty="0">
              <a:latin typeface="Helvetica Neue"/>
              <a:cs typeface="Helvetica Neue"/>
            </a:endParaRPr>
          </a:p>
        </p:txBody>
      </p:sp>
    </p:spTree>
    <p:extLst>
      <p:ext uri="{BB962C8B-B14F-4D97-AF65-F5344CB8AC3E}">
        <p14:creationId xmlns:p14="http://schemas.microsoft.com/office/powerpoint/2010/main" val="2290209183"/>
      </p:ext>
    </p:extLst>
  </p:cSld>
  <p:clrMapOvr>
    <a:masterClrMapping/>
  </p:clrMapOvr>
  <p:timing>
    <p:tnLst>
      <p:par>
        <p:cTn xmlns:p14="http://schemas.microsoft.com/office/powerpoint/2010/main" id="1" dur="indefinite" restart="never" nodeType="tmRoot"/>
      </p:par>
    </p:tnLst>
  </p:timing>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Helvetica Neue"/>
                <a:cs typeface="Helvetica Neue"/>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4</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x.Stat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endParaRPr>
          </a:p>
        </p:txBody>
      </p:sp>
      <p:sp>
        <p:nvSpPr>
          <p:cNvPr id="8" name="Rectangle 7"/>
          <p:cNvSpPr/>
          <p:nvPr/>
        </p:nvSpPr>
        <p:spPr>
          <a:xfrm>
            <a:off x="2" y="239633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latin typeface="Helvetica Neue"/>
                <a:cs typeface="Helvetica Neue"/>
              </a:rPr>
              <a:t>11: </a:t>
            </a:r>
            <a:r>
              <a:rPr lang="en-US" sz="6000" b="1" dirty="0" err="1" smtClean="0">
                <a:ln/>
                <a:solidFill>
                  <a:schemeClr val="accent3">
                    <a:lumMod val="50000"/>
                  </a:schemeClr>
                </a:solidFill>
                <a:effectLst/>
                <a:latin typeface="Helvetica Neue"/>
                <a:cs typeface="Helvetica Neue"/>
              </a:rPr>
              <a:t>os</a:t>
            </a:r>
            <a:r>
              <a:rPr lang="en-US" sz="6000" b="1" dirty="0" smtClean="0">
                <a:ln/>
                <a:solidFill>
                  <a:schemeClr val="accent3">
                    <a:lumMod val="50000"/>
                  </a:schemeClr>
                </a:solidFill>
                <a:effectLst/>
                <a:latin typeface="Helvetica Neue"/>
                <a:cs typeface="Helvetica Neue"/>
              </a:rPr>
              <a:t> Package</a:t>
            </a:r>
          </a:p>
        </p:txBody>
      </p:sp>
    </p:spTree>
    <p:extLst>
      <p:ext uri="{BB962C8B-B14F-4D97-AF65-F5344CB8AC3E}">
        <p14:creationId xmlns:p14="http://schemas.microsoft.com/office/powerpoint/2010/main" val="4199123872"/>
      </p:ext>
    </p:extLst>
  </p:cSld>
  <p:clrMapOvr>
    <a:masterClrMapping/>
  </p:clrMapOvr>
  <p:timing>
    <p:tnLst>
      <p:par>
        <p:cTn xmlns:p14="http://schemas.microsoft.com/office/powerpoint/2010/main" id="1" dur="indefinite" restart="never" nodeType="tmRoot"/>
      </p:par>
    </p:tnLst>
  </p:timing>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Helvetica Neue"/>
                <a:cs typeface="Helvetica Neue"/>
              </a:rPr>
              <a:t>Objectives</a:t>
            </a:r>
            <a:endParaRPr lang="en-US" b="1" dirty="0">
              <a:latin typeface="Helvetica Neue"/>
              <a:cs typeface="Helvetica Neue"/>
            </a:endParaRPr>
          </a:p>
        </p:txBody>
      </p:sp>
      <p:sp>
        <p:nvSpPr>
          <p:cNvPr id="3" name="Content Placeholder 2"/>
          <p:cNvSpPr>
            <a:spLocks noGrp="1"/>
          </p:cNvSpPr>
          <p:nvPr>
            <p:ph idx="1"/>
          </p:nvPr>
        </p:nvSpPr>
        <p:spPr/>
        <p:txBody>
          <a:bodyPr>
            <a:normAutofit/>
          </a:bodyPr>
          <a:lstStyle/>
          <a:p>
            <a:r>
              <a:rPr lang="en-US" b="1" dirty="0" smtClean="0">
                <a:latin typeface="Helvetica Neue"/>
                <a:cs typeface="Helvetica Neue"/>
              </a:rPr>
              <a:t>Other useful things to do with a file:</a:t>
            </a:r>
          </a:p>
          <a:p>
            <a:pPr lvl="1"/>
            <a:r>
              <a:rPr lang="en-US" b="1" dirty="0" smtClean="0">
                <a:latin typeface="Helvetica Neue"/>
                <a:cs typeface="Helvetica Neue"/>
              </a:rPr>
              <a:t>Stats</a:t>
            </a:r>
          </a:p>
          <a:p>
            <a:pPr lvl="2"/>
            <a:r>
              <a:rPr lang="en-US" b="1" dirty="0" smtClean="0">
                <a:latin typeface="Helvetica Neue"/>
                <a:cs typeface="Helvetica Neue"/>
              </a:rPr>
              <a:t>Size</a:t>
            </a:r>
            <a:endParaRPr lang="en-US" b="1" dirty="0">
              <a:latin typeface="Helvetica Neue"/>
              <a:cs typeface="Helvetica Neue"/>
            </a:endParaRPr>
          </a:p>
          <a:p>
            <a:pPr lvl="2"/>
            <a:r>
              <a:rPr lang="en-US" b="1" dirty="0" smtClean="0">
                <a:latin typeface="Helvetica Neue"/>
                <a:cs typeface="Helvetica Neue"/>
              </a:rPr>
              <a:t>Mode</a:t>
            </a:r>
          </a:p>
          <a:p>
            <a:pPr lvl="2"/>
            <a:r>
              <a:rPr lang="en-US" b="1" smtClean="0">
                <a:latin typeface="Helvetica Neue"/>
                <a:cs typeface="Helvetica Neue"/>
              </a:rPr>
              <a:t>Perm</a:t>
            </a:r>
            <a:endParaRPr lang="en-US" b="1" dirty="0" smtClean="0">
              <a:latin typeface="Helvetica Neue"/>
              <a:cs typeface="Helvetica Neue"/>
            </a:endParaRPr>
          </a:p>
          <a:p>
            <a:pPr lvl="2"/>
            <a:r>
              <a:rPr lang="en-US" b="1" dirty="0" smtClean="0">
                <a:latin typeface="Helvetica Neue"/>
                <a:cs typeface="Helvetica Neue"/>
              </a:rPr>
              <a:t>Check if exist</a:t>
            </a:r>
          </a:p>
          <a:p>
            <a:pPr lvl="2"/>
            <a:r>
              <a:rPr lang="en-US" b="1" dirty="0" smtClean="0">
                <a:latin typeface="Helvetica Neue"/>
                <a:cs typeface="Helvetica Neue"/>
              </a:rPr>
              <a:t>Etc.</a:t>
            </a:r>
          </a:p>
        </p:txBody>
      </p:sp>
    </p:spTree>
    <p:extLst>
      <p:ext uri="{BB962C8B-B14F-4D97-AF65-F5344CB8AC3E}">
        <p14:creationId xmlns:p14="http://schemas.microsoft.com/office/powerpoint/2010/main" val="694651422"/>
      </p:ext>
    </p:extLst>
  </p:cSld>
  <p:clrMapOvr>
    <a:masterClrMapping/>
  </p:clrMapOvr>
  <p:timing>
    <p:tnLst>
      <p:par>
        <p:cTn xmlns:p14="http://schemas.microsoft.com/office/powerpoint/2010/main" id="1" dur="indefinite" restart="never" nodeType="tmRoot"/>
      </p:par>
    </p:tnLst>
  </p:timing>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Helvetica Neue"/>
                <a:cs typeface="Helvetica Neue"/>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5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os.Args</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endParaRPr>
          </a:p>
        </p:txBody>
      </p:sp>
      <p:sp>
        <p:nvSpPr>
          <p:cNvPr id="8" name="Rectangle 7"/>
          <p:cNvSpPr/>
          <p:nvPr/>
        </p:nvSpPr>
        <p:spPr>
          <a:xfrm>
            <a:off x="2" y="239633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latin typeface="Helvetica Neue"/>
                <a:cs typeface="Helvetica Neue"/>
              </a:rPr>
              <a:t>11: </a:t>
            </a:r>
            <a:r>
              <a:rPr lang="en-US" sz="6000" b="1" dirty="0" err="1" smtClean="0">
                <a:ln/>
                <a:solidFill>
                  <a:schemeClr val="accent3">
                    <a:lumMod val="50000"/>
                  </a:schemeClr>
                </a:solidFill>
                <a:effectLst/>
                <a:latin typeface="Helvetica Neue"/>
                <a:cs typeface="Helvetica Neue"/>
              </a:rPr>
              <a:t>os</a:t>
            </a:r>
            <a:r>
              <a:rPr lang="en-US" sz="6000" b="1" dirty="0" smtClean="0">
                <a:ln/>
                <a:solidFill>
                  <a:schemeClr val="accent3">
                    <a:lumMod val="50000"/>
                  </a:schemeClr>
                </a:solidFill>
                <a:effectLst/>
                <a:latin typeface="Helvetica Neue"/>
                <a:cs typeface="Helvetica Neue"/>
              </a:rPr>
              <a:t> Package</a:t>
            </a:r>
          </a:p>
        </p:txBody>
      </p:sp>
    </p:spTree>
    <p:extLst>
      <p:ext uri="{BB962C8B-B14F-4D97-AF65-F5344CB8AC3E}">
        <p14:creationId xmlns:p14="http://schemas.microsoft.com/office/powerpoint/2010/main" val="2674846499"/>
      </p:ext>
    </p:extLst>
  </p:cSld>
  <p:clrMapOvr>
    <a:masterClrMapping/>
  </p:clrMapOvr>
  <p:timing>
    <p:tnLst>
      <p:par>
        <p:cTn xmlns:p14="http://schemas.microsoft.com/office/powerpoint/2010/main" id="1" dur="indefinite" restart="never" nodeType="tmRoot"/>
      </p:par>
    </p:tnLst>
  </p:timing>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Helvetica Neue"/>
                <a:cs typeface="Helvetica Neue"/>
              </a:rPr>
              <a:t>Objectives</a:t>
            </a:r>
            <a:endParaRPr lang="en-US" b="1" dirty="0">
              <a:latin typeface="Helvetica Neue"/>
              <a:cs typeface="Helvetica Neue"/>
            </a:endParaRPr>
          </a:p>
        </p:txBody>
      </p:sp>
      <p:sp>
        <p:nvSpPr>
          <p:cNvPr id="3" name="Content Placeholder 2"/>
          <p:cNvSpPr>
            <a:spLocks noGrp="1"/>
          </p:cNvSpPr>
          <p:nvPr>
            <p:ph idx="1"/>
          </p:nvPr>
        </p:nvSpPr>
        <p:spPr/>
        <p:txBody>
          <a:bodyPr>
            <a:normAutofit fontScale="92500" lnSpcReduction="10000"/>
          </a:bodyPr>
          <a:lstStyle/>
          <a:p>
            <a:r>
              <a:rPr lang="en-US" b="1" dirty="0" smtClean="0">
                <a:latin typeface="Helvetica Neue"/>
                <a:cs typeface="Helvetica Neue"/>
              </a:rPr>
              <a:t>What are command-line arguments?</a:t>
            </a:r>
          </a:p>
          <a:p>
            <a:pPr lvl="1"/>
            <a:r>
              <a:rPr lang="en-US" b="1" dirty="0" smtClean="0">
                <a:latin typeface="Helvetica Neue"/>
                <a:cs typeface="Helvetica Neue"/>
              </a:rPr>
              <a:t>Or just simply program/application arguments, since you don’t need a command line to pass them*</a:t>
            </a:r>
          </a:p>
          <a:p>
            <a:pPr lvl="1"/>
            <a:r>
              <a:rPr lang="en-US" b="1" dirty="0" smtClean="0">
                <a:latin typeface="Helvetica Neue"/>
                <a:cs typeface="Helvetica Neue"/>
              </a:rPr>
              <a:t>Examples:</a:t>
            </a:r>
          </a:p>
          <a:p>
            <a:pPr lvl="2"/>
            <a:r>
              <a:rPr lang="en-US" b="1" dirty="0" smtClean="0">
                <a:latin typeface="Helvetica Neue"/>
                <a:cs typeface="Helvetica Neue"/>
              </a:rPr>
              <a:t>$ awesome </a:t>
            </a:r>
            <a:r>
              <a:rPr lang="en-US" b="1" dirty="0">
                <a:latin typeface="Helvetica Neue"/>
                <a:cs typeface="Helvetica Neue"/>
              </a:rPr>
              <a:t>-</a:t>
            </a:r>
            <a:r>
              <a:rPr lang="en-US" b="1" dirty="0" smtClean="0">
                <a:latin typeface="Helvetica Neue"/>
                <a:cs typeface="Helvetica Neue"/>
              </a:rPr>
              <a:t>f -n 5 --level=high my other </a:t>
            </a:r>
            <a:r>
              <a:rPr lang="en-US" b="1" dirty="0" err="1" smtClean="0">
                <a:latin typeface="Helvetica Neue"/>
                <a:cs typeface="Helvetica Neue"/>
              </a:rPr>
              <a:t>args</a:t>
            </a:r>
            <a:endParaRPr lang="en-US" b="1" dirty="0" smtClean="0">
              <a:latin typeface="Helvetica Neue"/>
              <a:cs typeface="Helvetica Neue"/>
            </a:endParaRPr>
          </a:p>
          <a:p>
            <a:pPr lvl="2"/>
            <a:r>
              <a:rPr lang="en-US" b="1" dirty="0" smtClean="0">
                <a:latin typeface="Helvetica Neue"/>
                <a:cs typeface="Helvetica Neue"/>
              </a:rPr>
              <a:t>C:&gt; </a:t>
            </a:r>
            <a:r>
              <a:rPr lang="en-US" b="1" dirty="0">
                <a:latin typeface="Helvetica Neue"/>
                <a:cs typeface="Helvetica Neue"/>
              </a:rPr>
              <a:t>awesome -f -n 5 --level=high my other </a:t>
            </a:r>
            <a:r>
              <a:rPr lang="en-US" b="1" dirty="0" err="1">
                <a:latin typeface="Helvetica Neue"/>
                <a:cs typeface="Helvetica Neue"/>
              </a:rPr>
              <a:t>args</a:t>
            </a:r>
            <a:endParaRPr lang="en-US" b="1" dirty="0">
              <a:latin typeface="Helvetica Neue"/>
              <a:cs typeface="Helvetica Neue"/>
            </a:endParaRPr>
          </a:p>
          <a:p>
            <a:pPr lvl="1"/>
            <a:r>
              <a:rPr lang="en-US" b="1" dirty="0" smtClean="0">
                <a:latin typeface="Helvetica Neue"/>
                <a:cs typeface="Helvetica Neue"/>
              </a:rPr>
              <a:t>Accessing </a:t>
            </a:r>
            <a:r>
              <a:rPr lang="en-US" b="1" dirty="0" err="1" smtClean="0">
                <a:latin typeface="Helvetica Neue"/>
                <a:cs typeface="Helvetica Neue"/>
              </a:rPr>
              <a:t>Cmdline</a:t>
            </a:r>
            <a:r>
              <a:rPr lang="en-US" b="1" dirty="0" smtClean="0">
                <a:latin typeface="Helvetica Neue"/>
                <a:cs typeface="Helvetica Neue"/>
              </a:rPr>
              <a:t> </a:t>
            </a:r>
            <a:r>
              <a:rPr lang="en-US" b="1" dirty="0" err="1" smtClean="0">
                <a:latin typeface="Helvetica Neue"/>
                <a:cs typeface="Helvetica Neue"/>
              </a:rPr>
              <a:t>args</a:t>
            </a:r>
            <a:endParaRPr lang="en-US" b="1" dirty="0">
              <a:latin typeface="Helvetica Neue"/>
              <a:cs typeface="Helvetica Neue"/>
            </a:endParaRPr>
          </a:p>
        </p:txBody>
      </p:sp>
    </p:spTree>
    <p:extLst>
      <p:ext uri="{BB962C8B-B14F-4D97-AF65-F5344CB8AC3E}">
        <p14:creationId xmlns:p14="http://schemas.microsoft.com/office/powerpoint/2010/main" val="1307990749"/>
      </p:ext>
    </p:extLst>
  </p:cSld>
  <p:clrMapOvr>
    <a:masterClrMapping/>
  </p:clrMapOvr>
  <p:timing>
    <p:tnLst>
      <p:par>
        <p:cTn xmlns:p14="http://schemas.microsoft.com/office/powerpoint/2010/main" id="1" dur="indefinite" restart="never" nodeType="tmRoot"/>
      </p:par>
    </p:tnLst>
  </p:timing>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Helvetica Neue"/>
                <a:cs typeface="Helvetica Neue"/>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6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Exercise: Echo</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endParaRPr>
          </a:p>
        </p:txBody>
      </p:sp>
      <p:sp>
        <p:nvSpPr>
          <p:cNvPr id="8" name="Rectangle 7"/>
          <p:cNvSpPr/>
          <p:nvPr/>
        </p:nvSpPr>
        <p:spPr>
          <a:xfrm>
            <a:off x="2" y="239633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latin typeface="Helvetica Neue"/>
                <a:cs typeface="Helvetica Neue"/>
              </a:rPr>
              <a:t>11: </a:t>
            </a:r>
            <a:r>
              <a:rPr lang="en-US" sz="6000" b="1" dirty="0" err="1" smtClean="0">
                <a:ln/>
                <a:solidFill>
                  <a:schemeClr val="accent3">
                    <a:lumMod val="50000"/>
                  </a:schemeClr>
                </a:solidFill>
                <a:effectLst/>
                <a:latin typeface="Helvetica Neue"/>
                <a:cs typeface="Helvetica Neue"/>
              </a:rPr>
              <a:t>os</a:t>
            </a:r>
            <a:r>
              <a:rPr lang="en-US" sz="6000" b="1" dirty="0" smtClean="0">
                <a:ln/>
                <a:solidFill>
                  <a:schemeClr val="accent3">
                    <a:lumMod val="50000"/>
                  </a:schemeClr>
                </a:solidFill>
                <a:effectLst/>
                <a:latin typeface="Helvetica Neue"/>
                <a:cs typeface="Helvetica Neue"/>
              </a:rPr>
              <a:t> Package</a:t>
            </a:r>
          </a:p>
        </p:txBody>
      </p:sp>
    </p:spTree>
    <p:extLst>
      <p:ext uri="{BB962C8B-B14F-4D97-AF65-F5344CB8AC3E}">
        <p14:creationId xmlns:p14="http://schemas.microsoft.com/office/powerpoint/2010/main" val="3056727987"/>
      </p:ext>
    </p:extLst>
  </p:cSld>
  <p:clrMapOvr>
    <a:masterClrMapping/>
  </p:clrMapOvr>
  <p:timing>
    <p:tnLst>
      <p:par>
        <p:cTn xmlns:p14="http://schemas.microsoft.com/office/powerpoint/2010/main" id="1" dur="indefinite" restart="never" nodeType="tmRoot"/>
      </p:par>
    </p:tnLst>
  </p:timing>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Helvetica Neue"/>
                <a:cs typeface="Helvetica Neue"/>
              </a:rPr>
              <a:t>Objectives</a:t>
            </a:r>
            <a:endParaRPr lang="en-US" b="1" dirty="0">
              <a:latin typeface="Helvetica Neue"/>
              <a:cs typeface="Helvetica Neue"/>
            </a:endParaRPr>
          </a:p>
        </p:txBody>
      </p:sp>
      <p:sp>
        <p:nvSpPr>
          <p:cNvPr id="3" name="Content Placeholder 2"/>
          <p:cNvSpPr>
            <a:spLocks noGrp="1"/>
          </p:cNvSpPr>
          <p:nvPr>
            <p:ph idx="1"/>
          </p:nvPr>
        </p:nvSpPr>
        <p:spPr/>
        <p:txBody>
          <a:bodyPr>
            <a:normAutofit/>
          </a:bodyPr>
          <a:lstStyle/>
          <a:p>
            <a:r>
              <a:rPr lang="en-US" b="1" dirty="0" smtClean="0">
                <a:latin typeface="Helvetica Neue"/>
                <a:cs typeface="Helvetica Neue"/>
              </a:rPr>
              <a:t>Implement a Unix-like ‘echo’ program:</a:t>
            </a:r>
          </a:p>
          <a:p>
            <a:pPr lvl="1"/>
            <a:r>
              <a:rPr lang="en-US" b="1" dirty="0" smtClean="0">
                <a:latin typeface="Helvetica Neue"/>
                <a:cs typeface="Helvetica Neue"/>
              </a:rPr>
              <a:t>Program must write its </a:t>
            </a:r>
            <a:r>
              <a:rPr lang="en-US" b="1" dirty="0" err="1" smtClean="0">
                <a:latin typeface="Helvetica Neue"/>
                <a:cs typeface="Helvetica Neue"/>
              </a:rPr>
              <a:t>args</a:t>
            </a:r>
            <a:r>
              <a:rPr lang="en-US" b="1" dirty="0" smtClean="0">
                <a:latin typeface="Helvetica Neue"/>
                <a:cs typeface="Helvetica Neue"/>
              </a:rPr>
              <a:t> to  the output</a:t>
            </a:r>
          </a:p>
          <a:p>
            <a:pPr lvl="1"/>
            <a:r>
              <a:rPr lang="en-US" b="1" dirty="0" smtClean="0">
                <a:latin typeface="Helvetica Neue"/>
                <a:cs typeface="Helvetica Neue"/>
              </a:rPr>
              <a:t>Support ‘-n’ option to suppress writing a new line</a:t>
            </a:r>
          </a:p>
          <a:p>
            <a:pPr lvl="2"/>
            <a:r>
              <a:rPr lang="en-US" b="1" dirty="0" smtClean="0">
                <a:latin typeface="Helvetica Neue"/>
                <a:cs typeface="Helvetica Neue"/>
              </a:rPr>
              <a:t>Example: </a:t>
            </a:r>
          </a:p>
          <a:p>
            <a:pPr lvl="3"/>
            <a:r>
              <a:rPr lang="en-US" b="1" dirty="0" smtClean="0">
                <a:latin typeface="Helvetica Neue"/>
                <a:cs typeface="Helvetica Neue"/>
              </a:rPr>
              <a:t>$ echo hello ‘a brave new world’</a:t>
            </a:r>
          </a:p>
          <a:p>
            <a:pPr lvl="4"/>
            <a:r>
              <a:rPr lang="en-US" b="1" dirty="0" smtClean="0">
                <a:latin typeface="Helvetica Neue"/>
                <a:cs typeface="Helvetica Neue"/>
              </a:rPr>
              <a:t>hello a brave new world</a:t>
            </a:r>
          </a:p>
        </p:txBody>
      </p:sp>
    </p:spTree>
    <p:extLst>
      <p:ext uri="{BB962C8B-B14F-4D97-AF65-F5344CB8AC3E}">
        <p14:creationId xmlns:p14="http://schemas.microsoft.com/office/powerpoint/2010/main" val="2719712171"/>
      </p:ext>
    </p:extLst>
  </p:cSld>
  <p:clrMapOvr>
    <a:masterClrMapping/>
  </p:clrMapOvr>
  <p:timing>
    <p:tnLst>
      <p:par>
        <p:cTn xmlns:p14="http://schemas.microsoft.com/office/powerpoint/2010/main" id="1" dur="indefinite" restart="never" nodeType="tmRoot"/>
      </p:par>
    </p:tnLst>
  </p:timing>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Helvetica Neue"/>
                <a:cs typeface="Helvetica Neue"/>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7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Exercise: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ls</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Part 1</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endParaRPr>
          </a:p>
        </p:txBody>
      </p:sp>
      <p:sp>
        <p:nvSpPr>
          <p:cNvPr id="8" name="Rectangle 7"/>
          <p:cNvSpPr/>
          <p:nvPr/>
        </p:nvSpPr>
        <p:spPr>
          <a:xfrm>
            <a:off x="2" y="239633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latin typeface="Helvetica Neue"/>
                <a:cs typeface="Helvetica Neue"/>
              </a:rPr>
              <a:t>11: </a:t>
            </a:r>
            <a:r>
              <a:rPr lang="en-US" sz="6000" b="1" dirty="0" err="1" smtClean="0">
                <a:ln/>
                <a:solidFill>
                  <a:schemeClr val="accent3">
                    <a:lumMod val="50000"/>
                  </a:schemeClr>
                </a:solidFill>
                <a:effectLst/>
                <a:latin typeface="Helvetica Neue"/>
                <a:cs typeface="Helvetica Neue"/>
              </a:rPr>
              <a:t>os</a:t>
            </a:r>
            <a:r>
              <a:rPr lang="en-US" sz="6000" b="1" dirty="0" smtClean="0">
                <a:ln/>
                <a:solidFill>
                  <a:schemeClr val="accent3">
                    <a:lumMod val="50000"/>
                  </a:schemeClr>
                </a:solidFill>
                <a:effectLst/>
                <a:latin typeface="Helvetica Neue"/>
                <a:cs typeface="Helvetica Neue"/>
              </a:rPr>
              <a:t> Package</a:t>
            </a:r>
          </a:p>
        </p:txBody>
      </p:sp>
    </p:spTree>
    <p:extLst>
      <p:ext uri="{BB962C8B-B14F-4D97-AF65-F5344CB8AC3E}">
        <p14:creationId xmlns:p14="http://schemas.microsoft.com/office/powerpoint/2010/main" val="3056727987"/>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Chapter 1 – Installation and Setup</a:t>
            </a:r>
            <a:endParaRPr lang="en-US" dirty="0"/>
          </a:p>
        </p:txBody>
      </p:sp>
      <p:sp>
        <p:nvSpPr>
          <p:cNvPr id="3" name="Subtitle 2"/>
          <p:cNvSpPr>
            <a:spLocks noGrp="1"/>
          </p:cNvSpPr>
          <p:nvPr>
            <p:ph type="subTitle" idx="1"/>
          </p:nvPr>
        </p:nvSpPr>
        <p:spPr/>
        <p:txBody>
          <a:bodyPr/>
          <a:lstStyle/>
          <a:p>
            <a:r>
              <a:rPr lang="en-US" dirty="0" smtClean="0"/>
              <a:t>Section 1</a:t>
            </a:r>
          </a:p>
          <a:p>
            <a:r>
              <a:rPr lang="en-US" dirty="0" smtClean="0"/>
              <a:t>Go Tools Installation for Windows</a:t>
            </a:r>
            <a:endParaRPr lang="en-US" dirty="0"/>
          </a:p>
        </p:txBody>
      </p:sp>
    </p:spTree>
    <p:extLst>
      <p:ext uri="{BB962C8B-B14F-4D97-AF65-F5344CB8AC3E}">
        <p14:creationId xmlns:p14="http://schemas.microsoft.com/office/powerpoint/2010/main" val="2523217411"/>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 Value</a:t>
            </a:r>
            <a:endParaRPr lang="en-US" dirty="0"/>
          </a:p>
        </p:txBody>
      </p:sp>
      <p:sp>
        <p:nvSpPr>
          <p:cNvPr id="3" name="Content Placeholder 2"/>
          <p:cNvSpPr>
            <a:spLocks noGrp="1"/>
          </p:cNvSpPr>
          <p:nvPr>
            <p:ph idx="1"/>
          </p:nvPr>
        </p:nvSpPr>
        <p:spPr/>
        <p:txBody>
          <a:bodyPr>
            <a:normAutofit fontScale="47500" lnSpcReduction="20000"/>
          </a:bodyPr>
          <a:lstStyle/>
          <a:p>
            <a:r>
              <a:rPr lang="en-US" dirty="0" smtClean="0"/>
              <a:t>What is a ‘value’?</a:t>
            </a:r>
          </a:p>
          <a:p>
            <a:r>
              <a:rPr lang="en-US" dirty="0" err="1" smtClean="0"/>
              <a:t>Verrol’s</a:t>
            </a:r>
            <a:r>
              <a:rPr lang="en-US" dirty="0" smtClean="0"/>
              <a:t> definition: </a:t>
            </a:r>
          </a:p>
          <a:p>
            <a:pPr lvl="1"/>
            <a:r>
              <a:rPr lang="en-US" dirty="0" smtClean="0"/>
              <a:t>A value is an </a:t>
            </a:r>
            <a:r>
              <a:rPr lang="en-US" b="1" i="1" dirty="0" smtClean="0">
                <a:solidFill>
                  <a:srgbClr val="008000"/>
                </a:solidFill>
              </a:rPr>
              <a:t>abstraction</a:t>
            </a:r>
            <a:r>
              <a:rPr lang="en-US" dirty="0" smtClean="0">
                <a:solidFill>
                  <a:srgbClr val="008000"/>
                </a:solidFill>
              </a:rPr>
              <a:t> </a:t>
            </a:r>
            <a:r>
              <a:rPr lang="en-US" dirty="0" smtClean="0"/>
              <a:t>to </a:t>
            </a:r>
            <a:r>
              <a:rPr lang="en-US" b="1" i="1" dirty="0" smtClean="0">
                <a:solidFill>
                  <a:srgbClr val="3366FF"/>
                </a:solidFill>
              </a:rPr>
              <a:t>represent</a:t>
            </a:r>
            <a:r>
              <a:rPr lang="en-US" dirty="0" smtClean="0">
                <a:solidFill>
                  <a:srgbClr val="3366FF"/>
                </a:solidFill>
              </a:rPr>
              <a:t> </a:t>
            </a:r>
            <a:r>
              <a:rPr lang="en-US" dirty="0" smtClean="0"/>
              <a:t>a </a:t>
            </a:r>
            <a:r>
              <a:rPr lang="en-US" b="1" i="1" dirty="0" smtClean="0">
                <a:solidFill>
                  <a:schemeClr val="accent5">
                    <a:lumMod val="75000"/>
                  </a:schemeClr>
                </a:solidFill>
              </a:rPr>
              <a:t>computed</a:t>
            </a:r>
            <a:r>
              <a:rPr lang="en-US" b="1" i="1" dirty="0" smtClean="0"/>
              <a:t> </a:t>
            </a:r>
            <a:r>
              <a:rPr lang="en-US" b="1" i="1" dirty="0" smtClean="0">
                <a:solidFill>
                  <a:schemeClr val="bg2">
                    <a:lumMod val="50000"/>
                  </a:schemeClr>
                </a:solidFill>
              </a:rPr>
              <a:t>result</a:t>
            </a:r>
          </a:p>
          <a:p>
            <a:pPr lvl="1"/>
            <a:r>
              <a:rPr lang="en-US" dirty="0" smtClean="0"/>
              <a:t>Not all values </a:t>
            </a:r>
            <a:r>
              <a:rPr lang="en-US" b="1" i="1" dirty="0" smtClean="0">
                <a:solidFill>
                  <a:schemeClr val="accent5">
                    <a:lumMod val="75000"/>
                  </a:schemeClr>
                </a:solidFill>
              </a:rPr>
              <a:t>computed,</a:t>
            </a:r>
            <a:r>
              <a:rPr lang="en-US" dirty="0" smtClean="0"/>
              <a:t> some values just </a:t>
            </a:r>
            <a:r>
              <a:rPr lang="en-US" b="1" i="1" dirty="0" smtClean="0">
                <a:solidFill>
                  <a:srgbClr val="008000"/>
                </a:solidFill>
              </a:rPr>
              <a:t>represents </a:t>
            </a:r>
            <a:r>
              <a:rPr lang="en-US" b="1" i="1" dirty="0" smtClean="0">
                <a:solidFill>
                  <a:srgbClr val="3366FF"/>
                </a:solidFill>
              </a:rPr>
              <a:t>themselves</a:t>
            </a:r>
            <a:r>
              <a:rPr lang="en-US" dirty="0" smtClean="0"/>
              <a:t>. When a value stands for itself, we call it a </a:t>
            </a:r>
            <a:r>
              <a:rPr lang="en-US" b="1" i="1" dirty="0" smtClean="0">
                <a:solidFill>
                  <a:schemeClr val="bg2">
                    <a:lumMod val="50000"/>
                  </a:schemeClr>
                </a:solidFill>
              </a:rPr>
              <a:t>literal</a:t>
            </a:r>
            <a:r>
              <a:rPr lang="en-US" dirty="0" smtClean="0"/>
              <a:t>. NOTE, a </a:t>
            </a:r>
            <a:r>
              <a:rPr lang="en-US" b="1" i="1" dirty="0" smtClean="0">
                <a:solidFill>
                  <a:schemeClr val="bg2">
                    <a:lumMod val="50000"/>
                  </a:schemeClr>
                </a:solidFill>
              </a:rPr>
              <a:t>literal </a:t>
            </a:r>
            <a:r>
              <a:rPr lang="en-US" dirty="0" smtClean="0"/>
              <a:t>is still a value.</a:t>
            </a:r>
          </a:p>
          <a:p>
            <a:r>
              <a:rPr lang="en-US" dirty="0" smtClean="0"/>
              <a:t>Examples:</a:t>
            </a:r>
          </a:p>
          <a:p>
            <a:pPr lvl="1"/>
            <a:r>
              <a:rPr lang="en-US" dirty="0" smtClean="0"/>
              <a:t>6</a:t>
            </a:r>
          </a:p>
          <a:p>
            <a:pPr lvl="2"/>
            <a:r>
              <a:rPr lang="en-US" dirty="0" smtClean="0"/>
              <a:t>6 is a value and also a literal, it stands for itself</a:t>
            </a:r>
          </a:p>
          <a:p>
            <a:pPr lvl="1"/>
            <a:r>
              <a:rPr lang="en-US" dirty="0" smtClean="0"/>
              <a:t>3 + 1</a:t>
            </a:r>
          </a:p>
          <a:p>
            <a:pPr lvl="2"/>
            <a:r>
              <a:rPr lang="en-US" dirty="0" smtClean="0"/>
              <a:t>will compute the value 4, but we don’t see for here</a:t>
            </a:r>
          </a:p>
          <a:p>
            <a:pPr lvl="1"/>
            <a:r>
              <a:rPr lang="en-US" dirty="0" smtClean="0"/>
              <a:t>3.141592</a:t>
            </a:r>
          </a:p>
          <a:p>
            <a:pPr lvl="1"/>
            <a:r>
              <a:rPr lang="en-US" dirty="0" smtClean="0"/>
              <a:t>“</a:t>
            </a:r>
            <a:r>
              <a:rPr lang="en-US" dirty="0" err="1"/>
              <a:t>V</a:t>
            </a:r>
            <a:r>
              <a:rPr lang="en-US" dirty="0" err="1" smtClean="0"/>
              <a:t>errol</a:t>
            </a:r>
            <a:r>
              <a:rPr lang="en-US" dirty="0" smtClean="0"/>
              <a:t>”</a:t>
            </a:r>
          </a:p>
          <a:p>
            <a:pPr lvl="2"/>
            <a:r>
              <a:rPr lang="en-US" dirty="0" smtClean="0"/>
              <a:t>“</a:t>
            </a:r>
            <a:r>
              <a:rPr lang="en-US" dirty="0" err="1" smtClean="0"/>
              <a:t>Verrol</a:t>
            </a:r>
            <a:r>
              <a:rPr lang="en-US" dirty="0" smtClean="0"/>
              <a:t>” is a string literal, it is not a computed value, but still a value</a:t>
            </a:r>
          </a:p>
          <a:p>
            <a:pPr lvl="1"/>
            <a:r>
              <a:rPr lang="en-US" dirty="0" smtClean="0"/>
              <a:t>true</a:t>
            </a:r>
          </a:p>
          <a:p>
            <a:pPr lvl="2"/>
            <a:r>
              <a:rPr lang="en-US" dirty="0" smtClean="0"/>
              <a:t>true is also a literal in Go Language.</a:t>
            </a:r>
          </a:p>
        </p:txBody>
      </p:sp>
    </p:spTree>
    <p:extLst>
      <p:ext uri="{BB962C8B-B14F-4D97-AF65-F5344CB8AC3E}">
        <p14:creationId xmlns:p14="http://schemas.microsoft.com/office/powerpoint/2010/main" val="641438640"/>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Helvetica Neue"/>
                <a:cs typeface="Helvetica Neue"/>
              </a:rPr>
              <a:t>Objectives</a:t>
            </a:r>
            <a:endParaRPr lang="en-US" b="1" dirty="0">
              <a:latin typeface="Helvetica Neue"/>
              <a:cs typeface="Helvetica Neue"/>
            </a:endParaRPr>
          </a:p>
        </p:txBody>
      </p:sp>
      <p:sp>
        <p:nvSpPr>
          <p:cNvPr id="3" name="Content Placeholder 2"/>
          <p:cNvSpPr>
            <a:spLocks noGrp="1"/>
          </p:cNvSpPr>
          <p:nvPr>
            <p:ph idx="1"/>
          </p:nvPr>
        </p:nvSpPr>
        <p:spPr/>
        <p:txBody>
          <a:bodyPr>
            <a:normAutofit fontScale="92500" lnSpcReduction="20000"/>
          </a:bodyPr>
          <a:lstStyle/>
          <a:p>
            <a:r>
              <a:rPr lang="en-US" b="1" dirty="0" smtClean="0">
                <a:latin typeface="Helvetica Neue"/>
                <a:cs typeface="Helvetica Neue"/>
              </a:rPr>
              <a:t>Implement a Unix-like ‘</a:t>
            </a:r>
            <a:r>
              <a:rPr lang="en-US" b="1" dirty="0" err="1" smtClean="0">
                <a:latin typeface="Helvetica Neue"/>
                <a:cs typeface="Helvetica Neue"/>
              </a:rPr>
              <a:t>ls</a:t>
            </a:r>
            <a:r>
              <a:rPr lang="en-US" b="1" dirty="0" smtClean="0">
                <a:latin typeface="Helvetica Neue"/>
                <a:cs typeface="Helvetica Neue"/>
              </a:rPr>
              <a:t>’ program:</a:t>
            </a:r>
          </a:p>
          <a:p>
            <a:pPr lvl="1"/>
            <a:r>
              <a:rPr lang="en-US" b="1" dirty="0" smtClean="0">
                <a:latin typeface="Helvetica Neue"/>
                <a:cs typeface="Helvetica Neue"/>
              </a:rPr>
              <a:t>Requirements</a:t>
            </a:r>
          </a:p>
          <a:p>
            <a:pPr lvl="2"/>
            <a:r>
              <a:rPr lang="en-US" b="1" dirty="0" smtClean="0">
                <a:latin typeface="Helvetica Neue"/>
                <a:cs typeface="Helvetica Neue"/>
              </a:rPr>
              <a:t>Listing of current directory when no file/directory is provided</a:t>
            </a:r>
          </a:p>
          <a:p>
            <a:pPr lvl="2"/>
            <a:r>
              <a:rPr lang="en-US" b="1" dirty="0" smtClean="0">
                <a:latin typeface="Helvetica Neue"/>
                <a:cs typeface="Helvetica Neue"/>
              </a:rPr>
              <a:t>Support a limited version of ‘-l’ for long listing</a:t>
            </a:r>
          </a:p>
          <a:p>
            <a:pPr lvl="3"/>
            <a:r>
              <a:rPr lang="en-US" b="1" dirty="0" smtClean="0">
                <a:latin typeface="Helvetica Neue"/>
                <a:cs typeface="Helvetica Neue"/>
              </a:rPr>
              <a:t>Permission</a:t>
            </a:r>
          </a:p>
          <a:p>
            <a:pPr lvl="3"/>
            <a:r>
              <a:rPr lang="en-US" b="1" dirty="0" smtClean="0">
                <a:latin typeface="Helvetica Neue"/>
                <a:cs typeface="Helvetica Neue"/>
              </a:rPr>
              <a:t>Size</a:t>
            </a:r>
          </a:p>
          <a:p>
            <a:pPr lvl="3"/>
            <a:r>
              <a:rPr lang="en-US" b="1" dirty="0" smtClean="0">
                <a:latin typeface="Helvetica Neue"/>
                <a:cs typeface="Helvetica Neue"/>
              </a:rPr>
              <a:t>Filename</a:t>
            </a:r>
          </a:p>
          <a:p>
            <a:pPr lvl="1"/>
            <a:r>
              <a:rPr lang="en-US" b="1" dirty="0" smtClean="0">
                <a:latin typeface="Helvetica Neue"/>
                <a:cs typeface="Helvetica Neue"/>
              </a:rPr>
              <a:t>Part 1</a:t>
            </a:r>
          </a:p>
          <a:p>
            <a:pPr lvl="2"/>
            <a:r>
              <a:rPr lang="en-US" b="1" dirty="0" smtClean="0">
                <a:latin typeface="Helvetica Neue"/>
                <a:cs typeface="Helvetica Neue"/>
              </a:rPr>
              <a:t>Only Short Listing</a:t>
            </a:r>
          </a:p>
        </p:txBody>
      </p:sp>
    </p:spTree>
    <p:extLst>
      <p:ext uri="{BB962C8B-B14F-4D97-AF65-F5344CB8AC3E}">
        <p14:creationId xmlns:p14="http://schemas.microsoft.com/office/powerpoint/2010/main" val="2719712171"/>
      </p:ext>
    </p:extLst>
  </p:cSld>
  <p:clrMapOvr>
    <a:masterClrMapping/>
  </p:clrMapOvr>
  <p:timing>
    <p:tnLst>
      <p:par>
        <p:cTn xmlns:p14="http://schemas.microsoft.com/office/powerpoint/2010/main" id="1" dur="indefinite" restart="never" nodeType="tmRoot"/>
      </p:par>
    </p:tnLst>
  </p:timing>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Helvetica Neue"/>
                <a:cs typeface="Helvetica Neue"/>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8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Exercise: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ls</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Part 2</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endParaRPr>
          </a:p>
        </p:txBody>
      </p:sp>
      <p:sp>
        <p:nvSpPr>
          <p:cNvPr id="8" name="Rectangle 7"/>
          <p:cNvSpPr/>
          <p:nvPr/>
        </p:nvSpPr>
        <p:spPr>
          <a:xfrm>
            <a:off x="2" y="239633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latin typeface="Helvetica Neue"/>
                <a:cs typeface="Helvetica Neue"/>
              </a:rPr>
              <a:t>11: </a:t>
            </a:r>
            <a:r>
              <a:rPr lang="en-US" sz="6000" b="1" dirty="0" err="1" smtClean="0">
                <a:ln/>
                <a:solidFill>
                  <a:schemeClr val="accent3">
                    <a:lumMod val="50000"/>
                  </a:schemeClr>
                </a:solidFill>
                <a:effectLst/>
                <a:latin typeface="Helvetica Neue"/>
                <a:cs typeface="Helvetica Neue"/>
              </a:rPr>
              <a:t>os</a:t>
            </a:r>
            <a:r>
              <a:rPr lang="en-US" sz="6000" b="1" dirty="0" smtClean="0">
                <a:ln/>
                <a:solidFill>
                  <a:schemeClr val="accent3">
                    <a:lumMod val="50000"/>
                  </a:schemeClr>
                </a:solidFill>
                <a:effectLst/>
                <a:latin typeface="Helvetica Neue"/>
                <a:cs typeface="Helvetica Neue"/>
              </a:rPr>
              <a:t> Package</a:t>
            </a:r>
          </a:p>
        </p:txBody>
      </p:sp>
    </p:spTree>
    <p:extLst>
      <p:ext uri="{BB962C8B-B14F-4D97-AF65-F5344CB8AC3E}">
        <p14:creationId xmlns:p14="http://schemas.microsoft.com/office/powerpoint/2010/main" val="4031138275"/>
      </p:ext>
    </p:extLst>
  </p:cSld>
  <p:clrMapOvr>
    <a:masterClrMapping/>
  </p:clrMapOvr>
  <p:timing>
    <p:tnLst>
      <p:par>
        <p:cTn xmlns:p14="http://schemas.microsoft.com/office/powerpoint/2010/main" id="1" dur="indefinite" restart="never" nodeType="tmRoot"/>
      </p:par>
    </p:tnLst>
  </p:timing>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Helvetica Neue"/>
                <a:cs typeface="Helvetica Neue"/>
              </a:rPr>
              <a:t>Objectives</a:t>
            </a:r>
            <a:endParaRPr lang="en-US" b="1" dirty="0">
              <a:latin typeface="Helvetica Neue"/>
              <a:cs typeface="Helvetica Neue"/>
            </a:endParaRPr>
          </a:p>
        </p:txBody>
      </p:sp>
      <p:sp>
        <p:nvSpPr>
          <p:cNvPr id="3" name="Content Placeholder 2"/>
          <p:cNvSpPr>
            <a:spLocks noGrp="1"/>
          </p:cNvSpPr>
          <p:nvPr>
            <p:ph idx="1"/>
          </p:nvPr>
        </p:nvSpPr>
        <p:spPr/>
        <p:txBody>
          <a:bodyPr>
            <a:normAutofit fontScale="85000" lnSpcReduction="20000"/>
          </a:bodyPr>
          <a:lstStyle/>
          <a:p>
            <a:r>
              <a:rPr lang="en-US" b="1" dirty="0" smtClean="0">
                <a:latin typeface="Helvetica Neue"/>
                <a:cs typeface="Helvetica Neue"/>
              </a:rPr>
              <a:t>Implement a Unix-like ‘</a:t>
            </a:r>
            <a:r>
              <a:rPr lang="en-US" b="1" dirty="0" err="1" smtClean="0">
                <a:latin typeface="Helvetica Neue"/>
                <a:cs typeface="Helvetica Neue"/>
              </a:rPr>
              <a:t>ls</a:t>
            </a:r>
            <a:r>
              <a:rPr lang="en-US" b="1" dirty="0" smtClean="0">
                <a:latin typeface="Helvetica Neue"/>
                <a:cs typeface="Helvetica Neue"/>
              </a:rPr>
              <a:t>’ program:</a:t>
            </a:r>
          </a:p>
          <a:p>
            <a:pPr lvl="1"/>
            <a:r>
              <a:rPr lang="en-US" b="1" dirty="0" smtClean="0">
                <a:latin typeface="Helvetica Neue"/>
                <a:cs typeface="Helvetica Neue"/>
              </a:rPr>
              <a:t>Requirements</a:t>
            </a:r>
          </a:p>
          <a:p>
            <a:pPr lvl="2"/>
            <a:r>
              <a:rPr lang="en-US" b="1" dirty="0" smtClean="0">
                <a:latin typeface="Helvetica Neue"/>
                <a:cs typeface="Helvetica Neue"/>
              </a:rPr>
              <a:t>Listing of current directory when no file/directory is provided</a:t>
            </a:r>
          </a:p>
          <a:p>
            <a:pPr lvl="2"/>
            <a:r>
              <a:rPr lang="en-US" b="1" dirty="0" smtClean="0">
                <a:latin typeface="Helvetica Neue"/>
                <a:cs typeface="Helvetica Neue"/>
              </a:rPr>
              <a:t>Support a limited version of ‘-l’ for long listing</a:t>
            </a:r>
          </a:p>
          <a:p>
            <a:pPr lvl="3"/>
            <a:r>
              <a:rPr lang="en-US" b="1" dirty="0" smtClean="0">
                <a:latin typeface="Helvetica Neue"/>
                <a:cs typeface="Helvetica Neue"/>
              </a:rPr>
              <a:t>Permission</a:t>
            </a:r>
          </a:p>
          <a:p>
            <a:pPr lvl="3"/>
            <a:r>
              <a:rPr lang="en-US" b="1" dirty="0" smtClean="0">
                <a:latin typeface="Helvetica Neue"/>
                <a:cs typeface="Helvetica Neue"/>
              </a:rPr>
              <a:t>Size</a:t>
            </a:r>
          </a:p>
          <a:p>
            <a:pPr lvl="3"/>
            <a:r>
              <a:rPr lang="en-US" b="1" dirty="0" smtClean="0">
                <a:latin typeface="Helvetica Neue"/>
                <a:cs typeface="Helvetica Neue"/>
              </a:rPr>
              <a:t>Filename</a:t>
            </a:r>
          </a:p>
          <a:p>
            <a:pPr lvl="1"/>
            <a:r>
              <a:rPr lang="en-US" b="1" dirty="0" smtClean="0">
                <a:latin typeface="Helvetica Neue"/>
                <a:cs typeface="Helvetica Neue"/>
              </a:rPr>
              <a:t>Part 2</a:t>
            </a:r>
          </a:p>
          <a:p>
            <a:pPr lvl="2"/>
            <a:r>
              <a:rPr lang="en-US" b="1" dirty="0" smtClean="0">
                <a:latin typeface="Helvetica Neue"/>
                <a:cs typeface="Helvetica Neue"/>
              </a:rPr>
              <a:t>Add Long Listing</a:t>
            </a:r>
          </a:p>
          <a:p>
            <a:pPr lvl="3"/>
            <a:r>
              <a:rPr lang="en-US" b="1" dirty="0" smtClean="0">
                <a:latin typeface="Helvetica Neue"/>
                <a:cs typeface="Helvetica Neue"/>
              </a:rPr>
              <a:t>With permission placeholder</a:t>
            </a:r>
          </a:p>
        </p:txBody>
      </p:sp>
    </p:spTree>
    <p:extLst>
      <p:ext uri="{BB962C8B-B14F-4D97-AF65-F5344CB8AC3E}">
        <p14:creationId xmlns:p14="http://schemas.microsoft.com/office/powerpoint/2010/main" val="3999209739"/>
      </p:ext>
    </p:extLst>
  </p:cSld>
  <p:clrMapOvr>
    <a:masterClrMapping/>
  </p:clrMapOvr>
  <p:timing>
    <p:tnLst>
      <p:par>
        <p:cTn xmlns:p14="http://schemas.microsoft.com/office/powerpoint/2010/main" id="1" dur="indefinite" restart="never" nodeType="tmRoot"/>
      </p:par>
    </p:tnLst>
  </p:timing>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Helvetica Neue"/>
                <a:cs typeface="Helvetica Neue"/>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9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Exercise: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ls</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Part 3</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endParaRPr>
          </a:p>
        </p:txBody>
      </p:sp>
      <p:sp>
        <p:nvSpPr>
          <p:cNvPr id="8" name="Rectangle 7"/>
          <p:cNvSpPr/>
          <p:nvPr/>
        </p:nvSpPr>
        <p:spPr>
          <a:xfrm>
            <a:off x="2" y="239633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latin typeface="Helvetica Neue"/>
                <a:cs typeface="Helvetica Neue"/>
              </a:rPr>
              <a:t>11: </a:t>
            </a:r>
            <a:r>
              <a:rPr lang="en-US" sz="6000" b="1" dirty="0" err="1" smtClean="0">
                <a:ln/>
                <a:solidFill>
                  <a:schemeClr val="accent3">
                    <a:lumMod val="50000"/>
                  </a:schemeClr>
                </a:solidFill>
                <a:effectLst/>
                <a:latin typeface="Helvetica Neue"/>
                <a:cs typeface="Helvetica Neue"/>
              </a:rPr>
              <a:t>os</a:t>
            </a:r>
            <a:r>
              <a:rPr lang="en-US" sz="6000" b="1" dirty="0" smtClean="0">
                <a:ln/>
                <a:solidFill>
                  <a:schemeClr val="accent3">
                    <a:lumMod val="50000"/>
                  </a:schemeClr>
                </a:solidFill>
                <a:effectLst/>
                <a:latin typeface="Helvetica Neue"/>
                <a:cs typeface="Helvetica Neue"/>
              </a:rPr>
              <a:t> Package</a:t>
            </a:r>
          </a:p>
        </p:txBody>
      </p:sp>
    </p:spTree>
    <p:extLst>
      <p:ext uri="{BB962C8B-B14F-4D97-AF65-F5344CB8AC3E}">
        <p14:creationId xmlns:p14="http://schemas.microsoft.com/office/powerpoint/2010/main" val="652616960"/>
      </p:ext>
    </p:extLst>
  </p:cSld>
  <p:clrMapOvr>
    <a:masterClrMapping/>
  </p:clrMapOvr>
  <p:timing>
    <p:tnLst>
      <p:par>
        <p:cTn xmlns:p14="http://schemas.microsoft.com/office/powerpoint/2010/main" id="1" dur="indefinite" restart="never" nodeType="tmRoot"/>
      </p:par>
    </p:tnLst>
  </p:timing>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Helvetica Neue"/>
                <a:cs typeface="Helvetica Neue"/>
              </a:rPr>
              <a:t>Objectives</a:t>
            </a:r>
            <a:endParaRPr lang="en-US" b="1" dirty="0">
              <a:latin typeface="Helvetica Neue"/>
              <a:cs typeface="Helvetica Neue"/>
            </a:endParaRPr>
          </a:p>
        </p:txBody>
      </p:sp>
      <p:sp>
        <p:nvSpPr>
          <p:cNvPr id="3" name="Content Placeholder 2"/>
          <p:cNvSpPr>
            <a:spLocks noGrp="1"/>
          </p:cNvSpPr>
          <p:nvPr>
            <p:ph idx="1"/>
          </p:nvPr>
        </p:nvSpPr>
        <p:spPr/>
        <p:txBody>
          <a:bodyPr>
            <a:normAutofit fontScale="92500" lnSpcReduction="20000"/>
          </a:bodyPr>
          <a:lstStyle/>
          <a:p>
            <a:r>
              <a:rPr lang="en-US" b="1" dirty="0" smtClean="0">
                <a:latin typeface="Helvetica Neue"/>
                <a:cs typeface="Helvetica Neue"/>
              </a:rPr>
              <a:t>Implement a Unix-like ‘</a:t>
            </a:r>
            <a:r>
              <a:rPr lang="en-US" b="1" dirty="0" err="1" smtClean="0">
                <a:latin typeface="Helvetica Neue"/>
                <a:cs typeface="Helvetica Neue"/>
              </a:rPr>
              <a:t>ls</a:t>
            </a:r>
            <a:r>
              <a:rPr lang="en-US" b="1" dirty="0" smtClean="0">
                <a:latin typeface="Helvetica Neue"/>
                <a:cs typeface="Helvetica Neue"/>
              </a:rPr>
              <a:t>’ program:</a:t>
            </a:r>
          </a:p>
          <a:p>
            <a:pPr lvl="1"/>
            <a:r>
              <a:rPr lang="en-US" b="1" dirty="0" smtClean="0">
                <a:latin typeface="Helvetica Neue"/>
                <a:cs typeface="Helvetica Neue"/>
              </a:rPr>
              <a:t>Requirements</a:t>
            </a:r>
          </a:p>
          <a:p>
            <a:pPr lvl="2"/>
            <a:r>
              <a:rPr lang="en-US" b="1" dirty="0" smtClean="0">
                <a:latin typeface="Helvetica Neue"/>
                <a:cs typeface="Helvetica Neue"/>
              </a:rPr>
              <a:t>Listing of current directory when no file/directory is provided</a:t>
            </a:r>
          </a:p>
          <a:p>
            <a:pPr lvl="2"/>
            <a:r>
              <a:rPr lang="en-US" b="1" dirty="0" smtClean="0">
                <a:latin typeface="Helvetica Neue"/>
                <a:cs typeface="Helvetica Neue"/>
              </a:rPr>
              <a:t>Support a limited version of ‘-l’ for long listing</a:t>
            </a:r>
          </a:p>
          <a:p>
            <a:pPr lvl="3"/>
            <a:r>
              <a:rPr lang="en-US" b="1" dirty="0" smtClean="0">
                <a:latin typeface="Helvetica Neue"/>
                <a:cs typeface="Helvetica Neue"/>
              </a:rPr>
              <a:t>Permission</a:t>
            </a:r>
          </a:p>
          <a:p>
            <a:pPr lvl="3"/>
            <a:r>
              <a:rPr lang="en-US" b="1" dirty="0" smtClean="0">
                <a:latin typeface="Helvetica Neue"/>
                <a:cs typeface="Helvetica Neue"/>
              </a:rPr>
              <a:t>Size</a:t>
            </a:r>
          </a:p>
          <a:p>
            <a:pPr lvl="3"/>
            <a:r>
              <a:rPr lang="en-US" b="1" dirty="0" smtClean="0">
                <a:latin typeface="Helvetica Neue"/>
                <a:cs typeface="Helvetica Neue"/>
              </a:rPr>
              <a:t>Filename</a:t>
            </a:r>
          </a:p>
          <a:p>
            <a:pPr lvl="1"/>
            <a:r>
              <a:rPr lang="en-US" b="1" dirty="0" smtClean="0">
                <a:latin typeface="Helvetica Neue"/>
                <a:cs typeface="Helvetica Neue"/>
              </a:rPr>
              <a:t>Part 3</a:t>
            </a:r>
          </a:p>
          <a:p>
            <a:pPr lvl="2"/>
            <a:r>
              <a:rPr lang="en-US" b="1" dirty="0" smtClean="0">
                <a:latin typeface="Helvetica Neue"/>
                <a:cs typeface="Helvetica Neue"/>
              </a:rPr>
              <a:t>Fix permission string in long listing</a:t>
            </a:r>
          </a:p>
        </p:txBody>
      </p:sp>
    </p:spTree>
    <p:extLst>
      <p:ext uri="{BB962C8B-B14F-4D97-AF65-F5344CB8AC3E}">
        <p14:creationId xmlns:p14="http://schemas.microsoft.com/office/powerpoint/2010/main" val="4211049497"/>
      </p:ext>
    </p:extLst>
  </p:cSld>
  <p:clrMapOvr>
    <a:masterClrMapping/>
  </p:clrMapOvr>
  <p:timing>
    <p:tnLst>
      <p:par>
        <p:cTn xmlns:p14="http://schemas.microsoft.com/office/powerpoint/2010/main" id="1" dur="indefinite" restart="never" nodeType="tmRoot"/>
      </p:par>
    </p:tnLst>
  </p:timing>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Binary Review</a:t>
            </a:r>
            <a:endParaRPr lang="en-US" dirty="0"/>
          </a:p>
        </p:txBody>
      </p:sp>
      <p:grpSp>
        <p:nvGrpSpPr>
          <p:cNvPr id="74" name="Group 73"/>
          <p:cNvGrpSpPr/>
          <p:nvPr/>
        </p:nvGrpSpPr>
        <p:grpSpPr>
          <a:xfrm>
            <a:off x="2414293" y="1122598"/>
            <a:ext cx="4366330" cy="937699"/>
            <a:chOff x="1503817" y="2716908"/>
            <a:chExt cx="4366330" cy="1250266"/>
          </a:xfrm>
        </p:grpSpPr>
        <p:sp>
          <p:nvSpPr>
            <p:cNvPr id="19" name="Rectangle 18"/>
            <p:cNvSpPr/>
            <p:nvPr/>
          </p:nvSpPr>
          <p:spPr>
            <a:xfrm>
              <a:off x="1503817" y="310839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0" name="Rectangle 19"/>
            <p:cNvSpPr/>
            <p:nvPr/>
          </p:nvSpPr>
          <p:spPr>
            <a:xfrm>
              <a:off x="1828008" y="310839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1" name="Rectangle 20"/>
            <p:cNvSpPr/>
            <p:nvPr/>
          </p:nvSpPr>
          <p:spPr>
            <a:xfrm>
              <a:off x="2152199" y="310839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2" name="Rectangle 21"/>
            <p:cNvSpPr/>
            <p:nvPr/>
          </p:nvSpPr>
          <p:spPr>
            <a:xfrm>
              <a:off x="2476390" y="310839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3" name="TextBox 22"/>
            <p:cNvSpPr txBox="1"/>
            <p:nvPr/>
          </p:nvSpPr>
          <p:spPr>
            <a:xfrm>
              <a:off x="3354702" y="2716908"/>
              <a:ext cx="1768003" cy="492443"/>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p = bit position</a:t>
              </a:r>
              <a:endParaRPr lang="en-US" dirty="0"/>
            </a:p>
          </p:txBody>
        </p:sp>
        <p:cxnSp>
          <p:nvCxnSpPr>
            <p:cNvPr id="24" name="Straight Arrow Connector 23"/>
            <p:cNvCxnSpPr>
              <a:stCxn id="23" idx="1"/>
            </p:cNvCxnSpPr>
            <p:nvPr/>
          </p:nvCxnSpPr>
          <p:spPr>
            <a:xfrm flipH="1" flipV="1">
              <a:off x="2873544" y="2901573"/>
              <a:ext cx="481158" cy="6155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5" name="Rectangle 24"/>
            <p:cNvSpPr/>
            <p:nvPr/>
          </p:nvSpPr>
          <p:spPr>
            <a:xfrm>
              <a:off x="2476390" y="3488368"/>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sp>
          <p:nvSpPr>
            <p:cNvPr id="27" name="Rectangle 26"/>
            <p:cNvSpPr/>
            <p:nvPr/>
          </p:nvSpPr>
          <p:spPr>
            <a:xfrm>
              <a:off x="1503817" y="3488368"/>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a:t>
              </a:r>
              <a:endParaRPr lang="en-US" dirty="0"/>
            </a:p>
          </p:txBody>
        </p:sp>
        <p:sp>
          <p:nvSpPr>
            <p:cNvPr id="28" name="Rectangle 27"/>
            <p:cNvSpPr/>
            <p:nvPr/>
          </p:nvSpPr>
          <p:spPr>
            <a:xfrm>
              <a:off x="1828008" y="3488368"/>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a:t>
              </a:r>
              <a:endParaRPr lang="en-US" dirty="0"/>
            </a:p>
          </p:txBody>
        </p:sp>
        <p:sp>
          <p:nvSpPr>
            <p:cNvPr id="29" name="Rectangle 28"/>
            <p:cNvSpPr/>
            <p:nvPr/>
          </p:nvSpPr>
          <p:spPr>
            <a:xfrm>
              <a:off x="2152199" y="3488368"/>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31" name="TextBox 30"/>
            <p:cNvSpPr txBox="1"/>
            <p:nvPr/>
          </p:nvSpPr>
          <p:spPr>
            <a:xfrm>
              <a:off x="3354703" y="3474731"/>
              <a:ext cx="2515444" cy="492443"/>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v = </a:t>
              </a:r>
              <a:r>
                <a:rPr lang="en-US" dirty="0"/>
                <a:t>bit value, v = 2^p = </a:t>
              </a:r>
              <a:r>
                <a:rPr lang="en-US" dirty="0" smtClean="0"/>
                <a:t>2</a:t>
              </a:r>
              <a:r>
                <a:rPr lang="en-US" baseline="30000" dirty="0" smtClean="0"/>
                <a:t>p</a:t>
              </a:r>
              <a:endParaRPr lang="en-US" dirty="0"/>
            </a:p>
          </p:txBody>
        </p:sp>
        <p:cxnSp>
          <p:nvCxnSpPr>
            <p:cNvPr id="32" name="Straight Arrow Connector 31"/>
            <p:cNvCxnSpPr>
              <a:stCxn id="31" idx="1"/>
            </p:cNvCxnSpPr>
            <p:nvPr/>
          </p:nvCxnSpPr>
          <p:spPr>
            <a:xfrm flipH="1" flipV="1">
              <a:off x="2873543" y="3659398"/>
              <a:ext cx="481160" cy="6155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45" name="Rectangle 44"/>
            <p:cNvSpPr/>
            <p:nvPr/>
          </p:nvSpPr>
          <p:spPr>
            <a:xfrm>
              <a:off x="2476390" y="2717152"/>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46" name="Rectangle 45"/>
            <p:cNvSpPr/>
            <p:nvPr/>
          </p:nvSpPr>
          <p:spPr>
            <a:xfrm>
              <a:off x="1503817" y="2717152"/>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47" name="Rectangle 46"/>
            <p:cNvSpPr/>
            <p:nvPr/>
          </p:nvSpPr>
          <p:spPr>
            <a:xfrm>
              <a:off x="1828008" y="2717152"/>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48" name="Rectangle 47"/>
            <p:cNvSpPr/>
            <p:nvPr/>
          </p:nvSpPr>
          <p:spPr>
            <a:xfrm>
              <a:off x="2152199" y="2717152"/>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grpSp>
      <p:sp>
        <p:nvSpPr>
          <p:cNvPr id="54" name="TextBox 53"/>
          <p:cNvSpPr txBox="1"/>
          <p:nvPr/>
        </p:nvSpPr>
        <p:spPr>
          <a:xfrm>
            <a:off x="1285362" y="2188442"/>
            <a:ext cx="6681787" cy="369332"/>
          </a:xfrm>
          <a:prstGeom prst="rect">
            <a:avLst/>
          </a:prstGeom>
          <a:noFill/>
        </p:spPr>
        <p:txBody>
          <a:bodyPr wrap="none" rtlCol="0">
            <a:spAutoFit/>
          </a:bodyPr>
          <a:lstStyle/>
          <a:p>
            <a:r>
              <a:rPr lang="en-US" dirty="0" smtClean="0"/>
              <a:t>TIP: decimal value of bits = sum of bit values having a ‘1’ or being ‘on’</a:t>
            </a:r>
            <a:endParaRPr lang="en-US" dirty="0"/>
          </a:p>
        </p:txBody>
      </p:sp>
      <p:sp>
        <p:nvSpPr>
          <p:cNvPr id="58" name="Rectangle 57"/>
          <p:cNvSpPr/>
          <p:nvPr/>
        </p:nvSpPr>
        <p:spPr>
          <a:xfrm>
            <a:off x="2416412" y="4488453"/>
            <a:ext cx="247754"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sp>
        <p:nvSpPr>
          <p:cNvPr id="59" name="Rectangle 58"/>
          <p:cNvSpPr/>
          <p:nvPr/>
        </p:nvSpPr>
        <p:spPr>
          <a:xfrm>
            <a:off x="2740603" y="4488453"/>
            <a:ext cx="247754"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60" name="Rectangle 59"/>
          <p:cNvSpPr/>
          <p:nvPr/>
        </p:nvSpPr>
        <p:spPr>
          <a:xfrm>
            <a:off x="3064794" y="4488453"/>
            <a:ext cx="247754"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61" name="Rectangle 60"/>
          <p:cNvSpPr/>
          <p:nvPr/>
        </p:nvSpPr>
        <p:spPr>
          <a:xfrm>
            <a:off x="3388985" y="4488453"/>
            <a:ext cx="247754"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sp>
        <p:nvSpPr>
          <p:cNvPr id="77" name="TextBox 76"/>
          <p:cNvSpPr txBox="1"/>
          <p:nvPr/>
        </p:nvSpPr>
        <p:spPr>
          <a:xfrm>
            <a:off x="4265179" y="4471834"/>
            <a:ext cx="1768003" cy="369332"/>
          </a:xfrm>
          <a:prstGeom prst="rect">
            <a:avLst/>
          </a:prstGeom>
          <a:noFill/>
          <a:ln>
            <a:solidFill>
              <a:srgbClr val="FF0000"/>
            </a:solidFill>
          </a:ln>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solidFill>
                  <a:srgbClr val="FF0000"/>
                </a:solidFill>
              </a:rPr>
              <a:t>8 + 0 + 0 + 1 = 9</a:t>
            </a:r>
            <a:endParaRPr lang="en-US" dirty="0">
              <a:solidFill>
                <a:srgbClr val="FF0000"/>
              </a:solidFill>
            </a:endParaRPr>
          </a:p>
        </p:txBody>
      </p:sp>
      <p:cxnSp>
        <p:nvCxnSpPr>
          <p:cNvPr id="78" name="Straight Arrow Connector 77"/>
          <p:cNvCxnSpPr>
            <a:stCxn id="77" idx="1"/>
          </p:cNvCxnSpPr>
          <p:nvPr/>
        </p:nvCxnSpPr>
        <p:spPr>
          <a:xfrm flipH="1" flipV="1">
            <a:off x="3784020" y="4610333"/>
            <a:ext cx="481159" cy="46167"/>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76" name="Rectangle 75"/>
          <p:cNvSpPr/>
          <p:nvPr/>
        </p:nvSpPr>
        <p:spPr>
          <a:xfrm>
            <a:off x="2317795" y="4416485"/>
            <a:ext cx="1383620" cy="346718"/>
          </a:xfrm>
          <a:prstGeom prst="rect">
            <a:avLst/>
          </a:prstGeom>
          <a:noFill/>
          <a:ln w="1905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3" name="Rectangle 82"/>
          <p:cNvSpPr/>
          <p:nvPr/>
        </p:nvSpPr>
        <p:spPr>
          <a:xfrm>
            <a:off x="2414293" y="3255903"/>
            <a:ext cx="247754"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84" name="Rectangle 83"/>
          <p:cNvSpPr/>
          <p:nvPr/>
        </p:nvSpPr>
        <p:spPr>
          <a:xfrm>
            <a:off x="2738484" y="3255903"/>
            <a:ext cx="247754"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85" name="Rectangle 84"/>
          <p:cNvSpPr/>
          <p:nvPr/>
        </p:nvSpPr>
        <p:spPr>
          <a:xfrm>
            <a:off x="3062675" y="3255903"/>
            <a:ext cx="247754"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86" name="Rectangle 85"/>
          <p:cNvSpPr/>
          <p:nvPr/>
        </p:nvSpPr>
        <p:spPr>
          <a:xfrm>
            <a:off x="3386866" y="3255903"/>
            <a:ext cx="247754"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sp>
        <p:nvSpPr>
          <p:cNvPr id="99" name="TextBox 98"/>
          <p:cNvSpPr txBox="1"/>
          <p:nvPr/>
        </p:nvSpPr>
        <p:spPr>
          <a:xfrm>
            <a:off x="4265179" y="3239285"/>
            <a:ext cx="1768003" cy="369332"/>
          </a:xfrm>
          <a:prstGeom prst="rect">
            <a:avLst/>
          </a:prstGeom>
          <a:noFill/>
          <a:ln>
            <a:solidFill>
              <a:srgbClr val="0000FF"/>
            </a:solidFill>
          </a:ln>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solidFill>
                  <a:srgbClr val="0000FF"/>
                </a:solidFill>
              </a:rPr>
              <a:t>0 + 0 + 0 + 1 = 1</a:t>
            </a:r>
            <a:endParaRPr lang="en-US" dirty="0">
              <a:solidFill>
                <a:srgbClr val="0000FF"/>
              </a:solidFill>
            </a:endParaRPr>
          </a:p>
        </p:txBody>
      </p:sp>
      <p:cxnSp>
        <p:nvCxnSpPr>
          <p:cNvPr id="100" name="Straight Arrow Connector 99"/>
          <p:cNvCxnSpPr>
            <a:stCxn id="99" idx="1"/>
          </p:cNvCxnSpPr>
          <p:nvPr/>
        </p:nvCxnSpPr>
        <p:spPr>
          <a:xfrm flipH="1" flipV="1">
            <a:off x="3784020" y="3377784"/>
            <a:ext cx="481159" cy="46167"/>
          </a:xfrm>
          <a:prstGeom prst="straightConnector1">
            <a:avLst/>
          </a:prstGeom>
          <a:ln>
            <a:solidFill>
              <a:srgbClr val="0000FF"/>
            </a:solidFill>
            <a:tailEnd type="arrow"/>
          </a:ln>
        </p:spPr>
        <p:style>
          <a:lnRef idx="2">
            <a:schemeClr val="accent1"/>
          </a:lnRef>
          <a:fillRef idx="0">
            <a:schemeClr val="accent1"/>
          </a:fillRef>
          <a:effectRef idx="1">
            <a:schemeClr val="accent1"/>
          </a:effectRef>
          <a:fontRef idx="minor">
            <a:schemeClr val="tx1"/>
          </a:fontRef>
        </p:style>
      </p:cxnSp>
      <p:sp>
        <p:nvSpPr>
          <p:cNvPr id="101" name="Rectangle 100"/>
          <p:cNvSpPr/>
          <p:nvPr/>
        </p:nvSpPr>
        <p:spPr>
          <a:xfrm>
            <a:off x="2317795" y="3183935"/>
            <a:ext cx="1383620" cy="346718"/>
          </a:xfrm>
          <a:prstGeom prst="rect">
            <a:avLst/>
          </a:prstGeom>
          <a:noFill/>
          <a:ln w="19050" cmpd="sng">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00FF"/>
              </a:solidFill>
            </a:endParaRPr>
          </a:p>
        </p:txBody>
      </p:sp>
      <p:sp>
        <p:nvSpPr>
          <p:cNvPr id="102" name="Rectangle 101"/>
          <p:cNvSpPr/>
          <p:nvPr/>
        </p:nvSpPr>
        <p:spPr>
          <a:xfrm>
            <a:off x="2414293" y="3663638"/>
            <a:ext cx="247754"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103" name="Rectangle 102"/>
          <p:cNvSpPr/>
          <p:nvPr/>
        </p:nvSpPr>
        <p:spPr>
          <a:xfrm>
            <a:off x="2738484" y="3663638"/>
            <a:ext cx="247754"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sp>
        <p:nvSpPr>
          <p:cNvPr id="104" name="Rectangle 103"/>
          <p:cNvSpPr/>
          <p:nvPr/>
        </p:nvSpPr>
        <p:spPr>
          <a:xfrm>
            <a:off x="3062675" y="3663638"/>
            <a:ext cx="247754"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105" name="Rectangle 104"/>
          <p:cNvSpPr/>
          <p:nvPr/>
        </p:nvSpPr>
        <p:spPr>
          <a:xfrm>
            <a:off x="3386866" y="3663638"/>
            <a:ext cx="247754"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sp>
        <p:nvSpPr>
          <p:cNvPr id="106" name="TextBox 105"/>
          <p:cNvSpPr txBox="1"/>
          <p:nvPr/>
        </p:nvSpPr>
        <p:spPr>
          <a:xfrm>
            <a:off x="4265179" y="3647019"/>
            <a:ext cx="1768003" cy="369332"/>
          </a:xfrm>
          <a:prstGeom prst="rect">
            <a:avLst/>
          </a:prstGeom>
          <a:noFill/>
          <a:ln>
            <a:solidFill>
              <a:srgbClr val="008000"/>
            </a:solidFill>
          </a:ln>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solidFill>
                  <a:srgbClr val="008000"/>
                </a:solidFill>
              </a:rPr>
              <a:t>0 + 4 + 0 + 1 = 5</a:t>
            </a:r>
            <a:endParaRPr lang="en-US" dirty="0">
              <a:solidFill>
                <a:srgbClr val="008000"/>
              </a:solidFill>
            </a:endParaRPr>
          </a:p>
        </p:txBody>
      </p:sp>
      <p:cxnSp>
        <p:nvCxnSpPr>
          <p:cNvPr id="107" name="Straight Arrow Connector 106"/>
          <p:cNvCxnSpPr>
            <a:stCxn id="106" idx="1"/>
          </p:cNvCxnSpPr>
          <p:nvPr/>
        </p:nvCxnSpPr>
        <p:spPr>
          <a:xfrm flipH="1" flipV="1">
            <a:off x="3784020" y="3785519"/>
            <a:ext cx="481159" cy="46166"/>
          </a:xfrm>
          <a:prstGeom prst="straightConnector1">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sp>
        <p:nvSpPr>
          <p:cNvPr id="108" name="Rectangle 107"/>
          <p:cNvSpPr/>
          <p:nvPr/>
        </p:nvSpPr>
        <p:spPr>
          <a:xfrm>
            <a:off x="2317795" y="3591670"/>
            <a:ext cx="1383620" cy="346718"/>
          </a:xfrm>
          <a:prstGeom prst="rect">
            <a:avLst/>
          </a:prstGeom>
          <a:noFill/>
          <a:ln w="19050" cmpd="sng">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8000"/>
              </a:solidFill>
            </a:endParaRPr>
          </a:p>
        </p:txBody>
      </p:sp>
      <p:sp>
        <p:nvSpPr>
          <p:cNvPr id="109" name="Rectangle 108"/>
          <p:cNvSpPr/>
          <p:nvPr/>
        </p:nvSpPr>
        <p:spPr>
          <a:xfrm>
            <a:off x="2414293" y="4071372"/>
            <a:ext cx="247754"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110" name="Rectangle 109"/>
          <p:cNvSpPr/>
          <p:nvPr/>
        </p:nvSpPr>
        <p:spPr>
          <a:xfrm>
            <a:off x="2738484" y="4071372"/>
            <a:ext cx="247754"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sp>
        <p:nvSpPr>
          <p:cNvPr id="111" name="Rectangle 110"/>
          <p:cNvSpPr/>
          <p:nvPr/>
        </p:nvSpPr>
        <p:spPr>
          <a:xfrm>
            <a:off x="3062675" y="4071372"/>
            <a:ext cx="247754"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sp>
        <p:nvSpPr>
          <p:cNvPr id="112" name="Rectangle 111"/>
          <p:cNvSpPr/>
          <p:nvPr/>
        </p:nvSpPr>
        <p:spPr>
          <a:xfrm>
            <a:off x="3386866" y="4071372"/>
            <a:ext cx="247754"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sp>
        <p:nvSpPr>
          <p:cNvPr id="113" name="TextBox 112"/>
          <p:cNvSpPr txBox="1"/>
          <p:nvPr/>
        </p:nvSpPr>
        <p:spPr>
          <a:xfrm>
            <a:off x="4265179" y="4054754"/>
            <a:ext cx="1768003" cy="369332"/>
          </a:xfrm>
          <a:prstGeom prst="rect">
            <a:avLst/>
          </a:prstGeom>
          <a:noFill/>
          <a:ln>
            <a:solidFill>
              <a:srgbClr val="800000"/>
            </a:solidFill>
          </a:ln>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solidFill>
                  <a:srgbClr val="800000"/>
                </a:solidFill>
              </a:rPr>
              <a:t>0 + 4 + 2 + 1 = 7</a:t>
            </a:r>
            <a:endParaRPr lang="en-US" dirty="0">
              <a:solidFill>
                <a:srgbClr val="800000"/>
              </a:solidFill>
            </a:endParaRPr>
          </a:p>
        </p:txBody>
      </p:sp>
      <p:cxnSp>
        <p:nvCxnSpPr>
          <p:cNvPr id="114" name="Straight Arrow Connector 113"/>
          <p:cNvCxnSpPr>
            <a:stCxn id="113" idx="1"/>
          </p:cNvCxnSpPr>
          <p:nvPr/>
        </p:nvCxnSpPr>
        <p:spPr>
          <a:xfrm flipH="1" flipV="1">
            <a:off x="3784020" y="4193253"/>
            <a:ext cx="481159" cy="46167"/>
          </a:xfrm>
          <a:prstGeom prst="straightConnector1">
            <a:avLst/>
          </a:prstGeom>
          <a:ln>
            <a:solidFill>
              <a:srgbClr val="800000"/>
            </a:solidFill>
            <a:tailEnd type="arrow"/>
          </a:ln>
        </p:spPr>
        <p:style>
          <a:lnRef idx="2">
            <a:schemeClr val="accent1"/>
          </a:lnRef>
          <a:fillRef idx="0">
            <a:schemeClr val="accent1"/>
          </a:fillRef>
          <a:effectRef idx="1">
            <a:schemeClr val="accent1"/>
          </a:effectRef>
          <a:fontRef idx="minor">
            <a:schemeClr val="tx1"/>
          </a:fontRef>
        </p:style>
      </p:cxnSp>
      <p:sp>
        <p:nvSpPr>
          <p:cNvPr id="115" name="Rectangle 114"/>
          <p:cNvSpPr/>
          <p:nvPr/>
        </p:nvSpPr>
        <p:spPr>
          <a:xfrm>
            <a:off x="2317795" y="3999404"/>
            <a:ext cx="1383620" cy="346718"/>
          </a:xfrm>
          <a:prstGeom prst="rect">
            <a:avLst/>
          </a:prstGeom>
          <a:noFill/>
          <a:ln w="19050" cmpd="sng">
            <a:solidFill>
              <a:srgbClr val="8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800000"/>
              </a:solidFill>
            </a:endParaRPr>
          </a:p>
        </p:txBody>
      </p:sp>
      <p:sp>
        <p:nvSpPr>
          <p:cNvPr id="117" name="Rectangle 116"/>
          <p:cNvSpPr/>
          <p:nvPr/>
        </p:nvSpPr>
        <p:spPr>
          <a:xfrm>
            <a:off x="2414294" y="2846112"/>
            <a:ext cx="247754"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118" name="Rectangle 117"/>
          <p:cNvSpPr/>
          <p:nvPr/>
        </p:nvSpPr>
        <p:spPr>
          <a:xfrm>
            <a:off x="2738485" y="2846112"/>
            <a:ext cx="247754"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119" name="Rectangle 118"/>
          <p:cNvSpPr/>
          <p:nvPr/>
        </p:nvSpPr>
        <p:spPr>
          <a:xfrm>
            <a:off x="3062676" y="2846112"/>
            <a:ext cx="247754"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120" name="Rectangle 119"/>
          <p:cNvSpPr/>
          <p:nvPr/>
        </p:nvSpPr>
        <p:spPr>
          <a:xfrm>
            <a:off x="3386867" y="2846112"/>
            <a:ext cx="247754"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121" name="TextBox 120"/>
          <p:cNvSpPr txBox="1"/>
          <p:nvPr/>
        </p:nvSpPr>
        <p:spPr>
          <a:xfrm>
            <a:off x="4265180" y="2829494"/>
            <a:ext cx="1768003" cy="369332"/>
          </a:xfrm>
          <a:prstGeom prst="rect">
            <a:avLst/>
          </a:prstGeom>
          <a:noFill/>
          <a:ln>
            <a:solidFill>
              <a:srgbClr val="FF6600"/>
            </a:solidFill>
          </a:ln>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solidFill>
                  <a:srgbClr val="FF6600"/>
                </a:solidFill>
              </a:rPr>
              <a:t>0 + 0 + 0 + 0 = 0</a:t>
            </a:r>
            <a:endParaRPr lang="en-US" dirty="0">
              <a:solidFill>
                <a:srgbClr val="FF6600"/>
              </a:solidFill>
            </a:endParaRPr>
          </a:p>
        </p:txBody>
      </p:sp>
      <p:cxnSp>
        <p:nvCxnSpPr>
          <p:cNvPr id="122" name="Straight Arrow Connector 121"/>
          <p:cNvCxnSpPr>
            <a:stCxn id="121" idx="1"/>
          </p:cNvCxnSpPr>
          <p:nvPr/>
        </p:nvCxnSpPr>
        <p:spPr>
          <a:xfrm flipH="1" flipV="1">
            <a:off x="3784021" y="2967993"/>
            <a:ext cx="481159" cy="46167"/>
          </a:xfrm>
          <a:prstGeom prst="straightConnector1">
            <a:avLst/>
          </a:prstGeom>
          <a:ln>
            <a:solidFill>
              <a:srgbClr val="FF6600"/>
            </a:solidFill>
            <a:tailEnd type="arrow"/>
          </a:ln>
        </p:spPr>
        <p:style>
          <a:lnRef idx="2">
            <a:schemeClr val="accent1"/>
          </a:lnRef>
          <a:fillRef idx="0">
            <a:schemeClr val="accent1"/>
          </a:fillRef>
          <a:effectRef idx="1">
            <a:schemeClr val="accent1"/>
          </a:effectRef>
          <a:fontRef idx="minor">
            <a:schemeClr val="tx1"/>
          </a:fontRef>
        </p:style>
      </p:cxnSp>
      <p:sp>
        <p:nvSpPr>
          <p:cNvPr id="123" name="Rectangle 122"/>
          <p:cNvSpPr/>
          <p:nvPr/>
        </p:nvSpPr>
        <p:spPr>
          <a:xfrm>
            <a:off x="2317796" y="2774144"/>
            <a:ext cx="1383620" cy="346718"/>
          </a:xfrm>
          <a:prstGeom prst="rect">
            <a:avLst/>
          </a:prstGeom>
          <a:noFill/>
          <a:ln w="19050" cmpd="sng">
            <a:solidFill>
              <a:srgbClr val="FF66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6600"/>
              </a:solidFill>
            </a:endParaRPr>
          </a:p>
        </p:txBody>
      </p:sp>
    </p:spTree>
    <p:extLst>
      <p:ext uri="{BB962C8B-B14F-4D97-AF65-F5344CB8AC3E}">
        <p14:creationId xmlns:p14="http://schemas.microsoft.com/office/powerpoint/2010/main" val="2997502650"/>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Unix File Permission Examples</a:t>
            </a:r>
            <a:endParaRPr lang="en-US"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2518731613"/>
              </p:ext>
            </p:extLst>
          </p:nvPr>
        </p:nvGraphicFramePr>
        <p:xfrm>
          <a:off x="747403" y="1200151"/>
          <a:ext cx="7649194" cy="3006090"/>
        </p:xfrm>
        <a:graphic>
          <a:graphicData uri="http://schemas.openxmlformats.org/drawingml/2006/table">
            <a:tbl>
              <a:tblPr firstRow="1" bandRow="1">
                <a:tableStyleId>{5C22544A-7EE6-4342-B048-85BDC9FD1C3A}</a:tableStyleId>
              </a:tblPr>
              <a:tblGrid>
                <a:gridCol w="945574"/>
                <a:gridCol w="279420"/>
                <a:gridCol w="341060"/>
                <a:gridCol w="222344"/>
                <a:gridCol w="279420"/>
                <a:gridCol w="341060"/>
                <a:gridCol w="275166"/>
                <a:gridCol w="279420"/>
                <a:gridCol w="341060"/>
                <a:gridCol w="275166"/>
                <a:gridCol w="4069504"/>
              </a:tblGrid>
              <a:tr h="278130">
                <a:tc>
                  <a:txBody>
                    <a:bodyPr/>
                    <a:lstStyle/>
                    <a:p>
                      <a:pPr algn="ctr"/>
                      <a:r>
                        <a:rPr lang="en-US" sz="1100" dirty="0" smtClean="0"/>
                        <a:t>Type</a:t>
                      </a:r>
                      <a:endParaRPr lang="en-US" sz="1100" dirty="0"/>
                    </a:p>
                  </a:txBody>
                  <a:tcPr marT="34290" marB="34290"/>
                </a:tc>
                <a:tc gridSpan="3">
                  <a:txBody>
                    <a:bodyPr/>
                    <a:lstStyle/>
                    <a:p>
                      <a:pPr algn="ctr"/>
                      <a:r>
                        <a:rPr lang="en-US" sz="1100" dirty="0" smtClean="0"/>
                        <a:t>Owner</a:t>
                      </a:r>
                      <a:endParaRPr lang="en-US" sz="1100" dirty="0"/>
                    </a:p>
                  </a:txBody>
                  <a:tcPr marT="34290" marB="34290"/>
                </a:tc>
                <a:tc hMerge="1">
                  <a:txBody>
                    <a:bodyPr/>
                    <a:lstStyle/>
                    <a:p>
                      <a:endParaRPr lang="en-US" dirty="0"/>
                    </a:p>
                  </a:txBody>
                  <a:tcPr/>
                </a:tc>
                <a:tc hMerge="1">
                  <a:txBody>
                    <a:bodyPr/>
                    <a:lstStyle/>
                    <a:p>
                      <a:endParaRPr lang="en-US" dirty="0"/>
                    </a:p>
                  </a:txBody>
                  <a:tcPr/>
                </a:tc>
                <a:tc gridSpan="3">
                  <a:txBody>
                    <a:bodyPr/>
                    <a:lstStyle/>
                    <a:p>
                      <a:pPr algn="ctr"/>
                      <a:r>
                        <a:rPr lang="en-US" sz="1100" dirty="0" smtClean="0"/>
                        <a:t>Group</a:t>
                      </a:r>
                      <a:endParaRPr lang="en-US" sz="1100" dirty="0"/>
                    </a:p>
                  </a:txBody>
                  <a:tcPr marT="34290" marB="34290"/>
                </a:tc>
                <a:tc hMerge="1">
                  <a:txBody>
                    <a:bodyPr/>
                    <a:lstStyle/>
                    <a:p>
                      <a:endParaRPr lang="en-US" dirty="0"/>
                    </a:p>
                  </a:txBody>
                  <a:tcPr/>
                </a:tc>
                <a:tc hMerge="1">
                  <a:txBody>
                    <a:bodyPr/>
                    <a:lstStyle/>
                    <a:p>
                      <a:endParaRPr lang="en-US" dirty="0"/>
                    </a:p>
                  </a:txBody>
                  <a:tcPr/>
                </a:tc>
                <a:tc gridSpan="3">
                  <a:txBody>
                    <a:bodyPr/>
                    <a:lstStyle/>
                    <a:p>
                      <a:pPr algn="ctr"/>
                      <a:r>
                        <a:rPr lang="en-US" sz="1100" dirty="0" smtClean="0"/>
                        <a:t>Other</a:t>
                      </a:r>
                      <a:endParaRPr lang="en-US" sz="1100" dirty="0"/>
                    </a:p>
                  </a:txBody>
                  <a:tcPr marT="34290" marB="34290"/>
                </a:tc>
                <a:tc hMerge="1">
                  <a:txBody>
                    <a:bodyPr/>
                    <a:lstStyle/>
                    <a:p>
                      <a:endParaRPr lang="en-US" dirty="0"/>
                    </a:p>
                  </a:txBody>
                  <a:tcPr/>
                </a:tc>
                <a:tc hMerge="1">
                  <a:txBody>
                    <a:bodyPr/>
                    <a:lstStyle/>
                    <a:p>
                      <a:endParaRPr lang="en-US" dirty="0"/>
                    </a:p>
                  </a:txBody>
                  <a:tcPr/>
                </a:tc>
                <a:tc>
                  <a:txBody>
                    <a:bodyPr/>
                    <a:lstStyle/>
                    <a:p>
                      <a:pPr algn="ctr"/>
                      <a:r>
                        <a:rPr lang="en-US" sz="1100" dirty="0" smtClean="0"/>
                        <a:t>Notes</a:t>
                      </a:r>
                      <a:endParaRPr lang="en-US" sz="1100" dirty="0"/>
                    </a:p>
                  </a:txBody>
                  <a:tcPr marT="34290" marB="34290"/>
                </a:tc>
              </a:tr>
              <a:tr h="278130">
                <a:tc>
                  <a:txBody>
                    <a:bodyPr/>
                    <a:lstStyle/>
                    <a:p>
                      <a:pPr algn="ctr"/>
                      <a:endParaRPr lang="en-US" sz="1100" dirty="0"/>
                    </a:p>
                  </a:txBody>
                  <a:tcPr marT="34290" marB="34290"/>
                </a:tc>
                <a:tc>
                  <a:txBody>
                    <a:bodyPr/>
                    <a:lstStyle/>
                    <a:p>
                      <a:pPr algn="ctr"/>
                      <a:r>
                        <a:rPr lang="en-US" sz="1100" dirty="0" smtClean="0"/>
                        <a:t>R</a:t>
                      </a:r>
                      <a:endParaRPr lang="en-US" sz="1100" dirty="0"/>
                    </a:p>
                  </a:txBody>
                  <a:tcPr marT="34290" marB="34290">
                    <a:solidFill>
                      <a:schemeClr val="accent5">
                        <a:lumMod val="60000"/>
                        <a:lumOff val="40000"/>
                      </a:schemeClr>
                    </a:solidFill>
                  </a:tcPr>
                </a:tc>
                <a:tc>
                  <a:txBody>
                    <a:bodyPr/>
                    <a:lstStyle/>
                    <a:p>
                      <a:pPr algn="ctr"/>
                      <a:r>
                        <a:rPr lang="en-US" sz="1100" dirty="0" smtClean="0"/>
                        <a:t>W</a:t>
                      </a:r>
                      <a:endParaRPr lang="en-US" sz="1100" dirty="0"/>
                    </a:p>
                  </a:txBody>
                  <a:tcPr marT="34290" marB="34290">
                    <a:solidFill>
                      <a:schemeClr val="accent5">
                        <a:lumMod val="60000"/>
                        <a:lumOff val="40000"/>
                      </a:schemeClr>
                    </a:solidFill>
                  </a:tcPr>
                </a:tc>
                <a:tc>
                  <a:txBody>
                    <a:bodyPr/>
                    <a:lstStyle/>
                    <a:p>
                      <a:pPr algn="ctr"/>
                      <a:r>
                        <a:rPr lang="en-US" sz="1100" dirty="0" smtClean="0"/>
                        <a:t>X</a:t>
                      </a:r>
                      <a:endParaRPr lang="en-US" sz="1100" dirty="0"/>
                    </a:p>
                  </a:txBody>
                  <a:tcPr marT="34290" marB="34290">
                    <a:solidFill>
                      <a:schemeClr val="accent5">
                        <a:lumMod val="60000"/>
                        <a:lumOff val="40000"/>
                      </a:schemeClr>
                    </a:solidFill>
                  </a:tcPr>
                </a:tc>
                <a:tc>
                  <a:txBody>
                    <a:bodyPr/>
                    <a:lstStyle/>
                    <a:p>
                      <a:pPr algn="ctr"/>
                      <a:r>
                        <a:rPr lang="en-US" sz="1100" dirty="0" smtClean="0"/>
                        <a:t>R</a:t>
                      </a:r>
                      <a:endParaRPr lang="en-US" sz="1100" dirty="0"/>
                    </a:p>
                  </a:txBody>
                  <a:tcPr marT="34290" marB="34290">
                    <a:solidFill>
                      <a:schemeClr val="accent2">
                        <a:lumMod val="60000"/>
                        <a:lumOff val="40000"/>
                      </a:schemeClr>
                    </a:solidFill>
                  </a:tcPr>
                </a:tc>
                <a:tc>
                  <a:txBody>
                    <a:bodyPr/>
                    <a:lstStyle/>
                    <a:p>
                      <a:pPr algn="ctr"/>
                      <a:r>
                        <a:rPr lang="en-US" sz="1100" dirty="0" smtClean="0"/>
                        <a:t>W</a:t>
                      </a:r>
                      <a:endParaRPr lang="en-US" sz="1100" dirty="0"/>
                    </a:p>
                  </a:txBody>
                  <a:tcPr marT="34290" marB="34290">
                    <a:solidFill>
                      <a:schemeClr val="accent2">
                        <a:lumMod val="60000"/>
                        <a:lumOff val="40000"/>
                      </a:schemeClr>
                    </a:solidFill>
                  </a:tcPr>
                </a:tc>
                <a:tc>
                  <a:txBody>
                    <a:bodyPr/>
                    <a:lstStyle/>
                    <a:p>
                      <a:pPr algn="ctr"/>
                      <a:r>
                        <a:rPr lang="en-US" sz="1100" dirty="0" smtClean="0"/>
                        <a:t>X</a:t>
                      </a:r>
                      <a:endParaRPr lang="en-US" sz="1100" dirty="0"/>
                    </a:p>
                  </a:txBody>
                  <a:tcPr marT="34290" marB="34290">
                    <a:solidFill>
                      <a:schemeClr val="accent2">
                        <a:lumMod val="60000"/>
                        <a:lumOff val="40000"/>
                      </a:schemeClr>
                    </a:solidFill>
                  </a:tcPr>
                </a:tc>
                <a:tc>
                  <a:txBody>
                    <a:bodyPr/>
                    <a:lstStyle/>
                    <a:p>
                      <a:pPr algn="ctr"/>
                      <a:r>
                        <a:rPr lang="en-US" sz="1100" dirty="0" smtClean="0"/>
                        <a:t>R</a:t>
                      </a:r>
                      <a:endParaRPr lang="en-US" sz="1100" dirty="0"/>
                    </a:p>
                  </a:txBody>
                  <a:tcPr marT="34290" marB="34290">
                    <a:solidFill>
                      <a:schemeClr val="accent4">
                        <a:lumMod val="60000"/>
                        <a:lumOff val="40000"/>
                      </a:schemeClr>
                    </a:solidFill>
                  </a:tcPr>
                </a:tc>
                <a:tc>
                  <a:txBody>
                    <a:bodyPr/>
                    <a:lstStyle/>
                    <a:p>
                      <a:pPr algn="ctr"/>
                      <a:r>
                        <a:rPr lang="en-US" sz="1100" dirty="0" smtClean="0"/>
                        <a:t>W</a:t>
                      </a:r>
                      <a:endParaRPr lang="en-US" sz="1100" dirty="0"/>
                    </a:p>
                  </a:txBody>
                  <a:tcPr marT="34290" marB="34290">
                    <a:solidFill>
                      <a:schemeClr val="accent4">
                        <a:lumMod val="60000"/>
                        <a:lumOff val="40000"/>
                      </a:schemeClr>
                    </a:solidFill>
                  </a:tcPr>
                </a:tc>
                <a:tc>
                  <a:txBody>
                    <a:bodyPr/>
                    <a:lstStyle/>
                    <a:p>
                      <a:pPr algn="ctr"/>
                      <a:r>
                        <a:rPr lang="en-US" sz="1100" dirty="0" smtClean="0"/>
                        <a:t>X</a:t>
                      </a:r>
                      <a:endParaRPr lang="en-US" sz="1100" dirty="0"/>
                    </a:p>
                  </a:txBody>
                  <a:tcPr marT="34290" marB="34290">
                    <a:solidFill>
                      <a:schemeClr val="accent4">
                        <a:lumMod val="60000"/>
                        <a:lumOff val="40000"/>
                      </a:schemeClr>
                    </a:solidFill>
                  </a:tcPr>
                </a:tc>
                <a:tc>
                  <a:txBody>
                    <a:bodyPr/>
                    <a:lstStyle/>
                    <a:p>
                      <a:endParaRPr lang="en-US" sz="1100" dirty="0"/>
                    </a:p>
                  </a:txBody>
                  <a:tcPr marT="34290" marB="34290">
                    <a:solidFill>
                      <a:schemeClr val="accent6">
                        <a:lumMod val="60000"/>
                        <a:lumOff val="40000"/>
                      </a:schemeClr>
                    </a:solidFill>
                  </a:tcPr>
                </a:tc>
              </a:tr>
              <a:tr h="278130">
                <a:tc>
                  <a:txBody>
                    <a:bodyPr/>
                    <a:lstStyle/>
                    <a:p>
                      <a:pPr algn="ctr"/>
                      <a:endParaRPr lang="en-US" sz="1100" dirty="0"/>
                    </a:p>
                  </a:txBody>
                  <a:tcPr marT="34290" marB="34290"/>
                </a:tc>
                <a:tc>
                  <a:txBody>
                    <a:bodyPr/>
                    <a:lstStyle/>
                    <a:p>
                      <a:pPr algn="ctr"/>
                      <a:r>
                        <a:rPr lang="en-US" sz="1100" dirty="0" smtClean="0"/>
                        <a:t>-</a:t>
                      </a:r>
                      <a:endParaRPr lang="en-US" sz="1100" dirty="0"/>
                    </a:p>
                  </a:txBody>
                  <a:tcPr marT="34290" marB="34290">
                    <a:solidFill>
                      <a:schemeClr val="accent5">
                        <a:lumMod val="60000"/>
                        <a:lumOff val="40000"/>
                      </a:schemeClr>
                    </a:solidFill>
                  </a:tcPr>
                </a:tc>
                <a:tc>
                  <a:txBody>
                    <a:bodyPr/>
                    <a:lstStyle/>
                    <a:p>
                      <a:pPr algn="ctr"/>
                      <a:r>
                        <a:rPr lang="en-US" sz="1100" dirty="0" smtClean="0"/>
                        <a:t>-</a:t>
                      </a:r>
                      <a:endParaRPr lang="en-US" sz="1100" dirty="0"/>
                    </a:p>
                  </a:txBody>
                  <a:tcPr marT="34290" marB="34290">
                    <a:solidFill>
                      <a:schemeClr val="accent5">
                        <a:lumMod val="60000"/>
                        <a:lumOff val="40000"/>
                      </a:schemeClr>
                    </a:solidFill>
                  </a:tcPr>
                </a:tc>
                <a:tc>
                  <a:txBody>
                    <a:bodyPr/>
                    <a:lstStyle/>
                    <a:p>
                      <a:pPr algn="ctr"/>
                      <a:r>
                        <a:rPr lang="en-US" sz="1100" dirty="0" smtClean="0"/>
                        <a:t>-</a:t>
                      </a:r>
                      <a:endParaRPr lang="en-US" sz="1100" dirty="0"/>
                    </a:p>
                  </a:txBody>
                  <a:tcPr marT="34290" marB="34290">
                    <a:solidFill>
                      <a:schemeClr val="accent5">
                        <a:lumMod val="60000"/>
                        <a:lumOff val="40000"/>
                      </a:schemeClr>
                    </a:solidFill>
                  </a:tcPr>
                </a:tc>
                <a:tc>
                  <a:txBody>
                    <a:bodyPr/>
                    <a:lstStyle/>
                    <a:p>
                      <a:pPr algn="ctr"/>
                      <a:r>
                        <a:rPr lang="en-US" sz="1100" dirty="0" smtClean="0"/>
                        <a:t>-</a:t>
                      </a:r>
                      <a:endParaRPr lang="en-US" sz="1100" dirty="0"/>
                    </a:p>
                  </a:txBody>
                  <a:tcPr marT="34290" marB="34290">
                    <a:solidFill>
                      <a:schemeClr val="accent2">
                        <a:lumMod val="60000"/>
                        <a:lumOff val="40000"/>
                      </a:schemeClr>
                    </a:solidFill>
                  </a:tcPr>
                </a:tc>
                <a:tc>
                  <a:txBody>
                    <a:bodyPr/>
                    <a:lstStyle/>
                    <a:p>
                      <a:pPr algn="ctr"/>
                      <a:r>
                        <a:rPr lang="en-US" sz="1100" dirty="0" smtClean="0"/>
                        <a:t>-</a:t>
                      </a:r>
                      <a:endParaRPr lang="en-US" sz="1100" dirty="0"/>
                    </a:p>
                  </a:txBody>
                  <a:tcPr marT="34290" marB="34290">
                    <a:solidFill>
                      <a:schemeClr val="accent2">
                        <a:lumMod val="60000"/>
                        <a:lumOff val="40000"/>
                      </a:schemeClr>
                    </a:solidFill>
                  </a:tcPr>
                </a:tc>
                <a:tc>
                  <a:txBody>
                    <a:bodyPr/>
                    <a:lstStyle/>
                    <a:p>
                      <a:pPr algn="ctr"/>
                      <a:r>
                        <a:rPr lang="en-US" sz="1100" dirty="0" smtClean="0"/>
                        <a:t>-</a:t>
                      </a:r>
                      <a:endParaRPr lang="en-US" sz="1100" dirty="0"/>
                    </a:p>
                  </a:txBody>
                  <a:tcPr marT="34290" marB="34290">
                    <a:solidFill>
                      <a:schemeClr val="accent2">
                        <a:lumMod val="60000"/>
                        <a:lumOff val="40000"/>
                      </a:schemeClr>
                    </a:solidFill>
                  </a:tcPr>
                </a:tc>
                <a:tc>
                  <a:txBody>
                    <a:bodyPr/>
                    <a:lstStyle/>
                    <a:p>
                      <a:pPr algn="ctr"/>
                      <a:r>
                        <a:rPr lang="en-US" sz="1100" dirty="0" smtClean="0"/>
                        <a:t>-</a:t>
                      </a:r>
                      <a:endParaRPr lang="en-US" sz="1100" dirty="0"/>
                    </a:p>
                  </a:txBody>
                  <a:tcPr marT="34290" marB="34290">
                    <a:solidFill>
                      <a:schemeClr val="accent4">
                        <a:lumMod val="60000"/>
                        <a:lumOff val="40000"/>
                      </a:schemeClr>
                    </a:solidFill>
                  </a:tcPr>
                </a:tc>
                <a:tc>
                  <a:txBody>
                    <a:bodyPr/>
                    <a:lstStyle/>
                    <a:p>
                      <a:pPr algn="ctr"/>
                      <a:r>
                        <a:rPr lang="en-US" sz="1100" dirty="0" smtClean="0"/>
                        <a:t>-</a:t>
                      </a:r>
                      <a:endParaRPr lang="en-US" sz="1100" dirty="0"/>
                    </a:p>
                  </a:txBody>
                  <a:tcPr marT="34290" marB="34290">
                    <a:solidFill>
                      <a:schemeClr val="accent4">
                        <a:lumMod val="60000"/>
                        <a:lumOff val="40000"/>
                      </a:schemeClr>
                    </a:solidFill>
                  </a:tcPr>
                </a:tc>
                <a:tc>
                  <a:txBody>
                    <a:bodyPr/>
                    <a:lstStyle/>
                    <a:p>
                      <a:pPr algn="ctr"/>
                      <a:r>
                        <a:rPr lang="en-US" sz="1100" dirty="0" smtClean="0"/>
                        <a:t>-</a:t>
                      </a:r>
                      <a:endParaRPr lang="en-US" sz="1100" dirty="0"/>
                    </a:p>
                  </a:txBody>
                  <a:tcPr marT="34290" marB="34290">
                    <a:solidFill>
                      <a:schemeClr val="accent4">
                        <a:lumMod val="60000"/>
                        <a:lumOff val="40000"/>
                      </a:schemeClr>
                    </a:solidFill>
                  </a:tcPr>
                </a:tc>
                <a:tc>
                  <a:txBody>
                    <a:bodyPr/>
                    <a:lstStyle/>
                    <a:p>
                      <a:r>
                        <a:rPr lang="en-US" sz="1100" dirty="0" smtClean="0"/>
                        <a:t>000 :</a:t>
                      </a:r>
                      <a:r>
                        <a:rPr lang="en-US" sz="1100" baseline="0" dirty="0" smtClean="0"/>
                        <a:t> no </a:t>
                      </a:r>
                      <a:r>
                        <a:rPr lang="en-US" sz="1100" dirty="0" smtClean="0"/>
                        <a:t>permission for anyone; except ‘root’</a:t>
                      </a:r>
                      <a:endParaRPr lang="en-US" sz="1100" dirty="0"/>
                    </a:p>
                  </a:txBody>
                  <a:tcPr marT="34290" marB="34290">
                    <a:solidFill>
                      <a:schemeClr val="accent6">
                        <a:lumMod val="60000"/>
                        <a:lumOff val="40000"/>
                      </a:schemeClr>
                    </a:solidFill>
                  </a:tcPr>
                </a:tc>
              </a:tr>
              <a:tr h="388620">
                <a:tc>
                  <a:txBody>
                    <a:bodyPr/>
                    <a:lstStyle/>
                    <a:p>
                      <a:pPr algn="ctr"/>
                      <a:endParaRPr lang="en-US" sz="1100" dirty="0"/>
                    </a:p>
                  </a:txBody>
                  <a:tcPr marT="34290" marB="34290"/>
                </a:tc>
                <a:tc>
                  <a:txBody>
                    <a:bodyPr/>
                    <a:lstStyle/>
                    <a:p>
                      <a:pPr algn="ctr"/>
                      <a:r>
                        <a:rPr lang="en-US" sz="1100" dirty="0" smtClean="0"/>
                        <a:t>-</a:t>
                      </a:r>
                      <a:endParaRPr lang="en-US" sz="1100" dirty="0"/>
                    </a:p>
                  </a:txBody>
                  <a:tcPr marT="34290" marB="34290">
                    <a:solidFill>
                      <a:schemeClr val="accent5">
                        <a:lumMod val="60000"/>
                        <a:lumOff val="40000"/>
                      </a:schemeClr>
                    </a:solidFill>
                  </a:tcPr>
                </a:tc>
                <a:tc>
                  <a:txBody>
                    <a:bodyPr/>
                    <a:lstStyle/>
                    <a:p>
                      <a:pPr algn="ctr"/>
                      <a:r>
                        <a:rPr lang="en-US" sz="1100" dirty="0" smtClean="0"/>
                        <a:t>-</a:t>
                      </a:r>
                      <a:endParaRPr lang="en-US" sz="1100" dirty="0"/>
                    </a:p>
                  </a:txBody>
                  <a:tcPr marT="34290" marB="34290">
                    <a:solidFill>
                      <a:schemeClr val="accent5">
                        <a:lumMod val="60000"/>
                        <a:lumOff val="40000"/>
                      </a:schemeClr>
                    </a:solidFill>
                  </a:tcPr>
                </a:tc>
                <a:tc>
                  <a:txBody>
                    <a:bodyPr/>
                    <a:lstStyle/>
                    <a:p>
                      <a:pPr algn="ctr"/>
                      <a:r>
                        <a:rPr lang="en-US" sz="1100" dirty="0" smtClean="0"/>
                        <a:t>-</a:t>
                      </a:r>
                      <a:endParaRPr lang="en-US" sz="1100" dirty="0"/>
                    </a:p>
                  </a:txBody>
                  <a:tcPr marT="34290" marB="34290">
                    <a:solidFill>
                      <a:schemeClr val="accent5">
                        <a:lumMod val="60000"/>
                        <a:lumOff val="40000"/>
                      </a:schemeClr>
                    </a:solidFill>
                  </a:tcPr>
                </a:tc>
                <a:tc>
                  <a:txBody>
                    <a:bodyPr/>
                    <a:lstStyle/>
                    <a:p>
                      <a:pPr algn="ctr"/>
                      <a:r>
                        <a:rPr lang="en-US" sz="1100" dirty="0" smtClean="0"/>
                        <a:t>-</a:t>
                      </a:r>
                      <a:endParaRPr lang="en-US" sz="1100" dirty="0"/>
                    </a:p>
                  </a:txBody>
                  <a:tcPr marT="34290" marB="34290">
                    <a:solidFill>
                      <a:schemeClr val="accent2">
                        <a:lumMod val="60000"/>
                        <a:lumOff val="40000"/>
                      </a:schemeClr>
                    </a:solidFill>
                  </a:tcPr>
                </a:tc>
                <a:tc>
                  <a:txBody>
                    <a:bodyPr/>
                    <a:lstStyle/>
                    <a:p>
                      <a:pPr algn="ctr"/>
                      <a:r>
                        <a:rPr lang="en-US" sz="1100" dirty="0" smtClean="0"/>
                        <a:t>-</a:t>
                      </a:r>
                      <a:endParaRPr lang="en-US" sz="1100" dirty="0"/>
                    </a:p>
                  </a:txBody>
                  <a:tcPr marT="34290" marB="34290">
                    <a:solidFill>
                      <a:schemeClr val="accent2">
                        <a:lumMod val="60000"/>
                        <a:lumOff val="40000"/>
                      </a:schemeClr>
                    </a:solidFill>
                  </a:tcPr>
                </a:tc>
                <a:tc>
                  <a:txBody>
                    <a:bodyPr/>
                    <a:lstStyle/>
                    <a:p>
                      <a:pPr algn="ctr"/>
                      <a:r>
                        <a:rPr lang="en-US" sz="1100" dirty="0" smtClean="0"/>
                        <a:t>-</a:t>
                      </a:r>
                      <a:endParaRPr lang="en-US" sz="1100" dirty="0"/>
                    </a:p>
                  </a:txBody>
                  <a:tcPr marT="34290" marB="34290">
                    <a:solidFill>
                      <a:schemeClr val="accent2">
                        <a:lumMod val="60000"/>
                        <a:lumOff val="40000"/>
                      </a:schemeClr>
                    </a:solidFill>
                  </a:tcPr>
                </a:tc>
                <a:tc>
                  <a:txBody>
                    <a:bodyPr/>
                    <a:lstStyle/>
                    <a:p>
                      <a:pPr algn="ctr"/>
                      <a:r>
                        <a:rPr lang="en-US" sz="1100" dirty="0" smtClean="0"/>
                        <a:t>-</a:t>
                      </a:r>
                      <a:endParaRPr lang="en-US" sz="1100" dirty="0"/>
                    </a:p>
                  </a:txBody>
                  <a:tcPr marT="34290" marB="34290">
                    <a:solidFill>
                      <a:schemeClr val="accent4">
                        <a:lumMod val="60000"/>
                        <a:lumOff val="40000"/>
                      </a:schemeClr>
                    </a:solidFill>
                  </a:tcPr>
                </a:tc>
                <a:tc>
                  <a:txBody>
                    <a:bodyPr/>
                    <a:lstStyle/>
                    <a:p>
                      <a:pPr algn="ctr"/>
                      <a:r>
                        <a:rPr lang="en-US" sz="1100" dirty="0" smtClean="0"/>
                        <a:t>-</a:t>
                      </a:r>
                      <a:endParaRPr lang="en-US" sz="1100" dirty="0"/>
                    </a:p>
                  </a:txBody>
                  <a:tcPr marT="34290" marB="34290">
                    <a:solidFill>
                      <a:schemeClr val="accent4">
                        <a:lumMod val="60000"/>
                        <a:lumOff val="40000"/>
                      </a:schemeClr>
                    </a:solidFill>
                  </a:tcPr>
                </a:tc>
                <a:tc>
                  <a:txBody>
                    <a:bodyPr/>
                    <a:lstStyle/>
                    <a:p>
                      <a:pPr algn="ctr"/>
                      <a:r>
                        <a:rPr lang="en-US" sz="1100" dirty="0" smtClean="0"/>
                        <a:t>1</a:t>
                      </a:r>
                      <a:endParaRPr lang="en-US" sz="1100" dirty="0"/>
                    </a:p>
                  </a:txBody>
                  <a:tcPr marT="34290" marB="34290">
                    <a:solidFill>
                      <a:schemeClr val="accent4">
                        <a:lumMod val="60000"/>
                        <a:lumOff val="40000"/>
                      </a:schemeClr>
                    </a:solidFill>
                  </a:tcPr>
                </a:tc>
                <a:tc>
                  <a:txBody>
                    <a:bodyPr/>
                    <a:lstStyle/>
                    <a:p>
                      <a:r>
                        <a:rPr lang="en-US" sz="1100" dirty="0" smtClean="0"/>
                        <a:t>001 : </a:t>
                      </a:r>
                      <a:r>
                        <a:rPr lang="en-US" sz="1100" baseline="0" dirty="0" smtClean="0"/>
                        <a:t>executable by anyone, except the owner and member of the owner’s group</a:t>
                      </a:r>
                      <a:endParaRPr lang="en-US" sz="1100" dirty="0"/>
                    </a:p>
                  </a:txBody>
                  <a:tcPr marT="34290" marB="34290">
                    <a:solidFill>
                      <a:schemeClr val="accent6">
                        <a:lumMod val="60000"/>
                        <a:lumOff val="40000"/>
                      </a:schemeClr>
                    </a:solidFill>
                  </a:tcPr>
                </a:tc>
              </a:tr>
              <a:tr h="278130">
                <a:tc>
                  <a:txBody>
                    <a:bodyPr/>
                    <a:lstStyle/>
                    <a:p>
                      <a:pPr algn="ctr"/>
                      <a:endParaRPr lang="en-US" sz="1100" dirty="0"/>
                    </a:p>
                  </a:txBody>
                  <a:tcPr marT="34290" marB="34290"/>
                </a:tc>
                <a:tc>
                  <a:txBody>
                    <a:bodyPr/>
                    <a:lstStyle/>
                    <a:p>
                      <a:pPr algn="ctr"/>
                      <a:r>
                        <a:rPr lang="en-US" sz="1100" dirty="0" smtClean="0"/>
                        <a:t>1</a:t>
                      </a:r>
                      <a:endParaRPr lang="en-US" sz="1100" dirty="0"/>
                    </a:p>
                  </a:txBody>
                  <a:tcPr marT="34290" marB="34290">
                    <a:solidFill>
                      <a:schemeClr val="accent5">
                        <a:lumMod val="60000"/>
                        <a:lumOff val="40000"/>
                      </a:schemeClr>
                    </a:solidFill>
                  </a:tcPr>
                </a:tc>
                <a:tc>
                  <a:txBody>
                    <a:bodyPr/>
                    <a:lstStyle/>
                    <a:p>
                      <a:pPr algn="ctr"/>
                      <a:r>
                        <a:rPr lang="en-US" sz="1100" dirty="0" smtClean="0"/>
                        <a:t>-</a:t>
                      </a:r>
                      <a:endParaRPr lang="en-US" sz="1100" dirty="0"/>
                    </a:p>
                  </a:txBody>
                  <a:tcPr marT="34290" marB="34290">
                    <a:solidFill>
                      <a:schemeClr val="accent5">
                        <a:lumMod val="60000"/>
                        <a:lumOff val="40000"/>
                      </a:schemeClr>
                    </a:solidFill>
                  </a:tcPr>
                </a:tc>
                <a:tc>
                  <a:txBody>
                    <a:bodyPr/>
                    <a:lstStyle/>
                    <a:p>
                      <a:pPr algn="ctr"/>
                      <a:r>
                        <a:rPr lang="en-US" sz="1100" dirty="0" smtClean="0"/>
                        <a:t>-</a:t>
                      </a:r>
                      <a:endParaRPr lang="en-US" sz="1100" dirty="0"/>
                    </a:p>
                  </a:txBody>
                  <a:tcPr marT="34290" marB="34290">
                    <a:solidFill>
                      <a:schemeClr val="accent5">
                        <a:lumMod val="60000"/>
                        <a:lumOff val="40000"/>
                      </a:schemeClr>
                    </a:solidFill>
                  </a:tcPr>
                </a:tc>
                <a:tc>
                  <a:txBody>
                    <a:bodyPr/>
                    <a:lstStyle/>
                    <a:p>
                      <a:pPr algn="ctr"/>
                      <a:r>
                        <a:rPr lang="en-US" sz="1100" dirty="0" smtClean="0"/>
                        <a:t>-</a:t>
                      </a:r>
                      <a:endParaRPr lang="en-US" sz="1100" dirty="0"/>
                    </a:p>
                  </a:txBody>
                  <a:tcPr marT="34290" marB="34290">
                    <a:solidFill>
                      <a:schemeClr val="accent2">
                        <a:lumMod val="60000"/>
                        <a:lumOff val="40000"/>
                      </a:schemeClr>
                    </a:solidFill>
                  </a:tcPr>
                </a:tc>
                <a:tc>
                  <a:txBody>
                    <a:bodyPr/>
                    <a:lstStyle/>
                    <a:p>
                      <a:pPr algn="ctr"/>
                      <a:r>
                        <a:rPr lang="en-US" sz="1100" dirty="0" smtClean="0"/>
                        <a:t>-</a:t>
                      </a:r>
                      <a:endParaRPr lang="en-US" sz="1100" dirty="0"/>
                    </a:p>
                  </a:txBody>
                  <a:tcPr marT="34290" marB="34290">
                    <a:solidFill>
                      <a:schemeClr val="accent2">
                        <a:lumMod val="60000"/>
                        <a:lumOff val="40000"/>
                      </a:schemeClr>
                    </a:solidFill>
                  </a:tcPr>
                </a:tc>
                <a:tc>
                  <a:txBody>
                    <a:bodyPr/>
                    <a:lstStyle/>
                    <a:p>
                      <a:pPr algn="ctr"/>
                      <a:r>
                        <a:rPr lang="en-US" sz="1100" dirty="0" smtClean="0"/>
                        <a:t>-</a:t>
                      </a:r>
                      <a:endParaRPr lang="en-US" sz="1100" dirty="0"/>
                    </a:p>
                  </a:txBody>
                  <a:tcPr marT="34290" marB="34290">
                    <a:solidFill>
                      <a:schemeClr val="accent2">
                        <a:lumMod val="60000"/>
                        <a:lumOff val="40000"/>
                      </a:schemeClr>
                    </a:solidFill>
                  </a:tcPr>
                </a:tc>
                <a:tc>
                  <a:txBody>
                    <a:bodyPr/>
                    <a:lstStyle/>
                    <a:p>
                      <a:pPr algn="ctr"/>
                      <a:r>
                        <a:rPr lang="en-US" sz="1100" dirty="0" smtClean="0"/>
                        <a:t>-</a:t>
                      </a:r>
                      <a:endParaRPr lang="en-US" sz="1100" dirty="0"/>
                    </a:p>
                  </a:txBody>
                  <a:tcPr marT="34290" marB="34290">
                    <a:solidFill>
                      <a:schemeClr val="accent4">
                        <a:lumMod val="60000"/>
                        <a:lumOff val="40000"/>
                      </a:schemeClr>
                    </a:solidFill>
                  </a:tcPr>
                </a:tc>
                <a:tc>
                  <a:txBody>
                    <a:bodyPr/>
                    <a:lstStyle/>
                    <a:p>
                      <a:pPr algn="ctr"/>
                      <a:r>
                        <a:rPr lang="en-US" sz="1100" dirty="0" smtClean="0"/>
                        <a:t>-</a:t>
                      </a:r>
                      <a:endParaRPr lang="en-US" sz="1100" dirty="0"/>
                    </a:p>
                  </a:txBody>
                  <a:tcPr marT="34290" marB="34290">
                    <a:solidFill>
                      <a:schemeClr val="accent4">
                        <a:lumMod val="60000"/>
                        <a:lumOff val="40000"/>
                      </a:schemeClr>
                    </a:solidFill>
                  </a:tcPr>
                </a:tc>
                <a:tc>
                  <a:txBody>
                    <a:bodyPr/>
                    <a:lstStyle/>
                    <a:p>
                      <a:pPr algn="ctr"/>
                      <a:r>
                        <a:rPr lang="en-US" sz="1100" dirty="0" smtClean="0"/>
                        <a:t>-</a:t>
                      </a:r>
                      <a:endParaRPr lang="en-US" sz="1100" dirty="0"/>
                    </a:p>
                  </a:txBody>
                  <a:tcPr marT="34290" marB="34290">
                    <a:solidFill>
                      <a:schemeClr val="accent4">
                        <a:lumMod val="60000"/>
                        <a:lumOff val="40000"/>
                      </a:schemeClr>
                    </a:solidFill>
                  </a:tcPr>
                </a:tc>
                <a:tc>
                  <a:txBody>
                    <a:bodyPr/>
                    <a:lstStyle/>
                    <a:p>
                      <a:r>
                        <a:rPr lang="en-US" sz="1100" dirty="0" smtClean="0"/>
                        <a:t>400 :  readable by</a:t>
                      </a:r>
                      <a:r>
                        <a:rPr lang="en-US" sz="1100" baseline="0" dirty="0" smtClean="0"/>
                        <a:t> owner </a:t>
                      </a:r>
                      <a:r>
                        <a:rPr lang="en-US" sz="1100" dirty="0" smtClean="0"/>
                        <a:t>ONLY</a:t>
                      </a:r>
                      <a:endParaRPr lang="en-US" sz="1100" dirty="0"/>
                    </a:p>
                  </a:txBody>
                  <a:tcPr marT="34290" marB="34290">
                    <a:solidFill>
                      <a:schemeClr val="accent6">
                        <a:lumMod val="60000"/>
                        <a:lumOff val="40000"/>
                      </a:schemeClr>
                    </a:solidFill>
                  </a:tcPr>
                </a:tc>
              </a:tr>
              <a:tr h="278130">
                <a:tc>
                  <a:txBody>
                    <a:bodyPr/>
                    <a:lstStyle/>
                    <a:p>
                      <a:pPr algn="ctr"/>
                      <a:endParaRPr lang="en-US" sz="1100" dirty="0"/>
                    </a:p>
                  </a:txBody>
                  <a:tcPr marT="34290" marB="34290"/>
                </a:tc>
                <a:tc>
                  <a:txBody>
                    <a:bodyPr/>
                    <a:lstStyle/>
                    <a:p>
                      <a:pPr algn="ctr"/>
                      <a:r>
                        <a:rPr lang="en-US" sz="1100" dirty="0" smtClean="0"/>
                        <a:t>1</a:t>
                      </a:r>
                      <a:endParaRPr lang="en-US" sz="1100" dirty="0"/>
                    </a:p>
                  </a:txBody>
                  <a:tcPr marT="34290" marB="34290">
                    <a:solidFill>
                      <a:schemeClr val="accent5">
                        <a:lumMod val="60000"/>
                        <a:lumOff val="40000"/>
                      </a:schemeClr>
                    </a:solidFill>
                  </a:tcPr>
                </a:tc>
                <a:tc>
                  <a:txBody>
                    <a:bodyPr/>
                    <a:lstStyle/>
                    <a:p>
                      <a:pPr algn="ctr"/>
                      <a:r>
                        <a:rPr lang="en-US" sz="1100" dirty="0" smtClean="0"/>
                        <a:t>1</a:t>
                      </a:r>
                      <a:endParaRPr lang="en-US" sz="1100" dirty="0"/>
                    </a:p>
                  </a:txBody>
                  <a:tcPr marT="34290" marB="34290">
                    <a:solidFill>
                      <a:schemeClr val="accent5">
                        <a:lumMod val="60000"/>
                        <a:lumOff val="40000"/>
                      </a:schemeClr>
                    </a:solidFill>
                  </a:tcPr>
                </a:tc>
                <a:tc>
                  <a:txBody>
                    <a:bodyPr/>
                    <a:lstStyle/>
                    <a:p>
                      <a:pPr algn="ctr"/>
                      <a:r>
                        <a:rPr lang="en-US" sz="1100" dirty="0" smtClean="0"/>
                        <a:t>-</a:t>
                      </a:r>
                      <a:endParaRPr lang="en-US" sz="1100" dirty="0"/>
                    </a:p>
                  </a:txBody>
                  <a:tcPr marT="34290" marB="34290">
                    <a:solidFill>
                      <a:schemeClr val="accent5">
                        <a:lumMod val="60000"/>
                        <a:lumOff val="40000"/>
                      </a:schemeClr>
                    </a:solidFill>
                  </a:tcPr>
                </a:tc>
                <a:tc>
                  <a:txBody>
                    <a:bodyPr/>
                    <a:lstStyle/>
                    <a:p>
                      <a:pPr algn="ctr"/>
                      <a:r>
                        <a:rPr lang="en-US" sz="1100" dirty="0" smtClean="0"/>
                        <a:t>-</a:t>
                      </a:r>
                      <a:endParaRPr lang="en-US" sz="1100" dirty="0"/>
                    </a:p>
                  </a:txBody>
                  <a:tcPr marT="34290" marB="34290">
                    <a:solidFill>
                      <a:schemeClr val="accent2">
                        <a:lumMod val="60000"/>
                        <a:lumOff val="40000"/>
                      </a:schemeClr>
                    </a:solidFill>
                  </a:tcPr>
                </a:tc>
                <a:tc>
                  <a:txBody>
                    <a:bodyPr/>
                    <a:lstStyle/>
                    <a:p>
                      <a:pPr algn="ctr"/>
                      <a:r>
                        <a:rPr lang="en-US" sz="1100" dirty="0" smtClean="0"/>
                        <a:t>-</a:t>
                      </a:r>
                      <a:endParaRPr lang="en-US" sz="1100" dirty="0"/>
                    </a:p>
                  </a:txBody>
                  <a:tcPr marT="34290" marB="34290">
                    <a:solidFill>
                      <a:schemeClr val="accent2">
                        <a:lumMod val="60000"/>
                        <a:lumOff val="40000"/>
                      </a:schemeClr>
                    </a:solidFill>
                  </a:tcPr>
                </a:tc>
                <a:tc>
                  <a:txBody>
                    <a:bodyPr/>
                    <a:lstStyle/>
                    <a:p>
                      <a:pPr algn="ctr"/>
                      <a:r>
                        <a:rPr lang="en-US" sz="1100" dirty="0" smtClean="0"/>
                        <a:t>-</a:t>
                      </a:r>
                      <a:endParaRPr lang="en-US" sz="1100" dirty="0"/>
                    </a:p>
                  </a:txBody>
                  <a:tcPr marT="34290" marB="34290">
                    <a:solidFill>
                      <a:schemeClr val="accent2">
                        <a:lumMod val="60000"/>
                        <a:lumOff val="40000"/>
                      </a:schemeClr>
                    </a:solidFill>
                  </a:tcPr>
                </a:tc>
                <a:tc>
                  <a:txBody>
                    <a:bodyPr/>
                    <a:lstStyle/>
                    <a:p>
                      <a:pPr algn="ctr"/>
                      <a:r>
                        <a:rPr lang="en-US" sz="1100" dirty="0" smtClean="0"/>
                        <a:t>-</a:t>
                      </a:r>
                      <a:endParaRPr lang="en-US" sz="1100" dirty="0"/>
                    </a:p>
                  </a:txBody>
                  <a:tcPr marT="34290" marB="34290">
                    <a:solidFill>
                      <a:schemeClr val="accent4">
                        <a:lumMod val="60000"/>
                        <a:lumOff val="40000"/>
                      </a:schemeClr>
                    </a:solidFill>
                  </a:tcPr>
                </a:tc>
                <a:tc>
                  <a:txBody>
                    <a:bodyPr/>
                    <a:lstStyle/>
                    <a:p>
                      <a:pPr algn="ctr"/>
                      <a:r>
                        <a:rPr lang="en-US" sz="1100" dirty="0" smtClean="0"/>
                        <a:t>-</a:t>
                      </a:r>
                      <a:endParaRPr lang="en-US" sz="1100" dirty="0"/>
                    </a:p>
                  </a:txBody>
                  <a:tcPr marT="34290" marB="34290">
                    <a:solidFill>
                      <a:schemeClr val="accent4">
                        <a:lumMod val="60000"/>
                        <a:lumOff val="40000"/>
                      </a:schemeClr>
                    </a:solidFill>
                  </a:tcPr>
                </a:tc>
                <a:tc>
                  <a:txBody>
                    <a:bodyPr/>
                    <a:lstStyle/>
                    <a:p>
                      <a:pPr algn="ctr"/>
                      <a:r>
                        <a:rPr lang="en-US" sz="1100" dirty="0" smtClean="0"/>
                        <a:t>-</a:t>
                      </a:r>
                      <a:endParaRPr lang="en-US" sz="1100" dirty="0"/>
                    </a:p>
                  </a:txBody>
                  <a:tcPr marT="34290" marB="34290">
                    <a:solidFill>
                      <a:schemeClr val="accent4">
                        <a:lumMod val="60000"/>
                        <a:lumOff val="40000"/>
                      </a:schemeClr>
                    </a:solidFill>
                  </a:tcPr>
                </a:tc>
                <a:tc>
                  <a:txBody>
                    <a:bodyPr/>
                    <a:lstStyle/>
                    <a:p>
                      <a:r>
                        <a:rPr lang="en-US" sz="1100" dirty="0" smtClean="0"/>
                        <a:t>600 : readable/writeable</a:t>
                      </a:r>
                      <a:r>
                        <a:rPr lang="en-US" sz="1100" baseline="0" dirty="0" smtClean="0"/>
                        <a:t> by owner ONLY</a:t>
                      </a:r>
                      <a:endParaRPr lang="en-US" sz="1100" dirty="0"/>
                    </a:p>
                  </a:txBody>
                  <a:tcPr marT="34290" marB="34290">
                    <a:solidFill>
                      <a:schemeClr val="accent6">
                        <a:lumMod val="60000"/>
                        <a:lumOff val="40000"/>
                      </a:schemeClr>
                    </a:solidFill>
                  </a:tcPr>
                </a:tc>
              </a:tr>
              <a:tr h="388620">
                <a:tc>
                  <a:txBody>
                    <a:bodyPr/>
                    <a:lstStyle/>
                    <a:p>
                      <a:pPr algn="ctr"/>
                      <a:endParaRPr lang="en-US" sz="1100" dirty="0"/>
                    </a:p>
                  </a:txBody>
                  <a:tcPr marT="34290" marB="34290"/>
                </a:tc>
                <a:tc>
                  <a:txBody>
                    <a:bodyPr/>
                    <a:lstStyle/>
                    <a:p>
                      <a:pPr algn="ctr"/>
                      <a:r>
                        <a:rPr lang="en-US" sz="1100" dirty="0" smtClean="0"/>
                        <a:t>-</a:t>
                      </a:r>
                      <a:endParaRPr lang="en-US" sz="1100" dirty="0"/>
                    </a:p>
                  </a:txBody>
                  <a:tcPr marT="34290" marB="34290">
                    <a:solidFill>
                      <a:schemeClr val="accent5">
                        <a:lumMod val="60000"/>
                        <a:lumOff val="40000"/>
                      </a:schemeClr>
                    </a:solidFill>
                  </a:tcPr>
                </a:tc>
                <a:tc>
                  <a:txBody>
                    <a:bodyPr/>
                    <a:lstStyle/>
                    <a:p>
                      <a:pPr algn="ctr"/>
                      <a:r>
                        <a:rPr lang="en-US" sz="1100" dirty="0" smtClean="0"/>
                        <a:t>-</a:t>
                      </a:r>
                      <a:endParaRPr lang="en-US" sz="1100" dirty="0"/>
                    </a:p>
                  </a:txBody>
                  <a:tcPr marT="34290" marB="34290">
                    <a:solidFill>
                      <a:schemeClr val="accent5">
                        <a:lumMod val="60000"/>
                        <a:lumOff val="40000"/>
                      </a:schemeClr>
                    </a:solidFill>
                  </a:tcPr>
                </a:tc>
                <a:tc>
                  <a:txBody>
                    <a:bodyPr/>
                    <a:lstStyle/>
                    <a:p>
                      <a:pPr algn="ctr"/>
                      <a:r>
                        <a:rPr lang="en-US" sz="1100" dirty="0" smtClean="0"/>
                        <a:t>-</a:t>
                      </a:r>
                      <a:endParaRPr lang="en-US" sz="1100" dirty="0"/>
                    </a:p>
                  </a:txBody>
                  <a:tcPr marT="34290" marB="34290">
                    <a:solidFill>
                      <a:schemeClr val="accent5">
                        <a:lumMod val="60000"/>
                        <a:lumOff val="40000"/>
                      </a:schemeClr>
                    </a:solidFill>
                  </a:tcPr>
                </a:tc>
                <a:tc>
                  <a:txBody>
                    <a:bodyPr/>
                    <a:lstStyle/>
                    <a:p>
                      <a:pPr algn="ctr"/>
                      <a:r>
                        <a:rPr lang="en-US" sz="1100" dirty="0" smtClean="0"/>
                        <a:t>1</a:t>
                      </a:r>
                      <a:endParaRPr lang="en-US" sz="1100" dirty="0"/>
                    </a:p>
                  </a:txBody>
                  <a:tcPr marT="34290" marB="34290">
                    <a:solidFill>
                      <a:schemeClr val="accent2">
                        <a:lumMod val="60000"/>
                        <a:lumOff val="40000"/>
                      </a:schemeClr>
                    </a:solidFill>
                  </a:tcPr>
                </a:tc>
                <a:tc>
                  <a:txBody>
                    <a:bodyPr/>
                    <a:lstStyle/>
                    <a:p>
                      <a:pPr algn="ctr"/>
                      <a:r>
                        <a:rPr lang="en-US" sz="1100" dirty="0" smtClean="0"/>
                        <a:t>-</a:t>
                      </a:r>
                      <a:endParaRPr lang="en-US" sz="1100" dirty="0"/>
                    </a:p>
                  </a:txBody>
                  <a:tcPr marT="34290" marB="34290">
                    <a:solidFill>
                      <a:schemeClr val="accent2">
                        <a:lumMod val="60000"/>
                        <a:lumOff val="40000"/>
                      </a:schemeClr>
                    </a:solidFill>
                  </a:tcPr>
                </a:tc>
                <a:tc>
                  <a:txBody>
                    <a:bodyPr/>
                    <a:lstStyle/>
                    <a:p>
                      <a:pPr algn="ctr"/>
                      <a:r>
                        <a:rPr lang="en-US" sz="1100" dirty="0" smtClean="0"/>
                        <a:t>-</a:t>
                      </a:r>
                      <a:endParaRPr lang="en-US" sz="1100" dirty="0"/>
                    </a:p>
                  </a:txBody>
                  <a:tcPr marT="34290" marB="34290">
                    <a:solidFill>
                      <a:schemeClr val="accent2">
                        <a:lumMod val="60000"/>
                        <a:lumOff val="40000"/>
                      </a:schemeClr>
                    </a:solidFill>
                  </a:tcPr>
                </a:tc>
                <a:tc>
                  <a:txBody>
                    <a:bodyPr/>
                    <a:lstStyle/>
                    <a:p>
                      <a:pPr algn="ctr"/>
                      <a:r>
                        <a:rPr lang="en-US" sz="1100" dirty="0" smtClean="0"/>
                        <a:t>-</a:t>
                      </a:r>
                      <a:endParaRPr lang="en-US" sz="1100" dirty="0"/>
                    </a:p>
                  </a:txBody>
                  <a:tcPr marT="34290" marB="34290">
                    <a:solidFill>
                      <a:schemeClr val="accent4">
                        <a:lumMod val="60000"/>
                        <a:lumOff val="40000"/>
                      </a:schemeClr>
                    </a:solidFill>
                  </a:tcPr>
                </a:tc>
                <a:tc>
                  <a:txBody>
                    <a:bodyPr/>
                    <a:lstStyle/>
                    <a:p>
                      <a:pPr algn="ctr"/>
                      <a:r>
                        <a:rPr lang="en-US" sz="1100" dirty="0" smtClean="0"/>
                        <a:t>-</a:t>
                      </a:r>
                      <a:endParaRPr lang="en-US" sz="1100" dirty="0"/>
                    </a:p>
                  </a:txBody>
                  <a:tcPr marT="34290" marB="34290">
                    <a:solidFill>
                      <a:schemeClr val="accent4">
                        <a:lumMod val="60000"/>
                        <a:lumOff val="40000"/>
                      </a:schemeClr>
                    </a:solidFill>
                  </a:tcPr>
                </a:tc>
                <a:tc>
                  <a:txBody>
                    <a:bodyPr/>
                    <a:lstStyle/>
                    <a:p>
                      <a:pPr algn="ctr"/>
                      <a:r>
                        <a:rPr lang="en-US" sz="1100" dirty="0" smtClean="0"/>
                        <a:t>-</a:t>
                      </a:r>
                      <a:endParaRPr lang="en-US" sz="1100" dirty="0"/>
                    </a:p>
                  </a:txBody>
                  <a:tcPr marT="34290" marB="34290">
                    <a:solidFill>
                      <a:schemeClr val="accent4">
                        <a:lumMod val="60000"/>
                        <a:lumOff val="40000"/>
                      </a:schemeClr>
                    </a:solidFill>
                  </a:tcPr>
                </a:tc>
                <a:tc>
                  <a:txBody>
                    <a:bodyPr/>
                    <a:lstStyle/>
                    <a:p>
                      <a:r>
                        <a:rPr lang="en-US" sz="1100" dirty="0" smtClean="0"/>
                        <a:t>040 : readable by owner's group members ONLY; </a:t>
                      </a:r>
                      <a:r>
                        <a:rPr lang="en-US" sz="1100" b="1" i="1" dirty="0" smtClean="0"/>
                        <a:t>NOTE</a:t>
                      </a:r>
                      <a:r>
                        <a:rPr lang="en-US" sz="1100" b="0" i="0" dirty="0" smtClean="0"/>
                        <a:t>:</a:t>
                      </a:r>
                      <a:r>
                        <a:rPr lang="en-US" sz="1100" dirty="0" smtClean="0"/>
                        <a:t> </a:t>
                      </a:r>
                      <a:r>
                        <a:rPr lang="en-US" sz="1100" i="1" u="sng" dirty="0" smtClean="0"/>
                        <a:t>group members also includes owner</a:t>
                      </a:r>
                      <a:endParaRPr lang="en-US" sz="1100" i="1" u="sng" dirty="0"/>
                    </a:p>
                  </a:txBody>
                  <a:tcPr marT="34290" marB="34290">
                    <a:solidFill>
                      <a:schemeClr val="accent6">
                        <a:lumMod val="60000"/>
                        <a:lumOff val="40000"/>
                      </a:schemeClr>
                    </a:solidFill>
                  </a:tcPr>
                </a:tc>
              </a:tr>
              <a:tr h="388620">
                <a:tc>
                  <a:txBody>
                    <a:bodyPr/>
                    <a:lstStyle/>
                    <a:p>
                      <a:pPr algn="ctr"/>
                      <a:endParaRPr lang="en-US" sz="1100" dirty="0"/>
                    </a:p>
                  </a:txBody>
                  <a:tcPr marT="34290" marB="34290"/>
                </a:tc>
                <a:tc>
                  <a:txBody>
                    <a:bodyPr/>
                    <a:lstStyle/>
                    <a:p>
                      <a:pPr algn="ctr"/>
                      <a:r>
                        <a:rPr lang="en-US" sz="1100" dirty="0" smtClean="0"/>
                        <a:t>1</a:t>
                      </a:r>
                      <a:endParaRPr lang="en-US" sz="1100" dirty="0"/>
                    </a:p>
                  </a:txBody>
                  <a:tcPr marT="34290" marB="34290">
                    <a:solidFill>
                      <a:schemeClr val="accent5">
                        <a:lumMod val="60000"/>
                        <a:lumOff val="40000"/>
                      </a:schemeClr>
                    </a:solidFill>
                  </a:tcPr>
                </a:tc>
                <a:tc>
                  <a:txBody>
                    <a:bodyPr/>
                    <a:lstStyle/>
                    <a:p>
                      <a:pPr algn="ctr"/>
                      <a:r>
                        <a:rPr lang="en-US" sz="1100" dirty="0" smtClean="0"/>
                        <a:t>1</a:t>
                      </a:r>
                      <a:endParaRPr lang="en-US" sz="1100" dirty="0"/>
                    </a:p>
                  </a:txBody>
                  <a:tcPr marT="34290" marB="34290">
                    <a:solidFill>
                      <a:schemeClr val="accent5">
                        <a:lumMod val="60000"/>
                        <a:lumOff val="40000"/>
                      </a:schemeClr>
                    </a:solidFill>
                  </a:tcPr>
                </a:tc>
                <a:tc>
                  <a:txBody>
                    <a:bodyPr/>
                    <a:lstStyle/>
                    <a:p>
                      <a:pPr algn="ctr"/>
                      <a:r>
                        <a:rPr lang="en-US" sz="1100" dirty="0" smtClean="0"/>
                        <a:t>-</a:t>
                      </a:r>
                      <a:endParaRPr lang="en-US" sz="1100" dirty="0"/>
                    </a:p>
                  </a:txBody>
                  <a:tcPr marT="34290" marB="34290">
                    <a:solidFill>
                      <a:schemeClr val="accent5">
                        <a:lumMod val="60000"/>
                        <a:lumOff val="40000"/>
                      </a:schemeClr>
                    </a:solidFill>
                  </a:tcPr>
                </a:tc>
                <a:tc>
                  <a:txBody>
                    <a:bodyPr/>
                    <a:lstStyle/>
                    <a:p>
                      <a:pPr algn="ctr"/>
                      <a:r>
                        <a:rPr lang="en-US" sz="1100" dirty="0" smtClean="0"/>
                        <a:t>1</a:t>
                      </a:r>
                      <a:endParaRPr lang="en-US" sz="1100" dirty="0"/>
                    </a:p>
                  </a:txBody>
                  <a:tcPr marT="34290" marB="34290">
                    <a:solidFill>
                      <a:schemeClr val="accent2">
                        <a:lumMod val="60000"/>
                        <a:lumOff val="40000"/>
                      </a:schemeClr>
                    </a:solidFill>
                  </a:tcPr>
                </a:tc>
                <a:tc>
                  <a:txBody>
                    <a:bodyPr/>
                    <a:lstStyle/>
                    <a:p>
                      <a:pPr algn="ctr"/>
                      <a:r>
                        <a:rPr lang="en-US" sz="1100" dirty="0" smtClean="0"/>
                        <a:t>1</a:t>
                      </a:r>
                      <a:endParaRPr lang="en-US" sz="1100" dirty="0"/>
                    </a:p>
                  </a:txBody>
                  <a:tcPr marT="34290" marB="34290">
                    <a:solidFill>
                      <a:schemeClr val="accent2">
                        <a:lumMod val="60000"/>
                        <a:lumOff val="40000"/>
                      </a:schemeClr>
                    </a:solidFill>
                  </a:tcPr>
                </a:tc>
                <a:tc>
                  <a:txBody>
                    <a:bodyPr/>
                    <a:lstStyle/>
                    <a:p>
                      <a:pPr algn="ctr"/>
                      <a:r>
                        <a:rPr lang="en-US" sz="1100" dirty="0" smtClean="0"/>
                        <a:t>-</a:t>
                      </a:r>
                      <a:endParaRPr lang="en-US" sz="1100" dirty="0"/>
                    </a:p>
                  </a:txBody>
                  <a:tcPr marT="34290" marB="34290">
                    <a:solidFill>
                      <a:schemeClr val="accent2">
                        <a:lumMod val="60000"/>
                        <a:lumOff val="40000"/>
                      </a:schemeClr>
                    </a:solidFill>
                  </a:tcPr>
                </a:tc>
                <a:tc>
                  <a:txBody>
                    <a:bodyPr/>
                    <a:lstStyle/>
                    <a:p>
                      <a:pPr algn="ctr"/>
                      <a:r>
                        <a:rPr lang="en-US" sz="1100" dirty="0" smtClean="0"/>
                        <a:t>1</a:t>
                      </a:r>
                      <a:endParaRPr lang="en-US" sz="1100" dirty="0"/>
                    </a:p>
                  </a:txBody>
                  <a:tcPr marT="34290" marB="34290">
                    <a:solidFill>
                      <a:schemeClr val="accent4">
                        <a:lumMod val="60000"/>
                        <a:lumOff val="40000"/>
                      </a:schemeClr>
                    </a:solidFill>
                  </a:tcPr>
                </a:tc>
                <a:tc>
                  <a:txBody>
                    <a:bodyPr/>
                    <a:lstStyle/>
                    <a:p>
                      <a:pPr algn="ctr"/>
                      <a:r>
                        <a:rPr lang="en-US" sz="1100" dirty="0" smtClean="0"/>
                        <a:t>-</a:t>
                      </a:r>
                      <a:endParaRPr lang="en-US" sz="1100" dirty="0"/>
                    </a:p>
                  </a:txBody>
                  <a:tcPr marT="34290" marB="34290">
                    <a:solidFill>
                      <a:schemeClr val="accent4">
                        <a:lumMod val="60000"/>
                        <a:lumOff val="40000"/>
                      </a:schemeClr>
                    </a:solidFill>
                  </a:tcPr>
                </a:tc>
                <a:tc>
                  <a:txBody>
                    <a:bodyPr/>
                    <a:lstStyle/>
                    <a:p>
                      <a:pPr algn="ctr"/>
                      <a:r>
                        <a:rPr lang="en-US" sz="1100" dirty="0" smtClean="0"/>
                        <a:t>-</a:t>
                      </a:r>
                      <a:endParaRPr lang="en-US" sz="1100" dirty="0"/>
                    </a:p>
                  </a:txBody>
                  <a:tcPr marT="34290" marB="34290">
                    <a:solidFill>
                      <a:schemeClr val="accent4">
                        <a:lumMod val="60000"/>
                        <a:lumOff val="40000"/>
                      </a:schemeClr>
                    </a:solidFill>
                  </a:tcPr>
                </a:tc>
                <a:tc>
                  <a:txBody>
                    <a:bodyPr/>
                    <a:lstStyle/>
                    <a:p>
                      <a:r>
                        <a:rPr lang="en-US" sz="1100" i="0" u="none" dirty="0" smtClean="0"/>
                        <a:t>664 : readable/writeable</a:t>
                      </a:r>
                      <a:r>
                        <a:rPr lang="en-US" sz="1100" i="0" u="none" baseline="0" dirty="0" smtClean="0"/>
                        <a:t> by owner and group, and read-only by others</a:t>
                      </a:r>
                      <a:endParaRPr lang="en-US" sz="1100" i="0" u="none" dirty="0"/>
                    </a:p>
                  </a:txBody>
                  <a:tcPr marT="34290" marB="34290">
                    <a:solidFill>
                      <a:schemeClr val="accent6">
                        <a:lumMod val="60000"/>
                        <a:lumOff val="40000"/>
                      </a:schemeClr>
                    </a:solidFill>
                  </a:tcPr>
                </a:tc>
              </a:tr>
              <a:tr h="388620">
                <a:tc>
                  <a:txBody>
                    <a:bodyPr/>
                    <a:lstStyle/>
                    <a:p>
                      <a:pPr algn="ctr"/>
                      <a:endParaRPr lang="en-US" sz="1100" dirty="0"/>
                    </a:p>
                  </a:txBody>
                  <a:tcPr marT="34290" marB="34290"/>
                </a:tc>
                <a:tc>
                  <a:txBody>
                    <a:bodyPr/>
                    <a:lstStyle/>
                    <a:p>
                      <a:pPr algn="ctr"/>
                      <a:r>
                        <a:rPr lang="en-US" sz="1100" dirty="0" smtClean="0"/>
                        <a:t>1</a:t>
                      </a:r>
                      <a:endParaRPr lang="en-US" sz="1100" dirty="0"/>
                    </a:p>
                  </a:txBody>
                  <a:tcPr marT="34290" marB="34290">
                    <a:solidFill>
                      <a:schemeClr val="accent5">
                        <a:lumMod val="60000"/>
                        <a:lumOff val="40000"/>
                      </a:schemeClr>
                    </a:solidFill>
                  </a:tcPr>
                </a:tc>
                <a:tc>
                  <a:txBody>
                    <a:bodyPr/>
                    <a:lstStyle/>
                    <a:p>
                      <a:pPr algn="ctr"/>
                      <a:r>
                        <a:rPr lang="en-US" sz="1100" dirty="0" smtClean="0"/>
                        <a:t>1</a:t>
                      </a:r>
                      <a:endParaRPr lang="en-US" sz="1100" dirty="0"/>
                    </a:p>
                  </a:txBody>
                  <a:tcPr marT="34290" marB="34290">
                    <a:solidFill>
                      <a:schemeClr val="accent5">
                        <a:lumMod val="60000"/>
                        <a:lumOff val="40000"/>
                      </a:schemeClr>
                    </a:solidFill>
                  </a:tcPr>
                </a:tc>
                <a:tc>
                  <a:txBody>
                    <a:bodyPr/>
                    <a:lstStyle/>
                    <a:p>
                      <a:pPr algn="ctr"/>
                      <a:r>
                        <a:rPr lang="en-US" sz="1100" dirty="0" smtClean="0"/>
                        <a:t>1</a:t>
                      </a:r>
                      <a:endParaRPr lang="en-US" sz="1100" dirty="0"/>
                    </a:p>
                  </a:txBody>
                  <a:tcPr marT="34290" marB="34290">
                    <a:solidFill>
                      <a:schemeClr val="accent5">
                        <a:lumMod val="60000"/>
                        <a:lumOff val="40000"/>
                      </a:schemeClr>
                    </a:solidFill>
                  </a:tcPr>
                </a:tc>
                <a:tc>
                  <a:txBody>
                    <a:bodyPr/>
                    <a:lstStyle/>
                    <a:p>
                      <a:pPr algn="ctr"/>
                      <a:r>
                        <a:rPr lang="en-US" sz="1100" dirty="0" smtClean="0"/>
                        <a:t>1</a:t>
                      </a:r>
                      <a:endParaRPr lang="en-US" sz="1100" dirty="0"/>
                    </a:p>
                  </a:txBody>
                  <a:tcPr marT="34290" marB="34290">
                    <a:solidFill>
                      <a:schemeClr val="accent2">
                        <a:lumMod val="60000"/>
                        <a:lumOff val="40000"/>
                      </a:schemeClr>
                    </a:solidFill>
                  </a:tcPr>
                </a:tc>
                <a:tc>
                  <a:txBody>
                    <a:bodyPr/>
                    <a:lstStyle/>
                    <a:p>
                      <a:pPr algn="ctr"/>
                      <a:r>
                        <a:rPr lang="en-US" sz="1100" dirty="0" smtClean="0"/>
                        <a:t>-</a:t>
                      </a:r>
                      <a:endParaRPr lang="en-US" sz="1100" dirty="0"/>
                    </a:p>
                  </a:txBody>
                  <a:tcPr marT="34290" marB="34290">
                    <a:solidFill>
                      <a:schemeClr val="accent2">
                        <a:lumMod val="60000"/>
                        <a:lumOff val="40000"/>
                      </a:schemeClr>
                    </a:solidFill>
                  </a:tcPr>
                </a:tc>
                <a:tc>
                  <a:txBody>
                    <a:bodyPr/>
                    <a:lstStyle/>
                    <a:p>
                      <a:pPr algn="ctr"/>
                      <a:r>
                        <a:rPr lang="en-US" sz="1100" dirty="0" smtClean="0"/>
                        <a:t>1</a:t>
                      </a:r>
                      <a:endParaRPr lang="en-US" sz="1100" dirty="0"/>
                    </a:p>
                  </a:txBody>
                  <a:tcPr marT="34290" marB="34290">
                    <a:solidFill>
                      <a:schemeClr val="accent2">
                        <a:lumMod val="60000"/>
                        <a:lumOff val="40000"/>
                      </a:schemeClr>
                    </a:solidFill>
                  </a:tcPr>
                </a:tc>
                <a:tc>
                  <a:txBody>
                    <a:bodyPr/>
                    <a:lstStyle/>
                    <a:p>
                      <a:pPr algn="ctr"/>
                      <a:r>
                        <a:rPr lang="en-US" sz="1100" dirty="0" smtClean="0"/>
                        <a:t>1</a:t>
                      </a:r>
                      <a:endParaRPr lang="en-US" sz="1100" dirty="0"/>
                    </a:p>
                  </a:txBody>
                  <a:tcPr marT="34290" marB="34290">
                    <a:solidFill>
                      <a:schemeClr val="accent4">
                        <a:lumMod val="60000"/>
                        <a:lumOff val="40000"/>
                      </a:schemeClr>
                    </a:solidFill>
                  </a:tcPr>
                </a:tc>
                <a:tc>
                  <a:txBody>
                    <a:bodyPr/>
                    <a:lstStyle/>
                    <a:p>
                      <a:pPr algn="ctr"/>
                      <a:r>
                        <a:rPr lang="en-US" sz="1100" dirty="0" smtClean="0"/>
                        <a:t>-</a:t>
                      </a:r>
                      <a:endParaRPr lang="en-US" sz="1100" dirty="0"/>
                    </a:p>
                  </a:txBody>
                  <a:tcPr marT="34290" marB="34290">
                    <a:solidFill>
                      <a:schemeClr val="accent4">
                        <a:lumMod val="60000"/>
                        <a:lumOff val="40000"/>
                      </a:schemeClr>
                    </a:solidFill>
                  </a:tcPr>
                </a:tc>
                <a:tc>
                  <a:txBody>
                    <a:bodyPr/>
                    <a:lstStyle/>
                    <a:p>
                      <a:pPr algn="ctr"/>
                      <a:r>
                        <a:rPr lang="en-US" sz="1100" dirty="0" smtClean="0"/>
                        <a:t>1</a:t>
                      </a:r>
                      <a:endParaRPr lang="en-US" sz="1100" dirty="0"/>
                    </a:p>
                  </a:txBody>
                  <a:tcPr marT="34290" marB="34290">
                    <a:solidFill>
                      <a:schemeClr val="accent4">
                        <a:lumMod val="60000"/>
                        <a:lumOff val="40000"/>
                      </a:schemeClr>
                    </a:solidFill>
                  </a:tcPr>
                </a:tc>
                <a:tc>
                  <a:txBody>
                    <a:bodyPr/>
                    <a:lstStyle/>
                    <a:p>
                      <a:r>
                        <a:rPr lang="en-US" sz="1100" i="0" u="none" dirty="0" smtClean="0"/>
                        <a:t>755 : full permission</a:t>
                      </a:r>
                      <a:r>
                        <a:rPr lang="en-US" sz="1100" i="0" u="none" baseline="0" dirty="0" smtClean="0"/>
                        <a:t> for owner, readable/executable for group and others</a:t>
                      </a:r>
                      <a:endParaRPr lang="en-US" sz="1100" i="0" u="none" dirty="0"/>
                    </a:p>
                  </a:txBody>
                  <a:tcPr marT="34290" marB="34290">
                    <a:solidFill>
                      <a:schemeClr val="accent6">
                        <a:lumMod val="60000"/>
                        <a:lumOff val="40000"/>
                      </a:schemeClr>
                    </a:solidFill>
                  </a:tcPr>
                </a:tc>
              </a:tr>
            </a:tbl>
          </a:graphicData>
        </a:graphic>
      </p:graphicFrame>
    </p:spTree>
    <p:extLst>
      <p:ext uri="{BB962C8B-B14F-4D97-AF65-F5344CB8AC3E}">
        <p14:creationId xmlns:p14="http://schemas.microsoft.com/office/powerpoint/2010/main" val="3875371702"/>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Helvetica Neue"/>
                <a:cs typeface="Helvetica Neue"/>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10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Standard Out</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endParaRPr>
          </a:p>
        </p:txBody>
      </p:sp>
      <p:sp>
        <p:nvSpPr>
          <p:cNvPr id="8" name="Rectangle 7"/>
          <p:cNvSpPr/>
          <p:nvPr/>
        </p:nvSpPr>
        <p:spPr>
          <a:xfrm>
            <a:off x="2" y="239633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latin typeface="Helvetica Neue"/>
                <a:cs typeface="Helvetica Neue"/>
              </a:rPr>
              <a:t>11: </a:t>
            </a:r>
            <a:r>
              <a:rPr lang="en-US" sz="6000" b="1" dirty="0" err="1" smtClean="0">
                <a:ln/>
                <a:solidFill>
                  <a:schemeClr val="accent3">
                    <a:lumMod val="50000"/>
                  </a:schemeClr>
                </a:solidFill>
                <a:effectLst/>
                <a:latin typeface="Helvetica Neue"/>
                <a:cs typeface="Helvetica Neue"/>
              </a:rPr>
              <a:t>os</a:t>
            </a:r>
            <a:r>
              <a:rPr lang="en-US" sz="6000" b="1" dirty="0" smtClean="0">
                <a:ln/>
                <a:solidFill>
                  <a:schemeClr val="accent3">
                    <a:lumMod val="50000"/>
                  </a:schemeClr>
                </a:solidFill>
                <a:effectLst/>
                <a:latin typeface="Helvetica Neue"/>
                <a:cs typeface="Helvetica Neue"/>
              </a:rPr>
              <a:t> Package</a:t>
            </a:r>
          </a:p>
        </p:txBody>
      </p:sp>
    </p:spTree>
    <p:extLst>
      <p:ext uri="{BB962C8B-B14F-4D97-AF65-F5344CB8AC3E}">
        <p14:creationId xmlns:p14="http://schemas.microsoft.com/office/powerpoint/2010/main" val="3571012599"/>
      </p:ext>
    </p:extLst>
  </p:cSld>
  <p:clrMapOvr>
    <a:masterClrMapping/>
  </p:clrMapOvr>
  <p:timing>
    <p:tnLst>
      <p:par>
        <p:cTn xmlns:p14="http://schemas.microsoft.com/office/powerpoint/2010/main" id="1" dur="indefinite" restart="never" nodeType="tmRoot"/>
      </p:par>
    </p:tnLst>
  </p:timing>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Helvetica Neue"/>
                <a:cs typeface="Helvetica Neue"/>
              </a:rPr>
              <a:t>Objectives</a:t>
            </a:r>
            <a:endParaRPr lang="en-US" b="1" dirty="0">
              <a:latin typeface="Helvetica Neue"/>
              <a:cs typeface="Helvetica Neue"/>
            </a:endParaRPr>
          </a:p>
        </p:txBody>
      </p:sp>
      <p:sp>
        <p:nvSpPr>
          <p:cNvPr id="3" name="Content Placeholder 2"/>
          <p:cNvSpPr>
            <a:spLocks noGrp="1"/>
          </p:cNvSpPr>
          <p:nvPr>
            <p:ph idx="1"/>
          </p:nvPr>
        </p:nvSpPr>
        <p:spPr/>
        <p:txBody>
          <a:bodyPr>
            <a:normAutofit/>
          </a:bodyPr>
          <a:lstStyle/>
          <a:p>
            <a:r>
              <a:rPr lang="en-US" b="1" dirty="0" smtClean="0">
                <a:latin typeface="Helvetica Neue"/>
                <a:cs typeface="Helvetica Neue"/>
              </a:rPr>
              <a:t>What is ‘standard </a:t>
            </a:r>
            <a:r>
              <a:rPr lang="en-US" b="1" dirty="0" err="1" smtClean="0">
                <a:latin typeface="Helvetica Neue"/>
                <a:cs typeface="Helvetica Neue"/>
              </a:rPr>
              <a:t>io</a:t>
            </a:r>
            <a:r>
              <a:rPr lang="en-US" b="1" dirty="0" smtClean="0">
                <a:latin typeface="Helvetica Neue"/>
                <a:cs typeface="Helvetica Neue"/>
              </a:rPr>
              <a:t>’?</a:t>
            </a:r>
          </a:p>
          <a:p>
            <a:pPr lvl="1"/>
            <a:r>
              <a:rPr lang="en-US" b="1" dirty="0" smtClean="0">
                <a:latin typeface="Helvetica Neue"/>
                <a:cs typeface="Helvetica Neue"/>
              </a:rPr>
              <a:t>Understanding:</a:t>
            </a:r>
          </a:p>
          <a:p>
            <a:pPr lvl="2"/>
            <a:r>
              <a:rPr lang="en-US" b="1" dirty="0" err="1" smtClean="0">
                <a:latin typeface="Helvetica Neue"/>
                <a:cs typeface="Helvetica Neue"/>
              </a:rPr>
              <a:t>os.Stdout</a:t>
            </a:r>
            <a:endParaRPr lang="en-US" b="1" dirty="0" smtClean="0">
              <a:latin typeface="Helvetica Neue"/>
              <a:cs typeface="Helvetica Neue"/>
            </a:endParaRPr>
          </a:p>
          <a:p>
            <a:pPr lvl="1"/>
            <a:r>
              <a:rPr lang="en-US" b="1" dirty="0" smtClean="0">
                <a:latin typeface="Helvetica Neue"/>
                <a:cs typeface="Helvetica Neue"/>
              </a:rPr>
              <a:t>Using:</a:t>
            </a:r>
          </a:p>
          <a:p>
            <a:pPr lvl="2"/>
            <a:r>
              <a:rPr lang="en-US" b="1" dirty="0" err="1" smtClean="0">
                <a:latin typeface="Helvetica Neue"/>
                <a:cs typeface="Helvetica Neue"/>
              </a:rPr>
              <a:t>os.Stdout</a:t>
            </a:r>
            <a:endParaRPr lang="en-US" b="1" dirty="0" smtClean="0">
              <a:latin typeface="Helvetica Neue"/>
              <a:cs typeface="Helvetica Neue"/>
            </a:endParaRPr>
          </a:p>
        </p:txBody>
      </p:sp>
    </p:spTree>
    <p:extLst>
      <p:ext uri="{BB962C8B-B14F-4D97-AF65-F5344CB8AC3E}">
        <p14:creationId xmlns:p14="http://schemas.microsoft.com/office/powerpoint/2010/main" val="1348739405"/>
      </p:ext>
    </p:extLst>
  </p:cSld>
  <p:clrMapOvr>
    <a:masterClrMapping/>
  </p:clrMapOvr>
  <p:timing>
    <p:tnLst>
      <p:par>
        <p:cTn xmlns:p14="http://schemas.microsoft.com/office/powerpoint/2010/main" id="1" dur="indefinite" restart="never" nodeType="tmRoot"/>
      </p:par>
    </p:tnLst>
  </p:timing>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Computer Simplified</a:t>
            </a:r>
            <a:endParaRPr lang="en-US" dirty="0"/>
          </a:p>
        </p:txBody>
      </p:sp>
      <p:pic>
        <p:nvPicPr>
          <p:cNvPr id="6" name="Content Placeholder 5" descr="computer.jpeg"/>
          <p:cNvPicPr>
            <a:picLocks noGrp="1" noChangeAspect="1"/>
          </p:cNvPicPr>
          <p:nvPr>
            <p:ph idx="1"/>
          </p:nvPr>
        </p:nvPicPr>
        <p:blipFill>
          <a:blip r:embed="rId2">
            <a:extLst>
              <a:ext uri="{28A0092B-C50C-407E-A947-70E740481C1C}">
                <a14:useLocalDpi xmlns:a14="http://schemas.microsoft.com/office/drawing/2010/main" val="0"/>
              </a:ext>
            </a:extLst>
          </a:blip>
          <a:srcRect l="-46901" r="-46901"/>
          <a:stretch>
            <a:fillRect/>
          </a:stretch>
        </p:blipFill>
        <p:spPr>
          <a:xfrm>
            <a:off x="457200" y="1200150"/>
            <a:ext cx="8229600" cy="3394075"/>
          </a:xfrm>
        </p:spPr>
      </p:pic>
    </p:spTree>
    <p:extLst>
      <p:ext uri="{BB962C8B-B14F-4D97-AF65-F5344CB8AC3E}">
        <p14:creationId xmlns:p14="http://schemas.microsoft.com/office/powerpoint/2010/main" val="294186316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Playing with values</a:t>
            </a:r>
            <a:endParaRPr lang="en-US" dirty="0"/>
          </a:p>
        </p:txBody>
      </p:sp>
      <p:pic>
        <p:nvPicPr>
          <p:cNvPr id="4" name="Content Placeholder 3"/>
          <p:cNvPicPr>
            <a:picLocks noGrp="1" noChangeAspect="1"/>
          </p:cNvPicPr>
          <p:nvPr>
            <p:ph idx="1"/>
          </p:nvPr>
        </p:nvPicPr>
        <p:blipFill>
          <a:blip r:embed="rId2"/>
          <a:srcRect t="-13516" b="-13516"/>
          <a:stretch>
            <a:fillRect/>
          </a:stretch>
        </p:blipFill>
        <p:spPr/>
      </p:pic>
    </p:spTree>
    <p:extLst>
      <p:ext uri="{BB962C8B-B14F-4D97-AF65-F5344CB8AC3E}">
        <p14:creationId xmlns:p14="http://schemas.microsoft.com/office/powerpoint/2010/main" val="286506933"/>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98187" y="3281146"/>
            <a:ext cx="5827610" cy="119803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Computer</a:t>
            </a:r>
            <a:endParaRPr lang="en-US" dirty="0"/>
          </a:p>
        </p:txBody>
      </p:sp>
      <p:sp>
        <p:nvSpPr>
          <p:cNvPr id="2" name="Title 1"/>
          <p:cNvSpPr>
            <a:spLocks noGrp="1"/>
          </p:cNvSpPr>
          <p:nvPr>
            <p:ph type="title"/>
          </p:nvPr>
        </p:nvSpPr>
        <p:spPr/>
        <p:txBody>
          <a:bodyPr/>
          <a:lstStyle/>
          <a:p>
            <a:r>
              <a:rPr lang="en-US" dirty="0" err="1" smtClean="0"/>
              <a:t>Stdin</a:t>
            </a:r>
            <a:r>
              <a:rPr lang="en-US" dirty="0" smtClean="0"/>
              <a:t>/</a:t>
            </a:r>
            <a:r>
              <a:rPr lang="en-US" dirty="0" err="1" smtClean="0"/>
              <a:t>Stdout</a:t>
            </a:r>
            <a:r>
              <a:rPr lang="en-US" dirty="0" smtClean="0"/>
              <a:t> as Files</a:t>
            </a:r>
            <a:endParaRPr lang="en-US" dirty="0"/>
          </a:p>
        </p:txBody>
      </p:sp>
      <p:pic>
        <p:nvPicPr>
          <p:cNvPr id="6" name="Picture 5"/>
          <p:cNvPicPr>
            <a:picLocks noChangeAspect="1"/>
          </p:cNvPicPr>
          <p:nvPr/>
        </p:nvPicPr>
        <p:blipFill>
          <a:blip r:embed="rId2"/>
          <a:stretch>
            <a:fillRect/>
          </a:stretch>
        </p:blipFill>
        <p:spPr>
          <a:xfrm>
            <a:off x="1598187" y="1191947"/>
            <a:ext cx="2019300" cy="1701800"/>
          </a:xfrm>
          <a:prstGeom prst="rect">
            <a:avLst/>
          </a:prstGeom>
        </p:spPr>
      </p:pic>
      <p:pic>
        <p:nvPicPr>
          <p:cNvPr id="7" name="Picture 6"/>
          <p:cNvPicPr>
            <a:picLocks noChangeAspect="1"/>
          </p:cNvPicPr>
          <p:nvPr/>
        </p:nvPicPr>
        <p:blipFill>
          <a:blip r:embed="rId3"/>
          <a:stretch>
            <a:fillRect/>
          </a:stretch>
        </p:blipFill>
        <p:spPr>
          <a:xfrm>
            <a:off x="5406497" y="1449338"/>
            <a:ext cx="2019300" cy="1600200"/>
          </a:xfrm>
          <a:prstGeom prst="rect">
            <a:avLst/>
          </a:prstGeom>
        </p:spPr>
      </p:pic>
      <p:grpSp>
        <p:nvGrpSpPr>
          <p:cNvPr id="16" name="Group 15"/>
          <p:cNvGrpSpPr/>
          <p:nvPr/>
        </p:nvGrpSpPr>
        <p:grpSpPr>
          <a:xfrm>
            <a:off x="2234116" y="3451279"/>
            <a:ext cx="747441" cy="856744"/>
            <a:chOff x="2145095" y="3451279"/>
            <a:chExt cx="747441" cy="856744"/>
          </a:xfrm>
        </p:grpSpPr>
        <p:sp>
          <p:nvSpPr>
            <p:cNvPr id="11" name="Rectangle 10"/>
            <p:cNvSpPr/>
            <p:nvPr/>
          </p:nvSpPr>
          <p:spPr>
            <a:xfrm>
              <a:off x="2145095" y="3451279"/>
              <a:ext cx="747441" cy="85674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pic>
          <p:nvPicPr>
            <p:cNvPr id="9" name="Picture 8"/>
            <p:cNvPicPr>
              <a:picLocks noChangeAspect="1"/>
            </p:cNvPicPr>
            <p:nvPr/>
          </p:nvPicPr>
          <p:blipFill>
            <a:blip r:embed="rId4"/>
            <a:stretch>
              <a:fillRect/>
            </a:stretch>
          </p:blipFill>
          <p:spPr>
            <a:xfrm>
              <a:off x="2287082" y="3603186"/>
              <a:ext cx="501286" cy="501286"/>
            </a:xfrm>
            <a:prstGeom prst="rect">
              <a:avLst/>
            </a:prstGeom>
          </p:spPr>
        </p:pic>
      </p:grpSp>
      <p:grpSp>
        <p:nvGrpSpPr>
          <p:cNvPr id="15" name="Group 14"/>
          <p:cNvGrpSpPr/>
          <p:nvPr/>
        </p:nvGrpSpPr>
        <p:grpSpPr>
          <a:xfrm>
            <a:off x="6042426" y="3451279"/>
            <a:ext cx="747441" cy="856744"/>
            <a:chOff x="6122814" y="3451279"/>
            <a:chExt cx="747441" cy="856744"/>
          </a:xfrm>
        </p:grpSpPr>
        <p:sp>
          <p:nvSpPr>
            <p:cNvPr id="12" name="Rectangle 11"/>
            <p:cNvSpPr/>
            <p:nvPr/>
          </p:nvSpPr>
          <p:spPr>
            <a:xfrm>
              <a:off x="6122814" y="3451279"/>
              <a:ext cx="747441" cy="856744"/>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pic>
          <p:nvPicPr>
            <p:cNvPr id="10" name="Picture 9"/>
            <p:cNvPicPr>
              <a:picLocks noChangeAspect="1"/>
            </p:cNvPicPr>
            <p:nvPr/>
          </p:nvPicPr>
          <p:blipFill>
            <a:blip r:embed="rId4"/>
            <a:stretch>
              <a:fillRect/>
            </a:stretch>
          </p:blipFill>
          <p:spPr>
            <a:xfrm>
              <a:off x="6284573" y="3603186"/>
              <a:ext cx="501286" cy="501286"/>
            </a:xfrm>
            <a:prstGeom prst="rect">
              <a:avLst/>
            </a:prstGeom>
          </p:spPr>
        </p:pic>
      </p:grpSp>
      <p:cxnSp>
        <p:nvCxnSpPr>
          <p:cNvPr id="14" name="Straight Arrow Connector 13"/>
          <p:cNvCxnSpPr>
            <a:stCxn id="12" idx="0"/>
            <a:endCxn id="7" idx="2"/>
          </p:cNvCxnSpPr>
          <p:nvPr/>
        </p:nvCxnSpPr>
        <p:spPr>
          <a:xfrm flipV="1">
            <a:off x="6416147" y="3049538"/>
            <a:ext cx="0" cy="401741"/>
          </a:xfrm>
          <a:prstGeom prst="straightConnector1">
            <a:avLst/>
          </a:prstGeom>
          <a:ln w="38100" cmpd="sng">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6" idx="2"/>
            <a:endCxn id="11" idx="0"/>
          </p:cNvCxnSpPr>
          <p:nvPr/>
        </p:nvCxnSpPr>
        <p:spPr>
          <a:xfrm>
            <a:off x="2607837" y="2893747"/>
            <a:ext cx="0" cy="557532"/>
          </a:xfrm>
          <a:prstGeom prst="straightConnector1">
            <a:avLst/>
          </a:prstGeom>
          <a:ln w="38100" cmpd="sng">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27185192"/>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Helvetica Neue"/>
                <a:cs typeface="Helvetica Neue"/>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11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Standard In</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endParaRPr>
          </a:p>
        </p:txBody>
      </p:sp>
      <p:sp>
        <p:nvSpPr>
          <p:cNvPr id="8" name="Rectangle 7"/>
          <p:cNvSpPr/>
          <p:nvPr/>
        </p:nvSpPr>
        <p:spPr>
          <a:xfrm>
            <a:off x="2" y="239633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latin typeface="Helvetica Neue"/>
                <a:cs typeface="Helvetica Neue"/>
              </a:rPr>
              <a:t>11: </a:t>
            </a:r>
            <a:r>
              <a:rPr lang="en-US" sz="6000" b="1" dirty="0" err="1" smtClean="0">
                <a:ln/>
                <a:solidFill>
                  <a:schemeClr val="accent3">
                    <a:lumMod val="50000"/>
                  </a:schemeClr>
                </a:solidFill>
                <a:effectLst/>
                <a:latin typeface="Helvetica Neue"/>
                <a:cs typeface="Helvetica Neue"/>
              </a:rPr>
              <a:t>os</a:t>
            </a:r>
            <a:r>
              <a:rPr lang="en-US" sz="6000" b="1" dirty="0" smtClean="0">
                <a:ln/>
                <a:solidFill>
                  <a:schemeClr val="accent3">
                    <a:lumMod val="50000"/>
                  </a:schemeClr>
                </a:solidFill>
                <a:effectLst/>
                <a:latin typeface="Helvetica Neue"/>
                <a:cs typeface="Helvetica Neue"/>
              </a:rPr>
              <a:t> Package</a:t>
            </a:r>
          </a:p>
        </p:txBody>
      </p:sp>
    </p:spTree>
    <p:extLst>
      <p:ext uri="{BB962C8B-B14F-4D97-AF65-F5344CB8AC3E}">
        <p14:creationId xmlns:p14="http://schemas.microsoft.com/office/powerpoint/2010/main" val="4088609072"/>
      </p:ext>
    </p:extLst>
  </p:cSld>
  <p:clrMapOvr>
    <a:masterClrMapping/>
  </p:clrMapOvr>
  <p:timing>
    <p:tnLst>
      <p:par>
        <p:cTn xmlns:p14="http://schemas.microsoft.com/office/powerpoint/2010/main" id="1" dur="indefinite" restart="never" nodeType="tmRoot"/>
      </p:par>
    </p:tnLst>
  </p:timing>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Helvetica Neue"/>
                <a:cs typeface="Helvetica Neue"/>
              </a:rPr>
              <a:t>Objectives</a:t>
            </a:r>
            <a:endParaRPr lang="en-US" b="1" dirty="0">
              <a:latin typeface="Helvetica Neue"/>
              <a:cs typeface="Helvetica Neue"/>
            </a:endParaRPr>
          </a:p>
        </p:txBody>
      </p:sp>
      <p:sp>
        <p:nvSpPr>
          <p:cNvPr id="3" name="Content Placeholder 2"/>
          <p:cNvSpPr>
            <a:spLocks noGrp="1"/>
          </p:cNvSpPr>
          <p:nvPr>
            <p:ph idx="1"/>
          </p:nvPr>
        </p:nvSpPr>
        <p:spPr/>
        <p:txBody>
          <a:bodyPr>
            <a:normAutofit/>
          </a:bodyPr>
          <a:lstStyle/>
          <a:p>
            <a:r>
              <a:rPr lang="en-US" b="1" dirty="0" smtClean="0">
                <a:latin typeface="Helvetica Neue"/>
                <a:cs typeface="Helvetica Neue"/>
              </a:rPr>
              <a:t>What is ‘standard </a:t>
            </a:r>
            <a:r>
              <a:rPr lang="en-US" b="1" dirty="0" err="1" smtClean="0">
                <a:latin typeface="Helvetica Neue"/>
                <a:cs typeface="Helvetica Neue"/>
              </a:rPr>
              <a:t>io</a:t>
            </a:r>
            <a:r>
              <a:rPr lang="en-US" b="1" dirty="0" smtClean="0">
                <a:latin typeface="Helvetica Neue"/>
                <a:cs typeface="Helvetica Neue"/>
              </a:rPr>
              <a:t>’?</a:t>
            </a:r>
          </a:p>
          <a:p>
            <a:pPr lvl="1"/>
            <a:r>
              <a:rPr lang="en-US" b="1" dirty="0" smtClean="0">
                <a:latin typeface="Helvetica Neue"/>
                <a:cs typeface="Helvetica Neue"/>
              </a:rPr>
              <a:t>Understanding:</a:t>
            </a:r>
          </a:p>
          <a:p>
            <a:pPr lvl="2"/>
            <a:r>
              <a:rPr lang="en-US" b="1" dirty="0" err="1" smtClean="0">
                <a:latin typeface="Helvetica Neue"/>
                <a:cs typeface="Helvetica Neue"/>
              </a:rPr>
              <a:t>os.Stdin</a:t>
            </a:r>
            <a:endParaRPr lang="en-US" b="1" dirty="0" smtClean="0">
              <a:latin typeface="Helvetica Neue"/>
              <a:cs typeface="Helvetica Neue"/>
            </a:endParaRPr>
          </a:p>
          <a:p>
            <a:pPr lvl="1"/>
            <a:r>
              <a:rPr lang="en-US" b="1" dirty="0" smtClean="0">
                <a:latin typeface="Helvetica Neue"/>
                <a:cs typeface="Helvetica Neue"/>
              </a:rPr>
              <a:t>Using:</a:t>
            </a:r>
          </a:p>
          <a:p>
            <a:pPr lvl="2"/>
            <a:r>
              <a:rPr lang="en-US" b="1" dirty="0" err="1" smtClean="0">
                <a:latin typeface="Helvetica Neue"/>
                <a:cs typeface="Helvetica Neue"/>
              </a:rPr>
              <a:t>os.Stdin</a:t>
            </a:r>
            <a:endParaRPr lang="en-US" b="1" dirty="0" smtClean="0">
              <a:latin typeface="Helvetica Neue"/>
              <a:cs typeface="Helvetica Neue"/>
            </a:endParaRPr>
          </a:p>
        </p:txBody>
      </p:sp>
    </p:spTree>
    <p:extLst>
      <p:ext uri="{BB962C8B-B14F-4D97-AF65-F5344CB8AC3E}">
        <p14:creationId xmlns:p14="http://schemas.microsoft.com/office/powerpoint/2010/main" val="2767201555"/>
      </p:ext>
    </p:extLst>
  </p:cSld>
  <p:clrMapOvr>
    <a:masterClrMapping/>
  </p:clrMapOvr>
  <p:timing>
    <p:tnLst>
      <p:par>
        <p:cTn xmlns:p14="http://schemas.microsoft.com/office/powerpoint/2010/main" id="1" dur="indefinite" restart="never" nodeType="tmRoot"/>
      </p:par>
    </p:tnLst>
  </p:timing>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Helvetica Neue"/>
                <a:cs typeface="Helvetica Neue"/>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12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Aux Stuff</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endParaRPr>
          </a:p>
        </p:txBody>
      </p:sp>
      <p:sp>
        <p:nvSpPr>
          <p:cNvPr id="8" name="Rectangle 7"/>
          <p:cNvSpPr/>
          <p:nvPr/>
        </p:nvSpPr>
        <p:spPr>
          <a:xfrm>
            <a:off x="2" y="239633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latin typeface="Helvetica Neue"/>
                <a:cs typeface="Helvetica Neue"/>
              </a:rPr>
              <a:t>11: </a:t>
            </a:r>
            <a:r>
              <a:rPr lang="en-US" sz="6000" b="1" dirty="0" err="1" smtClean="0">
                <a:ln/>
                <a:solidFill>
                  <a:schemeClr val="accent3">
                    <a:lumMod val="50000"/>
                  </a:schemeClr>
                </a:solidFill>
                <a:effectLst/>
                <a:latin typeface="Helvetica Neue"/>
                <a:cs typeface="Helvetica Neue"/>
              </a:rPr>
              <a:t>os</a:t>
            </a:r>
            <a:r>
              <a:rPr lang="en-US" sz="6000" b="1" dirty="0" smtClean="0">
                <a:ln/>
                <a:solidFill>
                  <a:schemeClr val="accent3">
                    <a:lumMod val="50000"/>
                  </a:schemeClr>
                </a:solidFill>
                <a:effectLst/>
                <a:latin typeface="Helvetica Neue"/>
                <a:cs typeface="Helvetica Neue"/>
              </a:rPr>
              <a:t> Package</a:t>
            </a:r>
          </a:p>
        </p:txBody>
      </p:sp>
    </p:spTree>
    <p:extLst>
      <p:ext uri="{BB962C8B-B14F-4D97-AF65-F5344CB8AC3E}">
        <p14:creationId xmlns:p14="http://schemas.microsoft.com/office/powerpoint/2010/main" val="27616727"/>
      </p:ext>
    </p:extLst>
  </p:cSld>
  <p:clrMapOvr>
    <a:masterClrMapping/>
  </p:clrMapOvr>
  <p:timing>
    <p:tnLst>
      <p:par>
        <p:cTn xmlns:p14="http://schemas.microsoft.com/office/powerpoint/2010/main" id="1" dur="indefinite" restart="never" nodeType="tmRoot"/>
      </p:par>
    </p:tnLst>
  </p:timing>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Helvetica Neue"/>
                <a:cs typeface="Helvetica Neue"/>
              </a:rPr>
              <a:t>Objectives</a:t>
            </a:r>
            <a:endParaRPr lang="en-US" b="1" dirty="0">
              <a:latin typeface="Helvetica Neue"/>
              <a:cs typeface="Helvetica Neue"/>
            </a:endParaRPr>
          </a:p>
        </p:txBody>
      </p:sp>
      <p:sp>
        <p:nvSpPr>
          <p:cNvPr id="3" name="Content Placeholder 2"/>
          <p:cNvSpPr>
            <a:spLocks noGrp="1"/>
          </p:cNvSpPr>
          <p:nvPr>
            <p:ph idx="1"/>
          </p:nvPr>
        </p:nvSpPr>
        <p:spPr/>
        <p:txBody>
          <a:bodyPr>
            <a:normAutofit fontScale="70000" lnSpcReduction="20000"/>
          </a:bodyPr>
          <a:lstStyle/>
          <a:p>
            <a:r>
              <a:rPr lang="en-US" b="1" dirty="0" smtClean="0">
                <a:latin typeface="Helvetica Neue"/>
                <a:cs typeface="Helvetica Neue"/>
              </a:rPr>
              <a:t>More </a:t>
            </a:r>
            <a:r>
              <a:rPr lang="en-US" b="1" dirty="0" err="1" smtClean="0">
                <a:latin typeface="Helvetica Neue"/>
                <a:cs typeface="Helvetica Neue"/>
              </a:rPr>
              <a:t>os</a:t>
            </a:r>
            <a:r>
              <a:rPr lang="en-US" b="1" dirty="0" smtClean="0">
                <a:latin typeface="Helvetica Neue"/>
                <a:cs typeface="Helvetica Neue"/>
              </a:rPr>
              <a:t> package goodies</a:t>
            </a:r>
          </a:p>
          <a:p>
            <a:pPr lvl="1"/>
            <a:r>
              <a:rPr lang="en-US" b="1" dirty="0" smtClean="0">
                <a:latin typeface="Helvetica Neue"/>
                <a:cs typeface="Helvetica Neue"/>
              </a:rPr>
              <a:t>Variable </a:t>
            </a:r>
            <a:r>
              <a:rPr lang="en-US" b="1" dirty="0" err="1" smtClean="0">
                <a:latin typeface="Helvetica Neue"/>
                <a:cs typeface="Helvetica Neue"/>
              </a:rPr>
              <a:t>os.Stderr</a:t>
            </a:r>
            <a:endParaRPr lang="en-US" b="1" dirty="0" smtClean="0">
              <a:latin typeface="Helvetica Neue"/>
              <a:cs typeface="Helvetica Neue"/>
            </a:endParaRPr>
          </a:p>
          <a:p>
            <a:pPr lvl="1"/>
            <a:r>
              <a:rPr lang="en-US" b="1" dirty="0" smtClean="0">
                <a:latin typeface="Helvetica Neue"/>
                <a:cs typeface="Helvetica Neue"/>
              </a:rPr>
              <a:t>Set </a:t>
            </a:r>
            <a:r>
              <a:rPr lang="en-US" b="1" dirty="0">
                <a:latin typeface="Helvetica Neue"/>
                <a:cs typeface="Helvetica Neue"/>
              </a:rPr>
              <a:t>arbitrary read/write* location within a file</a:t>
            </a:r>
          </a:p>
          <a:p>
            <a:pPr lvl="1"/>
            <a:r>
              <a:rPr lang="en-US" b="1" dirty="0">
                <a:latin typeface="Helvetica Neue"/>
                <a:cs typeface="Helvetica Neue"/>
              </a:rPr>
              <a:t>Flush file data to disk/perm store</a:t>
            </a:r>
          </a:p>
          <a:p>
            <a:pPr lvl="1"/>
            <a:r>
              <a:rPr lang="en-US" b="1" dirty="0">
                <a:latin typeface="Helvetica Neue"/>
                <a:cs typeface="Helvetica Neue"/>
              </a:rPr>
              <a:t>Truncate file data/</a:t>
            </a:r>
            <a:r>
              <a:rPr lang="en-US" b="1" dirty="0" smtClean="0">
                <a:latin typeface="Helvetica Neue"/>
                <a:cs typeface="Helvetica Neue"/>
              </a:rPr>
              <a:t>length</a:t>
            </a:r>
          </a:p>
          <a:p>
            <a:pPr lvl="1"/>
            <a:r>
              <a:rPr lang="en-US" b="1" dirty="0" smtClean="0">
                <a:latin typeface="Helvetica Neue"/>
                <a:cs typeface="Helvetica Neue"/>
              </a:rPr>
              <a:t>Environment variable</a:t>
            </a:r>
          </a:p>
          <a:p>
            <a:pPr lvl="1"/>
            <a:r>
              <a:rPr lang="en-US" b="1" dirty="0" smtClean="0">
                <a:latin typeface="Helvetica Neue"/>
                <a:cs typeface="Helvetica Neue"/>
              </a:rPr>
              <a:t>Starting a process</a:t>
            </a:r>
          </a:p>
          <a:p>
            <a:pPr lvl="1"/>
            <a:r>
              <a:rPr lang="en-US" b="1" dirty="0" smtClean="0">
                <a:latin typeface="Helvetica Neue"/>
                <a:cs typeface="Helvetica Neue"/>
              </a:rPr>
              <a:t>Hostname</a:t>
            </a:r>
          </a:p>
          <a:p>
            <a:pPr lvl="1"/>
            <a:r>
              <a:rPr lang="en-US" b="1" dirty="0" smtClean="0">
                <a:latin typeface="Helvetica Neue"/>
                <a:cs typeface="Helvetica Neue"/>
              </a:rPr>
              <a:t>User info</a:t>
            </a:r>
          </a:p>
          <a:p>
            <a:pPr lvl="1"/>
            <a:r>
              <a:rPr lang="en-US" b="1" dirty="0" smtClean="0">
                <a:latin typeface="Helvetica Neue"/>
                <a:cs typeface="Helvetica Neue"/>
              </a:rPr>
              <a:t>Etc.</a:t>
            </a:r>
            <a:endParaRPr lang="en-US" b="1" dirty="0">
              <a:latin typeface="Helvetica Neue"/>
              <a:cs typeface="Helvetica Neue"/>
            </a:endParaRPr>
          </a:p>
        </p:txBody>
      </p:sp>
    </p:spTree>
    <p:extLst>
      <p:ext uri="{BB962C8B-B14F-4D97-AF65-F5344CB8AC3E}">
        <p14:creationId xmlns:p14="http://schemas.microsoft.com/office/powerpoint/2010/main" val="3156163022"/>
      </p:ext>
    </p:extLst>
  </p:cSld>
  <p:clrMapOvr>
    <a:masterClrMapping/>
  </p:clrMapOvr>
  <p:timing>
    <p:tnLst>
      <p:par>
        <p:cTn xmlns:p14="http://schemas.microsoft.com/office/powerpoint/2010/main" id="1" dur="indefinite" restart="never" nodeType="tmRoot"/>
      </p:par>
    </p:tnLst>
  </p:timing>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Helvetica Neue"/>
                <a:cs typeface="Helvetica Neue"/>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1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fmt.Print</a:t>
            </a:r>
            <a:r>
              <a:rPr lang="en-US" sz="6600" b="1" dirty="0" err="1">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X</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endParaRPr>
          </a:p>
        </p:txBody>
      </p:sp>
      <p:sp>
        <p:nvSpPr>
          <p:cNvPr id="8" name="Rectangle 7"/>
          <p:cNvSpPr/>
          <p:nvPr/>
        </p:nvSpPr>
        <p:spPr>
          <a:xfrm>
            <a:off x="2" y="239633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latin typeface="Helvetica Neue"/>
                <a:cs typeface="Helvetica Neue"/>
              </a:rPr>
              <a:t>12: Package Tour</a:t>
            </a:r>
          </a:p>
        </p:txBody>
      </p:sp>
    </p:spTree>
    <p:extLst>
      <p:ext uri="{BB962C8B-B14F-4D97-AF65-F5344CB8AC3E}">
        <p14:creationId xmlns:p14="http://schemas.microsoft.com/office/powerpoint/2010/main" val="1089926389"/>
      </p:ext>
    </p:extLst>
  </p:cSld>
  <p:clrMapOvr>
    <a:masterClrMapping/>
  </p:clrMapOvr>
  <p:timing>
    <p:tnLst>
      <p:par>
        <p:cTn xmlns:p14="http://schemas.microsoft.com/office/powerpoint/2010/main" id="1" dur="indefinite" restart="never" nodeType="tmRoot"/>
      </p:par>
    </p:tnLst>
  </p:timing>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Helvetica Neue"/>
                <a:cs typeface="Helvetica Neue"/>
              </a:rPr>
              <a:t>Objectives</a:t>
            </a:r>
            <a:endParaRPr lang="en-US" b="1" dirty="0">
              <a:latin typeface="Helvetica Neue"/>
              <a:cs typeface="Helvetica Neue"/>
            </a:endParaRPr>
          </a:p>
        </p:txBody>
      </p:sp>
      <p:sp>
        <p:nvSpPr>
          <p:cNvPr id="3" name="Content Placeholder 2"/>
          <p:cNvSpPr>
            <a:spLocks noGrp="1"/>
          </p:cNvSpPr>
          <p:nvPr>
            <p:ph idx="1"/>
          </p:nvPr>
        </p:nvSpPr>
        <p:spPr/>
        <p:txBody>
          <a:bodyPr>
            <a:normAutofit fontScale="92500" lnSpcReduction="10000"/>
          </a:bodyPr>
          <a:lstStyle/>
          <a:p>
            <a:r>
              <a:rPr lang="en-US" b="1" dirty="0" smtClean="0">
                <a:latin typeface="Helvetica Neue"/>
                <a:cs typeface="Helvetica Neue"/>
              </a:rPr>
              <a:t>Introduction to formatted output:</a:t>
            </a:r>
          </a:p>
          <a:p>
            <a:pPr lvl="1"/>
            <a:r>
              <a:rPr lang="en-US" b="1" dirty="0" err="1" smtClean="0">
                <a:latin typeface="Helvetica Neue"/>
                <a:cs typeface="Helvetica Neue"/>
              </a:rPr>
              <a:t>Fmt.Print</a:t>
            </a:r>
            <a:endParaRPr lang="en-US" b="1" dirty="0" smtClean="0">
              <a:latin typeface="Helvetica Neue"/>
              <a:cs typeface="Helvetica Neue"/>
            </a:endParaRPr>
          </a:p>
          <a:p>
            <a:pPr lvl="1"/>
            <a:r>
              <a:rPr lang="en-US" b="1" dirty="0" err="1" smtClean="0">
                <a:latin typeface="Helvetica Neue"/>
                <a:cs typeface="Helvetica Neue"/>
              </a:rPr>
              <a:t>Fmt.Println</a:t>
            </a:r>
            <a:endParaRPr lang="en-US" b="1" dirty="0" smtClean="0">
              <a:latin typeface="Helvetica Neue"/>
              <a:cs typeface="Helvetica Neue"/>
            </a:endParaRPr>
          </a:p>
          <a:p>
            <a:pPr lvl="1"/>
            <a:r>
              <a:rPr lang="en-US" b="1" dirty="0" err="1" smtClean="0">
                <a:latin typeface="Helvetica Neue"/>
                <a:cs typeface="Helvetica Neue"/>
              </a:rPr>
              <a:t>Fmt.Printf</a:t>
            </a:r>
            <a:endParaRPr lang="en-US" b="1" dirty="0" smtClean="0">
              <a:latin typeface="Helvetica Neue"/>
              <a:cs typeface="Helvetica Neue"/>
            </a:endParaRPr>
          </a:p>
          <a:p>
            <a:pPr lvl="1"/>
            <a:r>
              <a:rPr lang="en-US" b="1" dirty="0" err="1" smtClean="0">
                <a:latin typeface="Helvetica Neue"/>
                <a:cs typeface="Helvetica Neue"/>
              </a:rPr>
              <a:t>Fmt.Fprint</a:t>
            </a:r>
            <a:endParaRPr lang="en-US" b="1" dirty="0" smtClean="0">
              <a:latin typeface="Helvetica Neue"/>
              <a:cs typeface="Helvetica Neue"/>
            </a:endParaRPr>
          </a:p>
          <a:p>
            <a:pPr lvl="1"/>
            <a:r>
              <a:rPr lang="en-US" b="1" dirty="0" err="1" smtClean="0">
                <a:latin typeface="Helvetica Neue"/>
                <a:cs typeface="Helvetica Neue"/>
              </a:rPr>
              <a:t>Fmt.Fprintf</a:t>
            </a:r>
            <a:endParaRPr lang="en-US" b="1" dirty="0" smtClean="0">
              <a:latin typeface="Helvetica Neue"/>
              <a:cs typeface="Helvetica Neue"/>
            </a:endParaRPr>
          </a:p>
          <a:p>
            <a:pPr lvl="1"/>
            <a:r>
              <a:rPr lang="en-US" b="1" dirty="0" err="1" smtClean="0">
                <a:latin typeface="Helvetica Neue"/>
                <a:cs typeface="Helvetica Neue"/>
              </a:rPr>
              <a:t>Fmt.Sprintf</a:t>
            </a:r>
            <a:endParaRPr lang="en-US" b="1" dirty="0" smtClean="0">
              <a:latin typeface="Helvetica Neue"/>
              <a:cs typeface="Helvetica Neue"/>
            </a:endParaRPr>
          </a:p>
        </p:txBody>
      </p:sp>
    </p:spTree>
    <p:extLst>
      <p:ext uri="{BB962C8B-B14F-4D97-AF65-F5344CB8AC3E}">
        <p14:creationId xmlns:p14="http://schemas.microsoft.com/office/powerpoint/2010/main" val="1075959431"/>
      </p:ext>
    </p:extLst>
  </p:cSld>
  <p:clrMapOvr>
    <a:masterClrMapping/>
  </p:clrMapOvr>
  <p:timing>
    <p:tnLst>
      <p:par>
        <p:cTn xmlns:p14="http://schemas.microsoft.com/office/powerpoint/2010/main" id="1" dur="indefinite" restart="never" nodeType="tmRoot"/>
      </p:par>
    </p:tnLst>
  </p:timing>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Helvetica Neue"/>
                <a:cs typeface="Helvetica Neue"/>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2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fmt.ScanX</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endParaRPr>
          </a:p>
        </p:txBody>
      </p:sp>
      <p:sp>
        <p:nvSpPr>
          <p:cNvPr id="8" name="Rectangle 7"/>
          <p:cNvSpPr/>
          <p:nvPr/>
        </p:nvSpPr>
        <p:spPr>
          <a:xfrm>
            <a:off x="2" y="239633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latin typeface="Helvetica Neue"/>
                <a:cs typeface="Helvetica Neue"/>
              </a:rPr>
              <a:t>12: Package Tour</a:t>
            </a:r>
          </a:p>
        </p:txBody>
      </p:sp>
    </p:spTree>
    <p:extLst>
      <p:ext uri="{BB962C8B-B14F-4D97-AF65-F5344CB8AC3E}">
        <p14:creationId xmlns:p14="http://schemas.microsoft.com/office/powerpoint/2010/main" val="2984496456"/>
      </p:ext>
    </p:extLst>
  </p:cSld>
  <p:clrMapOvr>
    <a:masterClrMapping/>
  </p:clrMapOvr>
  <p:timing>
    <p:tnLst>
      <p:par>
        <p:cTn xmlns:p14="http://schemas.microsoft.com/office/powerpoint/2010/main" id="1" dur="indefinite" restart="never" nodeType="tmRoot"/>
      </p:par>
    </p:tnLst>
  </p:timing>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Helvetica Neue"/>
                <a:cs typeface="Helvetica Neue"/>
              </a:rPr>
              <a:t>Objectives</a:t>
            </a:r>
            <a:endParaRPr lang="en-US" b="1" dirty="0">
              <a:latin typeface="Helvetica Neue"/>
              <a:cs typeface="Helvetica Neue"/>
            </a:endParaRPr>
          </a:p>
        </p:txBody>
      </p:sp>
      <p:sp>
        <p:nvSpPr>
          <p:cNvPr id="3" name="Content Placeholder 2"/>
          <p:cNvSpPr>
            <a:spLocks noGrp="1"/>
          </p:cNvSpPr>
          <p:nvPr>
            <p:ph idx="1"/>
          </p:nvPr>
        </p:nvSpPr>
        <p:spPr/>
        <p:txBody>
          <a:bodyPr>
            <a:normAutofit lnSpcReduction="10000"/>
          </a:bodyPr>
          <a:lstStyle/>
          <a:p>
            <a:r>
              <a:rPr lang="en-US" b="1" dirty="0" smtClean="0">
                <a:latin typeface="Helvetica Neue"/>
                <a:cs typeface="Helvetica Neue"/>
              </a:rPr>
              <a:t>Using </a:t>
            </a:r>
            <a:r>
              <a:rPr lang="en-US" b="1" dirty="0" err="1" smtClean="0">
                <a:latin typeface="Helvetica Neue"/>
                <a:cs typeface="Helvetica Neue"/>
              </a:rPr>
              <a:t>fmt</a:t>
            </a:r>
            <a:r>
              <a:rPr lang="en-US" b="1" dirty="0">
                <a:latin typeface="Helvetica Neue"/>
                <a:cs typeface="Helvetica Neue"/>
              </a:rPr>
              <a:t> </a:t>
            </a:r>
            <a:r>
              <a:rPr lang="en-US" b="1" dirty="0" smtClean="0">
                <a:latin typeface="Helvetica Neue"/>
                <a:cs typeface="Helvetica Neue"/>
              </a:rPr>
              <a:t>to read formatted input:</a:t>
            </a:r>
          </a:p>
          <a:p>
            <a:pPr lvl="1"/>
            <a:r>
              <a:rPr lang="en-US" b="1" dirty="0" err="1" smtClean="0">
                <a:latin typeface="Helvetica Neue"/>
                <a:cs typeface="Helvetica Neue"/>
              </a:rPr>
              <a:t>Fmt.Scan</a:t>
            </a:r>
            <a:endParaRPr lang="en-US" b="1" dirty="0" smtClean="0">
              <a:latin typeface="Helvetica Neue"/>
              <a:cs typeface="Helvetica Neue"/>
            </a:endParaRPr>
          </a:p>
          <a:p>
            <a:pPr lvl="1"/>
            <a:r>
              <a:rPr lang="en-US" b="1" dirty="0" err="1" smtClean="0">
                <a:latin typeface="Helvetica Neue"/>
                <a:cs typeface="Helvetica Neue"/>
              </a:rPr>
              <a:t>Fmt.Scanln</a:t>
            </a:r>
            <a:endParaRPr lang="en-US" b="1" dirty="0" smtClean="0">
              <a:latin typeface="Helvetica Neue"/>
              <a:cs typeface="Helvetica Neue"/>
            </a:endParaRPr>
          </a:p>
          <a:p>
            <a:pPr lvl="1"/>
            <a:r>
              <a:rPr lang="en-US" b="1" dirty="0" err="1" smtClean="0">
                <a:latin typeface="Helvetica Neue"/>
                <a:cs typeface="Helvetica Neue"/>
              </a:rPr>
              <a:t>Fmt.Scanf</a:t>
            </a:r>
            <a:endParaRPr lang="en-US" b="1" dirty="0" smtClean="0">
              <a:latin typeface="Helvetica Neue"/>
              <a:cs typeface="Helvetica Neue"/>
            </a:endParaRPr>
          </a:p>
          <a:p>
            <a:pPr lvl="1"/>
            <a:r>
              <a:rPr lang="en-US" b="1" dirty="0" err="1" smtClean="0">
                <a:latin typeface="Helvetica Neue"/>
                <a:cs typeface="Helvetica Neue"/>
              </a:rPr>
              <a:t>Fmt.Fscan</a:t>
            </a:r>
            <a:endParaRPr lang="en-US" b="1" dirty="0" smtClean="0">
              <a:latin typeface="Helvetica Neue"/>
              <a:cs typeface="Helvetica Neue"/>
            </a:endParaRPr>
          </a:p>
          <a:p>
            <a:pPr lvl="1"/>
            <a:r>
              <a:rPr lang="en-US" b="1" dirty="0" err="1" smtClean="0">
                <a:latin typeface="Helvetica Neue"/>
                <a:cs typeface="Helvetica Neue"/>
              </a:rPr>
              <a:t>Fmt.Fscanf</a:t>
            </a:r>
            <a:endParaRPr lang="en-US" b="1" dirty="0" smtClean="0">
              <a:latin typeface="Helvetica Neue"/>
              <a:cs typeface="Helvetica Neue"/>
            </a:endParaRPr>
          </a:p>
          <a:p>
            <a:pPr lvl="1"/>
            <a:r>
              <a:rPr lang="en-US" b="1" dirty="0" err="1" smtClean="0">
                <a:latin typeface="Helvetica Neue"/>
                <a:cs typeface="Helvetica Neue"/>
              </a:rPr>
              <a:t>Fmt.Sscanf</a:t>
            </a:r>
            <a:endParaRPr lang="en-US" b="1" dirty="0" smtClean="0">
              <a:latin typeface="Helvetica Neue"/>
              <a:cs typeface="Helvetica Neue"/>
            </a:endParaRPr>
          </a:p>
        </p:txBody>
      </p:sp>
    </p:spTree>
    <p:extLst>
      <p:ext uri="{BB962C8B-B14F-4D97-AF65-F5344CB8AC3E}">
        <p14:creationId xmlns:p14="http://schemas.microsoft.com/office/powerpoint/2010/main" val="405214817"/>
      </p:ext>
    </p:extLst>
  </p:cSld>
  <p:clrMapOvr>
    <a:masterClrMapping/>
  </p:clrMapOvr>
  <p:timing>
    <p:tnLst>
      <p:par>
        <p:cTn xmlns:p14="http://schemas.microsoft.com/office/powerpoint/2010/main" id="1" dur="indefinite" restart="never" nodeType="tmRoot"/>
      </p:par>
    </p:tnLst>
  </p:timing>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Helvetica Neue"/>
                <a:cs typeface="Helvetica Neue"/>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3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strings</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endParaRPr>
          </a:p>
        </p:txBody>
      </p:sp>
      <p:sp>
        <p:nvSpPr>
          <p:cNvPr id="8" name="Rectangle 7"/>
          <p:cNvSpPr/>
          <p:nvPr/>
        </p:nvSpPr>
        <p:spPr>
          <a:xfrm>
            <a:off x="2" y="239633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latin typeface="Helvetica Neue"/>
                <a:cs typeface="Helvetica Neue"/>
              </a:rPr>
              <a:t>12: Package Tour</a:t>
            </a:r>
          </a:p>
        </p:txBody>
      </p:sp>
    </p:spTree>
    <p:extLst>
      <p:ext uri="{BB962C8B-B14F-4D97-AF65-F5344CB8AC3E}">
        <p14:creationId xmlns:p14="http://schemas.microsoft.com/office/powerpoint/2010/main" val="3496197856"/>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a:t>
            </a:r>
            <a:endParaRPr lang="en-US" dirty="0"/>
          </a:p>
        </p:txBody>
      </p:sp>
      <p:pic>
        <p:nvPicPr>
          <p:cNvPr id="4" name="Content Placeholder 3"/>
          <p:cNvPicPr>
            <a:picLocks noGrp="1" noChangeAspect="1"/>
          </p:cNvPicPr>
          <p:nvPr>
            <p:ph idx="1"/>
          </p:nvPr>
        </p:nvPicPr>
        <p:blipFill>
          <a:blip r:embed="rId2"/>
          <a:srcRect t="-18565" b="-18565"/>
          <a:stretch>
            <a:fillRect/>
          </a:stretch>
        </p:blipFill>
        <p:spPr/>
      </p:pic>
    </p:spTree>
    <p:extLst>
      <p:ext uri="{BB962C8B-B14F-4D97-AF65-F5344CB8AC3E}">
        <p14:creationId xmlns:p14="http://schemas.microsoft.com/office/powerpoint/2010/main" val="2058415410"/>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Helvetica Neue"/>
                <a:cs typeface="Helvetica Neue"/>
              </a:rPr>
              <a:t>Objectives</a:t>
            </a:r>
            <a:endParaRPr lang="en-US" b="1" dirty="0">
              <a:latin typeface="Helvetica Neue"/>
              <a:cs typeface="Helvetica Neue"/>
            </a:endParaRPr>
          </a:p>
        </p:txBody>
      </p:sp>
      <p:sp>
        <p:nvSpPr>
          <p:cNvPr id="3" name="Content Placeholder 2"/>
          <p:cNvSpPr>
            <a:spLocks noGrp="1"/>
          </p:cNvSpPr>
          <p:nvPr>
            <p:ph idx="1"/>
          </p:nvPr>
        </p:nvSpPr>
        <p:spPr/>
        <p:txBody>
          <a:bodyPr>
            <a:normAutofit fontScale="92500" lnSpcReduction="20000"/>
          </a:bodyPr>
          <a:lstStyle/>
          <a:p>
            <a:r>
              <a:rPr lang="en-US" b="1" dirty="0" smtClean="0">
                <a:latin typeface="Helvetica Neue"/>
                <a:cs typeface="Helvetica Neue"/>
              </a:rPr>
              <a:t>Using the strings package:</a:t>
            </a:r>
          </a:p>
          <a:p>
            <a:pPr lvl="1"/>
            <a:r>
              <a:rPr lang="en-US" b="1" dirty="0" smtClean="0">
                <a:latin typeface="Helvetica Neue"/>
                <a:cs typeface="Helvetica Neue"/>
              </a:rPr>
              <a:t>Split</a:t>
            </a:r>
          </a:p>
          <a:p>
            <a:pPr lvl="1"/>
            <a:r>
              <a:rPr lang="en-US" b="1" dirty="0" smtClean="0">
                <a:latin typeface="Helvetica Neue"/>
                <a:cs typeface="Helvetica Neue"/>
              </a:rPr>
              <a:t>Fields</a:t>
            </a:r>
          </a:p>
          <a:p>
            <a:pPr lvl="1"/>
            <a:r>
              <a:rPr lang="en-US" b="1" dirty="0" smtClean="0">
                <a:latin typeface="Helvetica Neue"/>
                <a:cs typeface="Helvetica Neue"/>
              </a:rPr>
              <a:t>Replace</a:t>
            </a:r>
          </a:p>
          <a:p>
            <a:pPr lvl="1"/>
            <a:r>
              <a:rPr lang="en-US" b="1" dirty="0" smtClean="0">
                <a:latin typeface="Helvetica Neue"/>
                <a:cs typeface="Helvetica Neue"/>
              </a:rPr>
              <a:t>Count</a:t>
            </a:r>
          </a:p>
          <a:p>
            <a:pPr lvl="1"/>
            <a:r>
              <a:rPr lang="en-US" b="1" dirty="0" smtClean="0">
                <a:latin typeface="Helvetica Neue"/>
                <a:cs typeface="Helvetica Neue"/>
              </a:rPr>
              <a:t>Map</a:t>
            </a:r>
          </a:p>
          <a:p>
            <a:pPr lvl="1"/>
            <a:r>
              <a:rPr lang="en-US" b="1" dirty="0" err="1" smtClean="0">
                <a:latin typeface="Helvetica Neue"/>
                <a:cs typeface="Helvetica Neue"/>
              </a:rPr>
              <a:t>ToUpper</a:t>
            </a:r>
            <a:r>
              <a:rPr lang="en-US" b="1" dirty="0" smtClean="0">
                <a:latin typeface="Helvetica Neue"/>
                <a:cs typeface="Helvetica Neue"/>
              </a:rPr>
              <a:t>/</a:t>
            </a:r>
            <a:r>
              <a:rPr lang="en-US" b="1" dirty="0" err="1" smtClean="0">
                <a:latin typeface="Helvetica Neue"/>
                <a:cs typeface="Helvetica Neue"/>
              </a:rPr>
              <a:t>ToLower</a:t>
            </a:r>
            <a:endParaRPr lang="en-US" b="1" dirty="0" smtClean="0">
              <a:latin typeface="Helvetica Neue"/>
              <a:cs typeface="Helvetica Neue"/>
            </a:endParaRPr>
          </a:p>
          <a:p>
            <a:pPr lvl="1"/>
            <a:r>
              <a:rPr lang="en-US" b="1" dirty="0" err="1" smtClean="0">
                <a:latin typeface="Helvetica Neue"/>
                <a:cs typeface="Helvetica Neue"/>
              </a:rPr>
              <a:t>NewReader</a:t>
            </a:r>
            <a:endParaRPr lang="en-US" b="1" dirty="0" smtClean="0">
              <a:latin typeface="Helvetica Neue"/>
              <a:cs typeface="Helvetica Neue"/>
            </a:endParaRPr>
          </a:p>
        </p:txBody>
      </p:sp>
    </p:spTree>
    <p:extLst>
      <p:ext uri="{BB962C8B-B14F-4D97-AF65-F5344CB8AC3E}">
        <p14:creationId xmlns:p14="http://schemas.microsoft.com/office/powerpoint/2010/main" val="4119858421"/>
      </p:ext>
    </p:extLst>
  </p:cSld>
  <p:clrMapOvr>
    <a:masterClrMapping/>
  </p:clrMapOvr>
  <p:timing>
    <p:tnLst>
      <p:par>
        <p:cTn xmlns:p14="http://schemas.microsoft.com/office/powerpoint/2010/main" id="1" dur="indefinite" restart="never" nodeType="tmRoot"/>
      </p:par>
    </p:tnLst>
  </p:timing>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Helvetica Neue"/>
                <a:cs typeface="Helvetica Neue"/>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4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bytes</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endParaRPr>
          </a:p>
        </p:txBody>
      </p:sp>
      <p:sp>
        <p:nvSpPr>
          <p:cNvPr id="8" name="Rectangle 7"/>
          <p:cNvSpPr/>
          <p:nvPr/>
        </p:nvSpPr>
        <p:spPr>
          <a:xfrm>
            <a:off x="2" y="239633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latin typeface="Helvetica Neue"/>
                <a:cs typeface="Helvetica Neue"/>
              </a:rPr>
              <a:t>12: Package Tour</a:t>
            </a:r>
          </a:p>
        </p:txBody>
      </p:sp>
    </p:spTree>
    <p:extLst>
      <p:ext uri="{BB962C8B-B14F-4D97-AF65-F5344CB8AC3E}">
        <p14:creationId xmlns:p14="http://schemas.microsoft.com/office/powerpoint/2010/main" val="3528849149"/>
      </p:ext>
    </p:extLst>
  </p:cSld>
  <p:clrMapOvr>
    <a:masterClrMapping/>
  </p:clrMapOvr>
  <p:timing>
    <p:tnLst>
      <p:par>
        <p:cTn xmlns:p14="http://schemas.microsoft.com/office/powerpoint/2010/main" id="1" dur="indefinite" restart="never" nodeType="tmRoot"/>
      </p:par>
    </p:tnLst>
  </p:timing>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Helvetica Neue"/>
                <a:cs typeface="Helvetica Neue"/>
              </a:rPr>
              <a:t>Objectives</a:t>
            </a:r>
            <a:endParaRPr lang="en-US" b="1" dirty="0">
              <a:latin typeface="Helvetica Neue"/>
              <a:cs typeface="Helvetica Neue"/>
            </a:endParaRPr>
          </a:p>
        </p:txBody>
      </p:sp>
      <p:sp>
        <p:nvSpPr>
          <p:cNvPr id="3" name="Content Placeholder 2"/>
          <p:cNvSpPr>
            <a:spLocks noGrp="1"/>
          </p:cNvSpPr>
          <p:nvPr>
            <p:ph idx="1"/>
          </p:nvPr>
        </p:nvSpPr>
        <p:spPr/>
        <p:txBody>
          <a:bodyPr>
            <a:normAutofit fontScale="85000" lnSpcReduction="20000"/>
          </a:bodyPr>
          <a:lstStyle/>
          <a:p>
            <a:r>
              <a:rPr lang="en-US" b="1" dirty="0" smtClean="0">
                <a:latin typeface="Helvetica Neue"/>
                <a:cs typeface="Helvetica Neue"/>
              </a:rPr>
              <a:t>Using the bytes package:</a:t>
            </a:r>
          </a:p>
          <a:p>
            <a:pPr lvl="1"/>
            <a:r>
              <a:rPr lang="en-US" b="1" dirty="0" smtClean="0">
                <a:latin typeface="Helvetica Neue"/>
                <a:cs typeface="Helvetica Neue"/>
              </a:rPr>
              <a:t>Split</a:t>
            </a:r>
          </a:p>
          <a:p>
            <a:pPr lvl="1"/>
            <a:r>
              <a:rPr lang="en-US" b="1" dirty="0" smtClean="0">
                <a:latin typeface="Helvetica Neue"/>
                <a:cs typeface="Helvetica Neue"/>
              </a:rPr>
              <a:t>Fields</a:t>
            </a:r>
          </a:p>
          <a:p>
            <a:pPr lvl="1"/>
            <a:r>
              <a:rPr lang="en-US" b="1" dirty="0" smtClean="0">
                <a:latin typeface="Helvetica Neue"/>
                <a:cs typeface="Helvetica Neue"/>
              </a:rPr>
              <a:t>Replace</a:t>
            </a:r>
          </a:p>
          <a:p>
            <a:pPr lvl="1"/>
            <a:r>
              <a:rPr lang="en-US" b="1" dirty="0" smtClean="0">
                <a:latin typeface="Helvetica Neue"/>
                <a:cs typeface="Helvetica Neue"/>
              </a:rPr>
              <a:t>Count</a:t>
            </a:r>
          </a:p>
          <a:p>
            <a:pPr lvl="1"/>
            <a:r>
              <a:rPr lang="en-US" b="1" dirty="0" smtClean="0">
                <a:latin typeface="Helvetica Neue"/>
                <a:cs typeface="Helvetica Neue"/>
              </a:rPr>
              <a:t>Map</a:t>
            </a:r>
          </a:p>
          <a:p>
            <a:pPr lvl="1"/>
            <a:r>
              <a:rPr lang="en-US" b="1" dirty="0" err="1" smtClean="0">
                <a:latin typeface="Helvetica Neue"/>
                <a:cs typeface="Helvetica Neue"/>
              </a:rPr>
              <a:t>ToUpper</a:t>
            </a:r>
            <a:r>
              <a:rPr lang="en-US" b="1" dirty="0" smtClean="0">
                <a:latin typeface="Helvetica Neue"/>
                <a:cs typeface="Helvetica Neue"/>
              </a:rPr>
              <a:t>/</a:t>
            </a:r>
            <a:r>
              <a:rPr lang="en-US" b="1" dirty="0" err="1" smtClean="0">
                <a:latin typeface="Helvetica Neue"/>
                <a:cs typeface="Helvetica Neue"/>
              </a:rPr>
              <a:t>ToLower</a:t>
            </a:r>
            <a:endParaRPr lang="en-US" b="1" dirty="0" smtClean="0">
              <a:latin typeface="Helvetica Neue"/>
              <a:cs typeface="Helvetica Neue"/>
            </a:endParaRPr>
          </a:p>
          <a:p>
            <a:pPr lvl="1"/>
            <a:r>
              <a:rPr lang="en-US" b="1" dirty="0" err="1" smtClean="0">
                <a:latin typeface="Helvetica Neue"/>
                <a:cs typeface="Helvetica Neue"/>
              </a:rPr>
              <a:t>NewReader</a:t>
            </a:r>
            <a:endParaRPr lang="en-US" b="1" dirty="0" smtClean="0">
              <a:latin typeface="Helvetica Neue"/>
              <a:cs typeface="Helvetica Neue"/>
            </a:endParaRPr>
          </a:p>
          <a:p>
            <a:pPr lvl="1"/>
            <a:r>
              <a:rPr lang="en-US" b="1" dirty="0" smtClean="0">
                <a:latin typeface="Helvetica Neue"/>
                <a:cs typeface="Helvetica Neue"/>
              </a:rPr>
              <a:t>Buffer*</a:t>
            </a:r>
          </a:p>
        </p:txBody>
      </p:sp>
    </p:spTree>
    <p:extLst>
      <p:ext uri="{BB962C8B-B14F-4D97-AF65-F5344CB8AC3E}">
        <p14:creationId xmlns:p14="http://schemas.microsoft.com/office/powerpoint/2010/main" val="1119581043"/>
      </p:ext>
    </p:extLst>
  </p:cSld>
  <p:clrMapOvr>
    <a:masterClrMapping/>
  </p:clrMapOvr>
  <p:timing>
    <p:tnLst>
      <p:par>
        <p:cTn xmlns:p14="http://schemas.microsoft.com/office/powerpoint/2010/main" id="1" dur="indefinite" restart="never" nodeType="tmRoot"/>
      </p:par>
    </p:tnLst>
  </p:timing>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Helvetica Neue"/>
                <a:cs typeface="Helvetica Neue"/>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5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bufio</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endParaRPr>
          </a:p>
        </p:txBody>
      </p:sp>
      <p:sp>
        <p:nvSpPr>
          <p:cNvPr id="8" name="Rectangle 7"/>
          <p:cNvSpPr/>
          <p:nvPr/>
        </p:nvSpPr>
        <p:spPr>
          <a:xfrm>
            <a:off x="2" y="239633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latin typeface="Helvetica Neue"/>
                <a:cs typeface="Helvetica Neue"/>
              </a:rPr>
              <a:t>12: Package Tour</a:t>
            </a:r>
          </a:p>
        </p:txBody>
      </p:sp>
    </p:spTree>
    <p:extLst>
      <p:ext uri="{BB962C8B-B14F-4D97-AF65-F5344CB8AC3E}">
        <p14:creationId xmlns:p14="http://schemas.microsoft.com/office/powerpoint/2010/main" val="1597721109"/>
      </p:ext>
    </p:extLst>
  </p:cSld>
  <p:clrMapOvr>
    <a:masterClrMapping/>
  </p:clrMapOvr>
  <p:timing>
    <p:tnLst>
      <p:par>
        <p:cTn xmlns:p14="http://schemas.microsoft.com/office/powerpoint/2010/main" id="1" dur="indefinite" restart="never" nodeType="tmRoot"/>
      </p:par>
    </p:tnLst>
  </p:timing>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Helvetica Neue"/>
                <a:cs typeface="Helvetica Neue"/>
              </a:rPr>
              <a:t>Objectives</a:t>
            </a:r>
            <a:endParaRPr lang="en-US" b="1" dirty="0">
              <a:latin typeface="Helvetica Neue"/>
              <a:cs typeface="Helvetica Neue"/>
            </a:endParaRPr>
          </a:p>
        </p:txBody>
      </p:sp>
      <p:sp>
        <p:nvSpPr>
          <p:cNvPr id="3" name="Content Placeholder 2"/>
          <p:cNvSpPr>
            <a:spLocks noGrp="1"/>
          </p:cNvSpPr>
          <p:nvPr>
            <p:ph idx="1"/>
          </p:nvPr>
        </p:nvSpPr>
        <p:spPr/>
        <p:txBody>
          <a:bodyPr>
            <a:normAutofit/>
          </a:bodyPr>
          <a:lstStyle/>
          <a:p>
            <a:r>
              <a:rPr lang="en-US" b="1" dirty="0" smtClean="0">
                <a:latin typeface="Helvetica Neue"/>
                <a:cs typeface="Helvetica Neue"/>
              </a:rPr>
              <a:t>Introduction to using the </a:t>
            </a:r>
            <a:r>
              <a:rPr lang="en-US" b="1" dirty="0" err="1" smtClean="0">
                <a:latin typeface="Helvetica Neue"/>
                <a:cs typeface="Helvetica Neue"/>
              </a:rPr>
              <a:t>bufio</a:t>
            </a:r>
            <a:r>
              <a:rPr lang="en-US" b="1" dirty="0" smtClean="0">
                <a:latin typeface="Helvetica Neue"/>
                <a:cs typeface="Helvetica Neue"/>
              </a:rPr>
              <a:t> package</a:t>
            </a:r>
          </a:p>
          <a:p>
            <a:r>
              <a:rPr lang="en-US" b="1" dirty="0" smtClean="0">
                <a:latin typeface="Helvetica Neue"/>
                <a:cs typeface="Helvetica Neue"/>
              </a:rPr>
              <a:t>Use </a:t>
            </a:r>
            <a:r>
              <a:rPr lang="en-US" b="1" dirty="0" err="1" smtClean="0">
                <a:latin typeface="Helvetica Neue"/>
                <a:cs typeface="Helvetica Neue"/>
              </a:rPr>
              <a:t>bufio</a:t>
            </a:r>
            <a:r>
              <a:rPr lang="en-US" b="1" dirty="0" smtClean="0">
                <a:latin typeface="Helvetica Neue"/>
                <a:cs typeface="Helvetica Neue"/>
              </a:rPr>
              <a:t> to enhance our application</a:t>
            </a:r>
          </a:p>
        </p:txBody>
      </p:sp>
    </p:spTree>
    <p:extLst>
      <p:ext uri="{BB962C8B-B14F-4D97-AF65-F5344CB8AC3E}">
        <p14:creationId xmlns:p14="http://schemas.microsoft.com/office/powerpoint/2010/main" val="2540793886"/>
      </p:ext>
    </p:extLst>
  </p:cSld>
  <p:clrMapOvr>
    <a:masterClrMapping/>
  </p:clrMapOvr>
  <p:timing>
    <p:tnLst>
      <p:par>
        <p:cTn xmlns:p14="http://schemas.microsoft.com/office/powerpoint/2010/main" id="1" dur="indefinite" restart="never" nodeType="tmRoot"/>
      </p:par>
    </p:tnLst>
  </p:timing>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8" name="Elbow Connector 37"/>
          <p:cNvCxnSpPr>
            <a:stCxn id="34" idx="3"/>
          </p:cNvCxnSpPr>
          <p:nvPr/>
        </p:nvCxnSpPr>
        <p:spPr>
          <a:xfrm>
            <a:off x="6310899" y="2779249"/>
            <a:ext cx="1721551" cy="13341"/>
          </a:xfrm>
          <a:prstGeom prst="bentConnector3">
            <a:avLst>
              <a:gd name="adj1" fmla="val 50000"/>
            </a:avLst>
          </a:prstGeom>
          <a:ln>
            <a:solidFill>
              <a:srgbClr val="3366FF"/>
            </a:solidFill>
            <a:tailEnd type="arrow"/>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Design</a:t>
            </a:r>
            <a:endParaRPr lang="en-US" dirty="0"/>
          </a:p>
        </p:txBody>
      </p:sp>
      <p:sp>
        <p:nvSpPr>
          <p:cNvPr id="4" name="Magnetic Disk 3"/>
          <p:cNvSpPr/>
          <p:nvPr/>
        </p:nvSpPr>
        <p:spPr>
          <a:xfrm>
            <a:off x="409146" y="3341453"/>
            <a:ext cx="1322038" cy="669324"/>
          </a:xfrm>
          <a:prstGeom prst="flowChartMagneticDisk">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smtClean="0"/>
              <a:t>data.txt</a:t>
            </a:r>
            <a:endParaRPr lang="en-US" dirty="0"/>
          </a:p>
        </p:txBody>
      </p:sp>
      <p:cxnSp>
        <p:nvCxnSpPr>
          <p:cNvPr id="6" name="Elbow Connector 5"/>
          <p:cNvCxnSpPr>
            <a:stCxn id="4" idx="1"/>
            <a:endCxn id="9" idx="1"/>
          </p:cNvCxnSpPr>
          <p:nvPr/>
        </p:nvCxnSpPr>
        <p:spPr>
          <a:xfrm rot="5400000" flipH="1" flipV="1">
            <a:off x="1028005" y="2824984"/>
            <a:ext cx="558629" cy="474311"/>
          </a:xfrm>
          <a:prstGeom prst="bentConnector2">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a:stCxn id="9" idx="3"/>
            <a:endCxn id="10" idx="2"/>
          </p:cNvCxnSpPr>
          <p:nvPr/>
        </p:nvCxnSpPr>
        <p:spPr>
          <a:xfrm>
            <a:off x="2716926" y="2782824"/>
            <a:ext cx="1403948" cy="10212"/>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2946471" y="2331555"/>
            <a:ext cx="869873" cy="369332"/>
          </a:xfrm>
          <a:prstGeom prst="rect">
            <a:avLst/>
          </a:prstGeom>
          <a:noFill/>
        </p:spPr>
        <p:txBody>
          <a:bodyPr wrap="square" rtlCol="0">
            <a:spAutoFit/>
          </a:bodyPr>
          <a:lstStyle/>
          <a:p>
            <a:pPr algn="ctr"/>
            <a:r>
              <a:rPr lang="en-US" dirty="0" smtClean="0"/>
              <a:t>line</a:t>
            </a:r>
            <a:endParaRPr lang="en-US" dirty="0"/>
          </a:p>
        </p:txBody>
      </p:sp>
      <p:sp>
        <p:nvSpPr>
          <p:cNvPr id="32" name="TextBox 31"/>
          <p:cNvSpPr txBox="1"/>
          <p:nvPr/>
        </p:nvSpPr>
        <p:spPr>
          <a:xfrm>
            <a:off x="6726702" y="2340039"/>
            <a:ext cx="1056136" cy="369332"/>
          </a:xfrm>
          <a:prstGeom prst="rect">
            <a:avLst/>
          </a:prstGeom>
          <a:noFill/>
        </p:spPr>
        <p:txBody>
          <a:bodyPr wrap="square" rtlCol="0">
            <a:spAutoFit/>
          </a:bodyPr>
          <a:lstStyle/>
          <a:p>
            <a:r>
              <a:rPr lang="en-US" dirty="0" smtClean="0"/>
              <a:t>*Person</a:t>
            </a:r>
            <a:endParaRPr lang="en-US" dirty="0"/>
          </a:p>
        </p:txBody>
      </p:sp>
      <p:sp>
        <p:nvSpPr>
          <p:cNvPr id="22" name="Direct Access Storage 21"/>
          <p:cNvSpPr/>
          <p:nvPr/>
        </p:nvSpPr>
        <p:spPr>
          <a:xfrm>
            <a:off x="3128534" y="2700703"/>
            <a:ext cx="573917" cy="167330"/>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Direct Access Storage 22"/>
          <p:cNvSpPr/>
          <p:nvPr/>
        </p:nvSpPr>
        <p:spPr>
          <a:xfrm>
            <a:off x="6878164" y="2709371"/>
            <a:ext cx="573917" cy="167330"/>
          </a:xfrm>
          <a:prstGeom prst="flowChartMagneticDrum">
            <a:avLst/>
          </a:prstGeom>
        </p:spPr>
        <p:style>
          <a:lnRef idx="1">
            <a:schemeClr val="accent6"/>
          </a:lnRef>
          <a:fillRef idx="2">
            <a:schemeClr val="accent6"/>
          </a:fillRef>
          <a:effectRef idx="1">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9" name="Sequential Access Storage 8"/>
          <p:cNvSpPr/>
          <p:nvPr/>
        </p:nvSpPr>
        <p:spPr>
          <a:xfrm>
            <a:off x="1544476" y="2502222"/>
            <a:ext cx="1172450" cy="561203"/>
          </a:xfrm>
          <a:prstGeom prst="flowChartMagneticTap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reader</a:t>
            </a:r>
            <a:endParaRPr lang="en-US" dirty="0"/>
          </a:p>
        </p:txBody>
      </p:sp>
      <p:sp>
        <p:nvSpPr>
          <p:cNvPr id="34" name="Sequential Access Storage 33"/>
          <p:cNvSpPr/>
          <p:nvPr/>
        </p:nvSpPr>
        <p:spPr>
          <a:xfrm>
            <a:off x="5059013" y="2498647"/>
            <a:ext cx="1251886" cy="561203"/>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err="1" smtClean="0"/>
              <a:t>getRow</a:t>
            </a:r>
            <a:endParaRPr lang="en-US" dirty="0"/>
          </a:p>
        </p:txBody>
      </p:sp>
      <p:cxnSp>
        <p:nvCxnSpPr>
          <p:cNvPr id="55" name="Elbow Connector 54"/>
          <p:cNvCxnSpPr>
            <a:stCxn id="10" idx="4"/>
            <a:endCxn id="3" idx="3"/>
          </p:cNvCxnSpPr>
          <p:nvPr/>
        </p:nvCxnSpPr>
        <p:spPr>
          <a:xfrm rot="5400000">
            <a:off x="4101513" y="3125354"/>
            <a:ext cx="427484" cy="1"/>
          </a:xfrm>
          <a:prstGeom prst="bentConnector3">
            <a:avLst>
              <a:gd name="adj1" fmla="val 50000"/>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3" name="Snip Same Side Corner Rectangle 2"/>
          <p:cNvSpPr/>
          <p:nvPr/>
        </p:nvSpPr>
        <p:spPr>
          <a:xfrm>
            <a:off x="3571495" y="3339096"/>
            <a:ext cx="1487518" cy="453600"/>
          </a:xfrm>
          <a:prstGeom prst="snip2Same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err="1" smtClean="0"/>
              <a:t>getHeader</a:t>
            </a:r>
            <a:r>
              <a:rPr lang="en-US" dirty="0" smtClean="0"/>
              <a:t>()</a:t>
            </a:r>
            <a:endParaRPr lang="en-US" dirty="0"/>
          </a:p>
        </p:txBody>
      </p:sp>
      <p:sp>
        <p:nvSpPr>
          <p:cNvPr id="10" name="Summing Junction 9"/>
          <p:cNvSpPr/>
          <p:nvPr/>
        </p:nvSpPr>
        <p:spPr>
          <a:xfrm>
            <a:off x="4120874" y="2674459"/>
            <a:ext cx="388762" cy="237153"/>
          </a:xfrm>
          <a:prstGeom prst="flowChartSummingJunction">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cxnSp>
        <p:nvCxnSpPr>
          <p:cNvPr id="37" name="Straight Arrow Connector 36"/>
          <p:cNvCxnSpPr>
            <a:stCxn id="10" idx="6"/>
            <a:endCxn id="34" idx="1"/>
          </p:cNvCxnSpPr>
          <p:nvPr/>
        </p:nvCxnSpPr>
        <p:spPr>
          <a:xfrm flipV="1">
            <a:off x="4509636" y="2779249"/>
            <a:ext cx="549377" cy="13787"/>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74662222"/>
      </p:ext>
    </p:extLst>
  </p:cSld>
  <p:clrMapOvr>
    <a:masterClrMapping/>
  </p:clrMapOvr>
  <p:timing>
    <p:tnLst>
      <p:par>
        <p:cTn xmlns:p14="http://schemas.microsoft.com/office/powerpoint/2010/main" id="1" dur="indefinite" restart="never" nodeType="tmRoot"/>
      </p:par>
    </p:tnLst>
  </p:timing>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Helvetica Neue"/>
                <a:cs typeface="Helvetica Neue"/>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6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encoding/</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json</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endParaRPr>
          </a:p>
        </p:txBody>
      </p:sp>
      <p:sp>
        <p:nvSpPr>
          <p:cNvPr id="8" name="Rectangle 7"/>
          <p:cNvSpPr/>
          <p:nvPr/>
        </p:nvSpPr>
        <p:spPr>
          <a:xfrm>
            <a:off x="2" y="239633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latin typeface="Helvetica Neue"/>
                <a:cs typeface="Helvetica Neue"/>
              </a:rPr>
              <a:t>12: Package Tour</a:t>
            </a:r>
          </a:p>
        </p:txBody>
      </p:sp>
    </p:spTree>
    <p:extLst>
      <p:ext uri="{BB962C8B-B14F-4D97-AF65-F5344CB8AC3E}">
        <p14:creationId xmlns:p14="http://schemas.microsoft.com/office/powerpoint/2010/main" val="3039003074"/>
      </p:ext>
    </p:extLst>
  </p:cSld>
  <p:clrMapOvr>
    <a:masterClrMapping/>
  </p:clrMapOvr>
  <p:timing>
    <p:tnLst>
      <p:par>
        <p:cTn xmlns:p14="http://schemas.microsoft.com/office/powerpoint/2010/main" id="1" dur="indefinite" restart="never" nodeType="tmRoot"/>
      </p:par>
    </p:tnLst>
  </p:timing>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Helvetica Neue"/>
                <a:cs typeface="Helvetica Neue"/>
              </a:rPr>
              <a:t>Objectives</a:t>
            </a:r>
            <a:endParaRPr lang="en-US" b="1" dirty="0">
              <a:latin typeface="Helvetica Neue"/>
              <a:cs typeface="Helvetica Neue"/>
            </a:endParaRPr>
          </a:p>
        </p:txBody>
      </p:sp>
      <p:sp>
        <p:nvSpPr>
          <p:cNvPr id="3" name="Content Placeholder 2"/>
          <p:cNvSpPr>
            <a:spLocks noGrp="1"/>
          </p:cNvSpPr>
          <p:nvPr>
            <p:ph idx="1"/>
          </p:nvPr>
        </p:nvSpPr>
        <p:spPr/>
        <p:txBody>
          <a:bodyPr>
            <a:normAutofit/>
          </a:bodyPr>
          <a:lstStyle/>
          <a:p>
            <a:r>
              <a:rPr lang="en-US" b="1" dirty="0" smtClean="0">
                <a:latin typeface="Helvetica Neue"/>
                <a:cs typeface="Helvetica Neue"/>
              </a:rPr>
              <a:t>Introduction to using the encoding/</a:t>
            </a:r>
            <a:r>
              <a:rPr lang="en-US" b="1" dirty="0" err="1" smtClean="0">
                <a:latin typeface="Helvetica Neue"/>
                <a:cs typeface="Helvetica Neue"/>
              </a:rPr>
              <a:t>json</a:t>
            </a:r>
            <a:r>
              <a:rPr lang="en-US" b="1" dirty="0" smtClean="0">
                <a:latin typeface="Helvetica Neue"/>
                <a:cs typeface="Helvetica Neue"/>
              </a:rPr>
              <a:t> package</a:t>
            </a:r>
          </a:p>
          <a:p>
            <a:r>
              <a:rPr lang="en-US" b="1" dirty="0" smtClean="0">
                <a:latin typeface="Helvetica Neue"/>
                <a:cs typeface="Helvetica Neue"/>
              </a:rPr>
              <a:t>Convert CSV data to JSON encoded data</a:t>
            </a:r>
          </a:p>
        </p:txBody>
      </p:sp>
    </p:spTree>
    <p:extLst>
      <p:ext uri="{BB962C8B-B14F-4D97-AF65-F5344CB8AC3E}">
        <p14:creationId xmlns:p14="http://schemas.microsoft.com/office/powerpoint/2010/main" val="188011293"/>
      </p:ext>
    </p:extLst>
  </p:cSld>
  <p:clrMapOvr>
    <a:masterClrMapping/>
  </p:clrMapOvr>
  <p:timing>
    <p:tnLst>
      <p:par>
        <p:cTn xmlns:p14="http://schemas.microsoft.com/office/powerpoint/2010/main" id="1" dur="indefinite" restart="never" nodeType="tmRoot"/>
      </p:par>
    </p:tnLst>
  </p:timing>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8" name="Elbow Connector 37"/>
          <p:cNvCxnSpPr>
            <a:stCxn id="34" idx="3"/>
            <a:endCxn id="25" idx="1"/>
          </p:cNvCxnSpPr>
          <p:nvPr/>
        </p:nvCxnSpPr>
        <p:spPr>
          <a:xfrm>
            <a:off x="5133023" y="2782824"/>
            <a:ext cx="1208455" cy="12700"/>
          </a:xfrm>
          <a:prstGeom prst="bentConnector3">
            <a:avLst>
              <a:gd name="adj1" fmla="val 50000"/>
            </a:avLst>
          </a:prstGeom>
          <a:ln>
            <a:solidFill>
              <a:srgbClr val="3366FF"/>
            </a:solidFill>
            <a:tailEnd type="arrow"/>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Design</a:t>
            </a:r>
            <a:endParaRPr lang="en-US" dirty="0"/>
          </a:p>
        </p:txBody>
      </p:sp>
      <p:sp>
        <p:nvSpPr>
          <p:cNvPr id="4" name="Magnetic Disk 3"/>
          <p:cNvSpPr/>
          <p:nvPr/>
        </p:nvSpPr>
        <p:spPr>
          <a:xfrm>
            <a:off x="409146" y="3341453"/>
            <a:ext cx="1322038" cy="669324"/>
          </a:xfrm>
          <a:prstGeom prst="flowChartMagneticDisk">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err="1" smtClean="0"/>
              <a:t>data.csv</a:t>
            </a:r>
            <a:endParaRPr lang="en-US" sz="1400" dirty="0"/>
          </a:p>
        </p:txBody>
      </p:sp>
      <p:cxnSp>
        <p:nvCxnSpPr>
          <p:cNvPr id="6" name="Elbow Connector 5"/>
          <p:cNvCxnSpPr>
            <a:stCxn id="4" idx="1"/>
            <a:endCxn id="9" idx="1"/>
          </p:cNvCxnSpPr>
          <p:nvPr/>
        </p:nvCxnSpPr>
        <p:spPr>
          <a:xfrm rot="5400000" flipH="1" flipV="1">
            <a:off x="966452" y="2886538"/>
            <a:ext cx="558629" cy="351203"/>
          </a:xfrm>
          <a:prstGeom prst="bentConnector2">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a:stCxn id="9" idx="3"/>
            <a:endCxn id="34" idx="1"/>
          </p:cNvCxnSpPr>
          <p:nvPr/>
        </p:nvCxnSpPr>
        <p:spPr>
          <a:xfrm>
            <a:off x="2593818" y="2782824"/>
            <a:ext cx="1287319" cy="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2778008" y="2328204"/>
            <a:ext cx="869873" cy="369332"/>
          </a:xfrm>
          <a:prstGeom prst="rect">
            <a:avLst/>
          </a:prstGeom>
          <a:noFill/>
        </p:spPr>
        <p:txBody>
          <a:bodyPr wrap="square" rtlCol="0">
            <a:spAutoFit/>
          </a:bodyPr>
          <a:lstStyle/>
          <a:p>
            <a:pPr algn="ctr"/>
            <a:r>
              <a:rPr lang="en-US" dirty="0" smtClean="0"/>
              <a:t>line</a:t>
            </a:r>
            <a:endParaRPr lang="en-US" dirty="0"/>
          </a:p>
        </p:txBody>
      </p:sp>
      <p:sp>
        <p:nvSpPr>
          <p:cNvPr id="32" name="TextBox 31"/>
          <p:cNvSpPr txBox="1"/>
          <p:nvPr/>
        </p:nvSpPr>
        <p:spPr>
          <a:xfrm>
            <a:off x="5067986" y="2317556"/>
            <a:ext cx="1056136" cy="369332"/>
          </a:xfrm>
          <a:prstGeom prst="rect">
            <a:avLst/>
          </a:prstGeom>
          <a:noFill/>
        </p:spPr>
        <p:txBody>
          <a:bodyPr wrap="square" rtlCol="0">
            <a:spAutoFit/>
          </a:bodyPr>
          <a:lstStyle/>
          <a:p>
            <a:r>
              <a:rPr lang="en-US" dirty="0" smtClean="0"/>
              <a:t>*Person</a:t>
            </a:r>
            <a:endParaRPr lang="en-US" dirty="0"/>
          </a:p>
        </p:txBody>
      </p:sp>
      <p:sp>
        <p:nvSpPr>
          <p:cNvPr id="22" name="Direct Access Storage 21"/>
          <p:cNvSpPr/>
          <p:nvPr/>
        </p:nvSpPr>
        <p:spPr>
          <a:xfrm>
            <a:off x="2946471" y="2700887"/>
            <a:ext cx="573917" cy="167330"/>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Direct Access Storage 22"/>
          <p:cNvSpPr/>
          <p:nvPr/>
        </p:nvSpPr>
        <p:spPr>
          <a:xfrm>
            <a:off x="5368782" y="2700887"/>
            <a:ext cx="573917" cy="167330"/>
          </a:xfrm>
          <a:prstGeom prst="flowChartMagneticDrum">
            <a:avLst/>
          </a:prstGeom>
        </p:spPr>
        <p:style>
          <a:lnRef idx="1">
            <a:schemeClr val="accent6"/>
          </a:lnRef>
          <a:fillRef idx="2">
            <a:schemeClr val="accent6"/>
          </a:fillRef>
          <a:effectRef idx="1">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9" name="Sequential Access Storage 8"/>
          <p:cNvSpPr/>
          <p:nvPr/>
        </p:nvSpPr>
        <p:spPr>
          <a:xfrm>
            <a:off x="1421368" y="2502222"/>
            <a:ext cx="1172450" cy="561203"/>
          </a:xfrm>
          <a:prstGeom prst="flowChartMagneticTap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400" dirty="0" err="1" smtClean="0"/>
              <a:t>readCSV</a:t>
            </a:r>
            <a:endParaRPr lang="en-US" sz="1400" dirty="0"/>
          </a:p>
        </p:txBody>
      </p:sp>
      <p:sp>
        <p:nvSpPr>
          <p:cNvPr id="34" name="Sequential Access Storage 33"/>
          <p:cNvSpPr/>
          <p:nvPr/>
        </p:nvSpPr>
        <p:spPr>
          <a:xfrm>
            <a:off x="3881137" y="2502222"/>
            <a:ext cx="1251886" cy="561203"/>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err="1" smtClean="0"/>
              <a:t>getRow</a:t>
            </a:r>
            <a:endParaRPr lang="en-US" dirty="0"/>
          </a:p>
        </p:txBody>
      </p:sp>
      <p:sp>
        <p:nvSpPr>
          <p:cNvPr id="17" name="Magnetic Disk 16"/>
          <p:cNvSpPr/>
          <p:nvPr/>
        </p:nvSpPr>
        <p:spPr>
          <a:xfrm>
            <a:off x="7441510" y="3286493"/>
            <a:ext cx="1322038" cy="669324"/>
          </a:xfrm>
          <a:prstGeom prst="flowChartMagneticDisk">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err="1" smtClean="0"/>
              <a:t>data.json</a:t>
            </a:r>
            <a:endParaRPr lang="en-US" sz="1400" dirty="0"/>
          </a:p>
        </p:txBody>
      </p:sp>
      <p:sp>
        <p:nvSpPr>
          <p:cNvPr id="25" name="Sequential Access Storage 24"/>
          <p:cNvSpPr/>
          <p:nvPr/>
        </p:nvSpPr>
        <p:spPr>
          <a:xfrm>
            <a:off x="6341478" y="2502222"/>
            <a:ext cx="1251886" cy="561203"/>
          </a:xfrm>
          <a:prstGeom prst="flowChartMagneticTap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dirty="0" err="1" smtClean="0"/>
              <a:t>writeJson</a:t>
            </a:r>
            <a:endParaRPr lang="en-US" sz="1400" dirty="0"/>
          </a:p>
        </p:txBody>
      </p:sp>
      <p:cxnSp>
        <p:nvCxnSpPr>
          <p:cNvPr id="27" name="Elbow Connector 26"/>
          <p:cNvCxnSpPr>
            <a:stCxn id="25" idx="3"/>
            <a:endCxn id="17" idx="1"/>
          </p:cNvCxnSpPr>
          <p:nvPr/>
        </p:nvCxnSpPr>
        <p:spPr>
          <a:xfrm>
            <a:off x="7593364" y="2782824"/>
            <a:ext cx="509165" cy="503669"/>
          </a:xfrm>
          <a:prstGeom prst="bentConnector2">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05072159"/>
      </p:ext>
    </p:extLst>
  </p:cSld>
  <p:clrMapOvr>
    <a:masterClrMapping/>
  </p:clrMapOvr>
  <p:timing>
    <p:tnLst>
      <p:par>
        <p:cTn xmlns:p14="http://schemas.microsoft.com/office/powerpoint/2010/main" id="1" dur="indefinite" restart="never" nodeType="tmRoot"/>
      </p:par>
    </p:tnLst>
  </p:timing>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Helvetica Neue"/>
                <a:cs typeface="Helvetica Neue"/>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7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encoding/xml</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endParaRPr>
          </a:p>
        </p:txBody>
      </p:sp>
      <p:sp>
        <p:nvSpPr>
          <p:cNvPr id="8" name="Rectangle 7"/>
          <p:cNvSpPr/>
          <p:nvPr/>
        </p:nvSpPr>
        <p:spPr>
          <a:xfrm>
            <a:off x="2" y="239633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latin typeface="Helvetica Neue"/>
                <a:cs typeface="Helvetica Neue"/>
              </a:rPr>
              <a:t>12: Package Tour</a:t>
            </a:r>
          </a:p>
        </p:txBody>
      </p:sp>
    </p:spTree>
    <p:extLst>
      <p:ext uri="{BB962C8B-B14F-4D97-AF65-F5344CB8AC3E}">
        <p14:creationId xmlns:p14="http://schemas.microsoft.com/office/powerpoint/2010/main" val="3072426946"/>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Everything is a Number</a:t>
            </a:r>
            <a:endParaRPr lang="en-US" dirty="0"/>
          </a:p>
        </p:txBody>
      </p:sp>
      <p:sp>
        <p:nvSpPr>
          <p:cNvPr id="3" name="Content Placeholder 2"/>
          <p:cNvSpPr>
            <a:spLocks noGrp="1"/>
          </p:cNvSpPr>
          <p:nvPr>
            <p:ph idx="1"/>
          </p:nvPr>
        </p:nvSpPr>
        <p:spPr/>
        <p:txBody>
          <a:bodyPr/>
          <a:lstStyle/>
          <a:p>
            <a:r>
              <a:rPr lang="en-US" b="1" i="1" dirty="0" smtClean="0">
                <a:solidFill>
                  <a:srgbClr val="3366FF"/>
                </a:solidFill>
              </a:rPr>
              <a:t>Everything</a:t>
            </a:r>
            <a:r>
              <a:rPr lang="en-US" dirty="0" smtClean="0">
                <a:solidFill>
                  <a:srgbClr val="3366FF"/>
                </a:solidFill>
              </a:rPr>
              <a:t> </a:t>
            </a:r>
            <a:r>
              <a:rPr lang="en-US" b="1" i="1" dirty="0" smtClean="0">
                <a:solidFill>
                  <a:srgbClr val="FF0000"/>
                </a:solidFill>
              </a:rPr>
              <a:t>typed</a:t>
            </a:r>
            <a:r>
              <a:rPr lang="en-US" dirty="0" smtClean="0">
                <a:solidFill>
                  <a:srgbClr val="FF0000"/>
                </a:solidFill>
              </a:rPr>
              <a:t> </a:t>
            </a:r>
            <a:r>
              <a:rPr lang="en-US" dirty="0" smtClean="0"/>
              <a:t>into a computer is a </a:t>
            </a:r>
            <a:r>
              <a:rPr lang="en-US" b="1" i="1" dirty="0" smtClean="0">
                <a:solidFill>
                  <a:schemeClr val="accent6"/>
                </a:solidFill>
              </a:rPr>
              <a:t>character</a:t>
            </a:r>
          </a:p>
          <a:p>
            <a:r>
              <a:rPr lang="en-US" b="1" i="1" dirty="0" smtClean="0">
                <a:solidFill>
                  <a:srgbClr val="3366FF"/>
                </a:solidFill>
              </a:rPr>
              <a:t>Every</a:t>
            </a:r>
            <a:r>
              <a:rPr lang="en-US" dirty="0" smtClean="0">
                <a:solidFill>
                  <a:srgbClr val="3366FF"/>
                </a:solidFill>
              </a:rPr>
              <a:t> </a:t>
            </a:r>
            <a:r>
              <a:rPr lang="en-US" b="1" i="1" dirty="0" smtClean="0">
                <a:solidFill>
                  <a:schemeClr val="accent6"/>
                </a:solidFill>
              </a:rPr>
              <a:t>character </a:t>
            </a:r>
            <a:r>
              <a:rPr lang="en-US" dirty="0" smtClean="0"/>
              <a:t>is represented by a number</a:t>
            </a:r>
          </a:p>
          <a:p>
            <a:r>
              <a:rPr lang="en-US" dirty="0" smtClean="0"/>
              <a:t>A </a:t>
            </a:r>
            <a:r>
              <a:rPr lang="en-US" b="1" i="1" dirty="0" smtClean="0">
                <a:solidFill>
                  <a:schemeClr val="tx2"/>
                </a:solidFill>
              </a:rPr>
              <a:t>number</a:t>
            </a:r>
            <a:r>
              <a:rPr lang="en-US" dirty="0" smtClean="0">
                <a:solidFill>
                  <a:schemeClr val="tx2"/>
                </a:solidFill>
              </a:rPr>
              <a:t> </a:t>
            </a:r>
            <a:r>
              <a:rPr lang="en-US" dirty="0" smtClean="0"/>
              <a:t>is build up </a:t>
            </a:r>
            <a:r>
              <a:rPr lang="en-US" b="1" i="1" dirty="0" smtClean="0">
                <a:solidFill>
                  <a:schemeClr val="accent3"/>
                </a:solidFill>
              </a:rPr>
              <a:t>bit</a:t>
            </a:r>
            <a:r>
              <a:rPr lang="en-US" dirty="0" smtClean="0">
                <a:solidFill>
                  <a:schemeClr val="accent3"/>
                </a:solidFill>
              </a:rPr>
              <a:t> </a:t>
            </a:r>
            <a:r>
              <a:rPr lang="en-US" dirty="0" smtClean="0"/>
              <a:t>by </a:t>
            </a:r>
            <a:r>
              <a:rPr lang="en-US" b="1" i="1" dirty="0" smtClean="0">
                <a:solidFill>
                  <a:schemeClr val="accent3"/>
                </a:solidFill>
              </a:rPr>
              <a:t>bit</a:t>
            </a:r>
            <a:r>
              <a:rPr lang="en-US" dirty="0" smtClean="0"/>
              <a:t>, quite literally</a:t>
            </a:r>
            <a:endParaRPr lang="en-US" dirty="0"/>
          </a:p>
        </p:txBody>
      </p:sp>
    </p:spTree>
    <p:extLst>
      <p:ext uri="{BB962C8B-B14F-4D97-AF65-F5344CB8AC3E}">
        <p14:creationId xmlns:p14="http://schemas.microsoft.com/office/powerpoint/2010/main" val="1243834340"/>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Helvetica Neue"/>
                <a:cs typeface="Helvetica Neue"/>
              </a:rPr>
              <a:t>Objectives</a:t>
            </a:r>
            <a:endParaRPr lang="en-US" b="1" dirty="0">
              <a:latin typeface="Helvetica Neue"/>
              <a:cs typeface="Helvetica Neue"/>
            </a:endParaRPr>
          </a:p>
        </p:txBody>
      </p:sp>
      <p:sp>
        <p:nvSpPr>
          <p:cNvPr id="3" name="Content Placeholder 2"/>
          <p:cNvSpPr>
            <a:spLocks noGrp="1"/>
          </p:cNvSpPr>
          <p:nvPr>
            <p:ph idx="1"/>
          </p:nvPr>
        </p:nvSpPr>
        <p:spPr/>
        <p:txBody>
          <a:bodyPr>
            <a:normAutofit/>
          </a:bodyPr>
          <a:lstStyle/>
          <a:p>
            <a:r>
              <a:rPr lang="en-US" b="1" dirty="0" smtClean="0">
                <a:latin typeface="Helvetica Neue"/>
                <a:cs typeface="Helvetica Neue"/>
              </a:rPr>
              <a:t>Introduction to using the encoding/xml package</a:t>
            </a:r>
          </a:p>
          <a:p>
            <a:r>
              <a:rPr lang="en-US" b="1" dirty="0" smtClean="0">
                <a:latin typeface="Helvetica Neue"/>
                <a:cs typeface="Helvetica Neue"/>
              </a:rPr>
              <a:t>Convert CSV data to XML encoded data</a:t>
            </a:r>
          </a:p>
        </p:txBody>
      </p:sp>
    </p:spTree>
    <p:extLst>
      <p:ext uri="{BB962C8B-B14F-4D97-AF65-F5344CB8AC3E}">
        <p14:creationId xmlns:p14="http://schemas.microsoft.com/office/powerpoint/2010/main" val="3040499251"/>
      </p:ext>
    </p:extLst>
  </p:cSld>
  <p:clrMapOvr>
    <a:masterClrMapping/>
  </p:clrMapOvr>
  <p:timing>
    <p:tnLst>
      <p:par>
        <p:cTn xmlns:p14="http://schemas.microsoft.com/office/powerpoint/2010/main" id="1" dur="indefinite" restart="never" nodeType="tmRoot"/>
      </p:par>
    </p:tnLst>
  </p:timing>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8" name="Elbow Connector 37"/>
          <p:cNvCxnSpPr>
            <a:stCxn id="34" idx="3"/>
            <a:endCxn id="25" idx="1"/>
          </p:cNvCxnSpPr>
          <p:nvPr/>
        </p:nvCxnSpPr>
        <p:spPr>
          <a:xfrm>
            <a:off x="5133023" y="2782824"/>
            <a:ext cx="1208455" cy="12700"/>
          </a:xfrm>
          <a:prstGeom prst="bentConnector3">
            <a:avLst>
              <a:gd name="adj1" fmla="val 50000"/>
            </a:avLst>
          </a:prstGeom>
          <a:ln>
            <a:solidFill>
              <a:srgbClr val="3366FF"/>
            </a:solidFill>
            <a:tailEnd type="arrow"/>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Design</a:t>
            </a:r>
            <a:endParaRPr lang="en-US" dirty="0"/>
          </a:p>
        </p:txBody>
      </p:sp>
      <p:sp>
        <p:nvSpPr>
          <p:cNvPr id="4" name="Magnetic Disk 3"/>
          <p:cNvSpPr/>
          <p:nvPr/>
        </p:nvSpPr>
        <p:spPr>
          <a:xfrm>
            <a:off x="409146" y="3341453"/>
            <a:ext cx="1322038" cy="669324"/>
          </a:xfrm>
          <a:prstGeom prst="flowChartMagneticDisk">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err="1" smtClean="0"/>
              <a:t>data.csv</a:t>
            </a:r>
            <a:endParaRPr lang="en-US" sz="1400" dirty="0"/>
          </a:p>
        </p:txBody>
      </p:sp>
      <p:cxnSp>
        <p:nvCxnSpPr>
          <p:cNvPr id="6" name="Elbow Connector 5"/>
          <p:cNvCxnSpPr>
            <a:stCxn id="4" idx="1"/>
            <a:endCxn id="9" idx="1"/>
          </p:cNvCxnSpPr>
          <p:nvPr/>
        </p:nvCxnSpPr>
        <p:spPr>
          <a:xfrm rot="5400000" flipH="1" flipV="1">
            <a:off x="966452" y="2886538"/>
            <a:ext cx="558629" cy="351203"/>
          </a:xfrm>
          <a:prstGeom prst="bentConnector2">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a:stCxn id="9" idx="3"/>
            <a:endCxn id="34" idx="1"/>
          </p:cNvCxnSpPr>
          <p:nvPr/>
        </p:nvCxnSpPr>
        <p:spPr>
          <a:xfrm>
            <a:off x="2593818" y="2782824"/>
            <a:ext cx="1287319" cy="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2778008" y="2328204"/>
            <a:ext cx="869873" cy="369332"/>
          </a:xfrm>
          <a:prstGeom prst="rect">
            <a:avLst/>
          </a:prstGeom>
          <a:noFill/>
        </p:spPr>
        <p:txBody>
          <a:bodyPr wrap="square" rtlCol="0">
            <a:spAutoFit/>
          </a:bodyPr>
          <a:lstStyle/>
          <a:p>
            <a:pPr algn="ctr"/>
            <a:r>
              <a:rPr lang="en-US" dirty="0" smtClean="0"/>
              <a:t>line</a:t>
            </a:r>
            <a:endParaRPr lang="en-US" dirty="0"/>
          </a:p>
        </p:txBody>
      </p:sp>
      <p:sp>
        <p:nvSpPr>
          <p:cNvPr id="32" name="TextBox 31"/>
          <p:cNvSpPr txBox="1"/>
          <p:nvPr/>
        </p:nvSpPr>
        <p:spPr>
          <a:xfrm>
            <a:off x="5067986" y="2317556"/>
            <a:ext cx="1056136" cy="369332"/>
          </a:xfrm>
          <a:prstGeom prst="rect">
            <a:avLst/>
          </a:prstGeom>
          <a:noFill/>
        </p:spPr>
        <p:txBody>
          <a:bodyPr wrap="square" rtlCol="0">
            <a:spAutoFit/>
          </a:bodyPr>
          <a:lstStyle/>
          <a:p>
            <a:r>
              <a:rPr lang="en-US" dirty="0" smtClean="0"/>
              <a:t>*Person</a:t>
            </a:r>
            <a:endParaRPr lang="en-US" dirty="0"/>
          </a:p>
        </p:txBody>
      </p:sp>
      <p:sp>
        <p:nvSpPr>
          <p:cNvPr id="22" name="Direct Access Storage 21"/>
          <p:cNvSpPr/>
          <p:nvPr/>
        </p:nvSpPr>
        <p:spPr>
          <a:xfrm>
            <a:off x="2946471" y="2700887"/>
            <a:ext cx="573917" cy="167330"/>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Direct Access Storage 22"/>
          <p:cNvSpPr/>
          <p:nvPr/>
        </p:nvSpPr>
        <p:spPr>
          <a:xfrm>
            <a:off x="5368782" y="2700887"/>
            <a:ext cx="573917" cy="167330"/>
          </a:xfrm>
          <a:prstGeom prst="flowChartMagneticDrum">
            <a:avLst/>
          </a:prstGeom>
        </p:spPr>
        <p:style>
          <a:lnRef idx="1">
            <a:schemeClr val="accent6"/>
          </a:lnRef>
          <a:fillRef idx="2">
            <a:schemeClr val="accent6"/>
          </a:fillRef>
          <a:effectRef idx="1">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9" name="Sequential Access Storage 8"/>
          <p:cNvSpPr/>
          <p:nvPr/>
        </p:nvSpPr>
        <p:spPr>
          <a:xfrm>
            <a:off x="1421368" y="2502222"/>
            <a:ext cx="1172450" cy="561203"/>
          </a:xfrm>
          <a:prstGeom prst="flowChartMagneticTap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400" dirty="0" err="1" smtClean="0"/>
              <a:t>readCSV</a:t>
            </a:r>
            <a:endParaRPr lang="en-US" sz="1400" dirty="0"/>
          </a:p>
        </p:txBody>
      </p:sp>
      <p:sp>
        <p:nvSpPr>
          <p:cNvPr id="34" name="Sequential Access Storage 33"/>
          <p:cNvSpPr/>
          <p:nvPr/>
        </p:nvSpPr>
        <p:spPr>
          <a:xfrm>
            <a:off x="3881137" y="2502222"/>
            <a:ext cx="1251886" cy="561203"/>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err="1" smtClean="0"/>
              <a:t>getRow</a:t>
            </a:r>
            <a:endParaRPr lang="en-US" dirty="0"/>
          </a:p>
        </p:txBody>
      </p:sp>
      <p:sp>
        <p:nvSpPr>
          <p:cNvPr id="17" name="Magnetic Disk 16"/>
          <p:cNvSpPr/>
          <p:nvPr/>
        </p:nvSpPr>
        <p:spPr>
          <a:xfrm>
            <a:off x="7441510" y="3286493"/>
            <a:ext cx="1322038" cy="669324"/>
          </a:xfrm>
          <a:prstGeom prst="flowChartMagneticDisk">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err="1" smtClean="0"/>
              <a:t>data.xml</a:t>
            </a:r>
            <a:endParaRPr lang="en-US" sz="1400" dirty="0"/>
          </a:p>
        </p:txBody>
      </p:sp>
      <p:sp>
        <p:nvSpPr>
          <p:cNvPr id="25" name="Sequential Access Storage 24"/>
          <p:cNvSpPr/>
          <p:nvPr/>
        </p:nvSpPr>
        <p:spPr>
          <a:xfrm>
            <a:off x="6341478" y="2502222"/>
            <a:ext cx="1251886" cy="561203"/>
          </a:xfrm>
          <a:prstGeom prst="flowChartMagneticTap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dirty="0" err="1" smtClean="0"/>
              <a:t>writeXml</a:t>
            </a:r>
            <a:endParaRPr lang="en-US" sz="1400" dirty="0"/>
          </a:p>
        </p:txBody>
      </p:sp>
      <p:cxnSp>
        <p:nvCxnSpPr>
          <p:cNvPr id="27" name="Elbow Connector 26"/>
          <p:cNvCxnSpPr>
            <a:stCxn id="25" idx="3"/>
            <a:endCxn id="17" idx="1"/>
          </p:cNvCxnSpPr>
          <p:nvPr/>
        </p:nvCxnSpPr>
        <p:spPr>
          <a:xfrm>
            <a:off x="7593364" y="2782824"/>
            <a:ext cx="509165" cy="503669"/>
          </a:xfrm>
          <a:prstGeom prst="bentConnector2">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69295930"/>
      </p:ext>
    </p:extLst>
  </p:cSld>
  <p:clrMapOvr>
    <a:masterClrMapping/>
  </p:clrMapOvr>
  <p:timing>
    <p:tnLst>
      <p:par>
        <p:cTn xmlns:p14="http://schemas.microsoft.com/office/powerpoint/2010/main" id="1" dur="indefinite" restart="never" nodeType="tmRoot"/>
      </p:par>
    </p:tnLst>
  </p:timing>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Helvetica Neue"/>
                <a:cs typeface="Helvetica Neue"/>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8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text/template</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endParaRPr>
          </a:p>
        </p:txBody>
      </p:sp>
      <p:sp>
        <p:nvSpPr>
          <p:cNvPr id="8" name="Rectangle 7"/>
          <p:cNvSpPr/>
          <p:nvPr/>
        </p:nvSpPr>
        <p:spPr>
          <a:xfrm>
            <a:off x="2" y="239633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latin typeface="Helvetica Neue"/>
                <a:cs typeface="Helvetica Neue"/>
              </a:rPr>
              <a:t>12: Package Tour</a:t>
            </a:r>
          </a:p>
        </p:txBody>
      </p:sp>
    </p:spTree>
    <p:extLst>
      <p:ext uri="{BB962C8B-B14F-4D97-AF65-F5344CB8AC3E}">
        <p14:creationId xmlns:p14="http://schemas.microsoft.com/office/powerpoint/2010/main" val="2932455640"/>
      </p:ext>
    </p:extLst>
  </p:cSld>
  <p:clrMapOvr>
    <a:masterClrMapping/>
  </p:clrMapOvr>
  <p:timing>
    <p:tnLst>
      <p:par>
        <p:cTn xmlns:p14="http://schemas.microsoft.com/office/powerpoint/2010/main" id="1" dur="indefinite" restart="never" nodeType="tmRoot"/>
      </p:par>
    </p:tnLst>
  </p:timing>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Helvetica Neue"/>
                <a:cs typeface="Helvetica Neue"/>
              </a:rPr>
              <a:t>Objectives</a:t>
            </a:r>
            <a:endParaRPr lang="en-US" b="1" dirty="0">
              <a:latin typeface="Helvetica Neue"/>
              <a:cs typeface="Helvetica Neue"/>
            </a:endParaRPr>
          </a:p>
        </p:txBody>
      </p:sp>
      <p:sp>
        <p:nvSpPr>
          <p:cNvPr id="3" name="Content Placeholder 2"/>
          <p:cNvSpPr>
            <a:spLocks noGrp="1"/>
          </p:cNvSpPr>
          <p:nvPr>
            <p:ph idx="1"/>
          </p:nvPr>
        </p:nvSpPr>
        <p:spPr/>
        <p:txBody>
          <a:bodyPr>
            <a:normAutofit/>
          </a:bodyPr>
          <a:lstStyle/>
          <a:p>
            <a:r>
              <a:rPr lang="en-US" b="1" dirty="0" smtClean="0">
                <a:latin typeface="Helvetica Neue"/>
                <a:cs typeface="Helvetica Neue"/>
              </a:rPr>
              <a:t>Introduction to using the </a:t>
            </a:r>
            <a:r>
              <a:rPr lang="en-US" b="1" dirty="0" smtClean="0">
                <a:latin typeface="Helvetica Neue"/>
                <a:cs typeface="Helvetica Neue"/>
              </a:rPr>
              <a:t>text/template package</a:t>
            </a:r>
            <a:endParaRPr lang="en-US" b="1" dirty="0">
              <a:latin typeface="Helvetica Neue"/>
              <a:cs typeface="Helvetica Neue"/>
            </a:endParaRPr>
          </a:p>
          <a:p>
            <a:pPr lvl="1"/>
            <a:r>
              <a:rPr lang="en-US" b="1" dirty="0" smtClean="0">
                <a:latin typeface="Helvetica Neue"/>
                <a:cs typeface="Helvetica Neue"/>
              </a:rPr>
              <a:t>Using string template and file template</a:t>
            </a:r>
          </a:p>
        </p:txBody>
      </p:sp>
    </p:spTree>
    <p:extLst>
      <p:ext uri="{BB962C8B-B14F-4D97-AF65-F5344CB8AC3E}">
        <p14:creationId xmlns:p14="http://schemas.microsoft.com/office/powerpoint/2010/main" val="3042662237"/>
      </p:ext>
    </p:extLst>
  </p:cSld>
  <p:clrMapOvr>
    <a:masterClrMapping/>
  </p:clrMapOvr>
  <p:timing>
    <p:tnLst>
      <p:par>
        <p:cTn xmlns:p14="http://schemas.microsoft.com/office/powerpoint/2010/main" id="1" dur="indefinite" restart="never" nodeType="tmRoot"/>
      </p:par>
    </p:tnLst>
  </p:timing>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Highlevel</a:t>
            </a:r>
            <a:endParaRPr lang="en-US" dirty="0"/>
          </a:p>
        </p:txBody>
      </p:sp>
      <p:sp>
        <p:nvSpPr>
          <p:cNvPr id="3" name="Rectangle 2"/>
          <p:cNvSpPr/>
          <p:nvPr/>
        </p:nvSpPr>
        <p:spPr>
          <a:xfrm>
            <a:off x="1127409" y="1846800"/>
            <a:ext cx="1593923" cy="120528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Template</a:t>
            </a:r>
            <a:endParaRPr lang="en-US" dirty="0"/>
          </a:p>
        </p:txBody>
      </p:sp>
      <p:sp>
        <p:nvSpPr>
          <p:cNvPr id="7" name="Magnetic Disk 6"/>
          <p:cNvSpPr/>
          <p:nvPr/>
        </p:nvSpPr>
        <p:spPr>
          <a:xfrm>
            <a:off x="3459980" y="1846800"/>
            <a:ext cx="1509691" cy="1205280"/>
          </a:xfrm>
          <a:prstGeom prst="flowChartMagneticDisk">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Data</a:t>
            </a:r>
            <a:endParaRPr lang="en-US" dirty="0"/>
          </a:p>
        </p:txBody>
      </p:sp>
      <p:sp>
        <p:nvSpPr>
          <p:cNvPr id="8" name="Plus 7"/>
          <p:cNvSpPr/>
          <p:nvPr/>
        </p:nvSpPr>
        <p:spPr>
          <a:xfrm>
            <a:off x="2967548" y="2274480"/>
            <a:ext cx="311009" cy="330480"/>
          </a:xfrm>
          <a:prstGeom prst="mathPlus">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10" name="Equal 9"/>
          <p:cNvSpPr/>
          <p:nvPr/>
        </p:nvSpPr>
        <p:spPr>
          <a:xfrm>
            <a:off x="5157572" y="2280960"/>
            <a:ext cx="349886" cy="324000"/>
          </a:xfrm>
          <a:prstGeom prst="mathEqual">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solidFill>
                <a:schemeClr val="tx1"/>
              </a:solidFill>
            </a:endParaRPr>
          </a:p>
        </p:txBody>
      </p:sp>
      <p:sp>
        <p:nvSpPr>
          <p:cNvPr id="11" name="Snip Single Corner Rectangle 10"/>
          <p:cNvSpPr/>
          <p:nvPr/>
        </p:nvSpPr>
        <p:spPr>
          <a:xfrm>
            <a:off x="5948055" y="1846800"/>
            <a:ext cx="1710551" cy="1205280"/>
          </a:xfrm>
          <a:prstGeom prst="snip1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Rendered text</a:t>
            </a:r>
            <a:endParaRPr lang="en-US" dirty="0"/>
          </a:p>
        </p:txBody>
      </p:sp>
    </p:spTree>
    <p:extLst>
      <p:ext uri="{BB962C8B-B14F-4D97-AF65-F5344CB8AC3E}">
        <p14:creationId xmlns:p14="http://schemas.microsoft.com/office/powerpoint/2010/main" val="3658084049"/>
      </p:ext>
    </p:extLst>
  </p:cSld>
  <p:clrMapOvr>
    <a:masterClrMapping/>
  </p:clrMapOvr>
  <p:timing>
    <p:tnLst>
      <p:par>
        <p:cTn xmlns:p14="http://schemas.microsoft.com/office/powerpoint/2010/main" id="1" dur="indefinite" restart="never" nodeType="tmRoot"/>
      </p:par>
    </p:tnLst>
  </p:timing>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Text Substitution at Scale</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Generating a large amount of text, shaped by data:</a:t>
            </a:r>
          </a:p>
          <a:p>
            <a:pPr lvl="1"/>
            <a:r>
              <a:rPr lang="en-US" dirty="0" smtClean="0"/>
              <a:t>Example:</a:t>
            </a:r>
          </a:p>
          <a:p>
            <a:pPr lvl="2"/>
            <a:r>
              <a:rPr lang="en-US" dirty="0" smtClean="0"/>
              <a:t>Emails to several individuals; where name, address, phone,</a:t>
            </a:r>
            <a:r>
              <a:rPr lang="en-US" dirty="0"/>
              <a:t> </a:t>
            </a:r>
            <a:r>
              <a:rPr lang="en-US" dirty="0" err="1" smtClean="0"/>
              <a:t>etc</a:t>
            </a:r>
            <a:r>
              <a:rPr lang="en-US" dirty="0" smtClean="0"/>
              <a:t> is the only difference between emails</a:t>
            </a:r>
          </a:p>
          <a:p>
            <a:r>
              <a:rPr lang="en-US" dirty="0" smtClean="0"/>
              <a:t>Flexibility</a:t>
            </a:r>
          </a:p>
          <a:p>
            <a:pPr lvl="1"/>
            <a:r>
              <a:rPr lang="en-US" dirty="0" smtClean="0"/>
              <a:t>Easy to make changes to final output by changing template</a:t>
            </a:r>
            <a:endParaRPr lang="en-US" dirty="0"/>
          </a:p>
        </p:txBody>
      </p:sp>
    </p:spTree>
    <p:extLst>
      <p:ext uri="{BB962C8B-B14F-4D97-AF65-F5344CB8AC3E}">
        <p14:creationId xmlns:p14="http://schemas.microsoft.com/office/powerpoint/2010/main" val="4008634355"/>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318991972"/>
              </p:ext>
            </p:extLst>
          </p:nvPr>
        </p:nvGraphicFramePr>
        <p:xfrm>
          <a:off x="457200" y="1200150"/>
          <a:ext cx="8229600" cy="741680"/>
        </p:xfrm>
        <a:graphic>
          <a:graphicData uri="http://schemas.openxmlformats.org/drawingml/2006/table">
            <a:tbl>
              <a:tblPr firstRow="1" bandRow="1">
                <a:tableStyleId>{5C22544A-7EE6-4342-B048-85BDC9FD1C3A}</a:tableStyleId>
              </a:tblPr>
              <a:tblGrid>
                <a:gridCol w="2057400"/>
                <a:gridCol w="2057400"/>
                <a:gridCol w="2057400"/>
                <a:gridCol w="2057400"/>
              </a:tblGrid>
              <a:tr h="370840">
                <a:tc>
                  <a:txBody>
                    <a:bodyPr/>
                    <a:lstStyle/>
                    <a:p>
                      <a:r>
                        <a:rPr lang="en-US" dirty="0" smtClean="0"/>
                        <a:t>Name</a:t>
                      </a:r>
                      <a:endParaRPr lang="en-US" dirty="0"/>
                    </a:p>
                  </a:txBody>
                  <a:tcPr/>
                </a:tc>
                <a:tc>
                  <a:txBody>
                    <a:bodyPr/>
                    <a:lstStyle/>
                    <a:p>
                      <a:r>
                        <a:rPr lang="en-US" dirty="0" smtClean="0"/>
                        <a:t>Age</a:t>
                      </a:r>
                      <a:endParaRPr lang="en-US" dirty="0"/>
                    </a:p>
                  </a:txBody>
                  <a:tcPr/>
                </a:tc>
                <a:tc>
                  <a:txBody>
                    <a:bodyPr/>
                    <a:lstStyle/>
                    <a:p>
                      <a:r>
                        <a:rPr lang="en-US" dirty="0" smtClean="0"/>
                        <a:t>Group</a:t>
                      </a:r>
                      <a:endParaRPr lang="en-US" dirty="0"/>
                    </a:p>
                  </a:txBody>
                  <a:tcPr/>
                </a:tc>
                <a:tc>
                  <a:txBody>
                    <a:bodyPr/>
                    <a:lstStyle/>
                    <a:p>
                      <a:r>
                        <a:rPr lang="en-US" dirty="0" smtClean="0"/>
                        <a:t>Team</a:t>
                      </a:r>
                      <a:r>
                        <a:rPr lang="en-US" baseline="0" dirty="0" smtClean="0"/>
                        <a:t> Color</a:t>
                      </a:r>
                      <a:endParaRPr lang="en-US" dirty="0"/>
                    </a:p>
                  </a:txBody>
                  <a:tcPr/>
                </a:tc>
              </a:tr>
              <a:tr h="370840">
                <a:tc>
                  <a:txBody>
                    <a:bodyPr/>
                    <a:lstStyle/>
                    <a:p>
                      <a:r>
                        <a:rPr lang="en-US" dirty="0" smtClean="0"/>
                        <a:t>Sean Wise</a:t>
                      </a:r>
                      <a:endParaRPr lang="en-US" dirty="0"/>
                    </a:p>
                  </a:txBody>
                  <a:tcPr/>
                </a:tc>
                <a:tc>
                  <a:txBody>
                    <a:bodyPr/>
                    <a:lstStyle/>
                    <a:p>
                      <a:r>
                        <a:rPr lang="en-US" dirty="0" smtClean="0"/>
                        <a:t>37</a:t>
                      </a:r>
                      <a:endParaRPr lang="en-US" dirty="0"/>
                    </a:p>
                  </a:txBody>
                  <a:tcPr/>
                </a:tc>
                <a:tc>
                  <a:txBody>
                    <a:bodyPr/>
                    <a:lstStyle/>
                    <a:p>
                      <a:r>
                        <a:rPr lang="en-US" dirty="0" smtClean="0"/>
                        <a:t>A</a:t>
                      </a:r>
                      <a:endParaRPr lang="en-US" dirty="0"/>
                    </a:p>
                  </a:txBody>
                  <a:tcPr/>
                </a:tc>
                <a:tc>
                  <a:txBody>
                    <a:bodyPr/>
                    <a:lstStyle/>
                    <a:p>
                      <a:r>
                        <a:rPr lang="en-US" dirty="0" smtClean="0"/>
                        <a:t>RED</a:t>
                      </a:r>
                      <a:endParaRPr lang="en-US" dirty="0"/>
                    </a:p>
                  </a:txBody>
                  <a:tcPr/>
                </a:tc>
              </a:tr>
            </a:tbl>
          </a:graphicData>
        </a:graphic>
      </p:graphicFrame>
      <p:sp>
        <p:nvSpPr>
          <p:cNvPr id="5" name="Up Arrow 4"/>
          <p:cNvSpPr/>
          <p:nvPr/>
        </p:nvSpPr>
        <p:spPr>
          <a:xfrm rot="10800000">
            <a:off x="4094958" y="2063092"/>
            <a:ext cx="907110" cy="473040"/>
          </a:xfrm>
          <a:prstGeom prst="up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6" name="Rectangle 5"/>
          <p:cNvSpPr/>
          <p:nvPr/>
        </p:nvSpPr>
        <p:spPr>
          <a:xfrm>
            <a:off x="457200" y="2657394"/>
            <a:ext cx="8229600" cy="73872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r>
              <a:rPr lang="en-US" dirty="0" smtClean="0"/>
              <a:t>Hello &lt;name&gt;, your age of &lt;age&gt;, places you in group ‘&lt;group&gt;’. Group ‘&lt;group&gt;’has been assigned team color ‘&lt;team color&gt;’.</a:t>
            </a:r>
            <a:endParaRPr lang="en-US" dirty="0"/>
          </a:p>
        </p:txBody>
      </p:sp>
      <p:sp>
        <p:nvSpPr>
          <p:cNvPr id="7" name="Up Arrow 6"/>
          <p:cNvSpPr/>
          <p:nvPr/>
        </p:nvSpPr>
        <p:spPr>
          <a:xfrm rot="10800000">
            <a:off x="4094958" y="3517377"/>
            <a:ext cx="907110" cy="473040"/>
          </a:xfrm>
          <a:prstGeom prst="up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8" name="Rectangle 7"/>
          <p:cNvSpPr/>
          <p:nvPr/>
        </p:nvSpPr>
        <p:spPr>
          <a:xfrm>
            <a:off x="457200" y="4111680"/>
            <a:ext cx="8229600" cy="73872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r>
              <a:rPr lang="en-US" dirty="0" smtClean="0"/>
              <a:t>Hello Sean Wise, your age of 37, places you in group ‘A’. Group ‘A’ has been assigned team color ‘RED’.</a:t>
            </a:r>
            <a:endParaRPr lang="en-US" dirty="0"/>
          </a:p>
        </p:txBody>
      </p:sp>
    </p:spTree>
    <p:extLst>
      <p:ext uri="{BB962C8B-B14F-4D97-AF65-F5344CB8AC3E}">
        <p14:creationId xmlns:p14="http://schemas.microsoft.com/office/powerpoint/2010/main" val="175555254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 ‘bit’?</a:t>
            </a:r>
            <a:endParaRPr lang="en-US" dirty="0"/>
          </a:p>
        </p:txBody>
      </p:sp>
      <p:sp>
        <p:nvSpPr>
          <p:cNvPr id="3" name="Content Placeholder 2"/>
          <p:cNvSpPr>
            <a:spLocks noGrp="1"/>
          </p:cNvSpPr>
          <p:nvPr>
            <p:ph idx="1"/>
          </p:nvPr>
        </p:nvSpPr>
        <p:spPr/>
        <p:txBody>
          <a:bodyPr>
            <a:normAutofit/>
          </a:bodyPr>
          <a:lstStyle/>
          <a:p>
            <a:r>
              <a:rPr lang="en-US" dirty="0" smtClean="0"/>
              <a:t>Bit</a:t>
            </a:r>
          </a:p>
          <a:p>
            <a:pPr lvl="1"/>
            <a:r>
              <a:rPr lang="en-US" dirty="0" smtClean="0"/>
              <a:t>A </a:t>
            </a:r>
            <a:r>
              <a:rPr lang="en-US" b="1" i="1" dirty="0" smtClean="0">
                <a:solidFill>
                  <a:schemeClr val="accent3"/>
                </a:solidFill>
              </a:rPr>
              <a:t>bit</a:t>
            </a:r>
            <a:r>
              <a:rPr lang="en-US" dirty="0" smtClean="0"/>
              <a:t>, is like a switch, it is either </a:t>
            </a:r>
            <a:r>
              <a:rPr lang="en-US" b="1" i="1" dirty="0" smtClean="0"/>
              <a:t>on</a:t>
            </a:r>
            <a:r>
              <a:rPr lang="en-US" dirty="0" smtClean="0"/>
              <a:t> or </a:t>
            </a:r>
            <a:r>
              <a:rPr lang="en-US" b="1" i="1" dirty="0" smtClean="0"/>
              <a:t>off</a:t>
            </a:r>
          </a:p>
          <a:p>
            <a:pPr lvl="1"/>
            <a:r>
              <a:rPr lang="en-US" dirty="0" smtClean="0"/>
              <a:t>Each </a:t>
            </a:r>
            <a:r>
              <a:rPr lang="en-US" b="1" i="1" dirty="0">
                <a:solidFill>
                  <a:schemeClr val="accent3"/>
                </a:solidFill>
              </a:rPr>
              <a:t>bit</a:t>
            </a:r>
            <a:r>
              <a:rPr lang="en-US" dirty="0">
                <a:solidFill>
                  <a:schemeClr val="accent3"/>
                </a:solidFill>
              </a:rPr>
              <a:t> </a:t>
            </a:r>
            <a:r>
              <a:rPr lang="en-US" dirty="0" smtClean="0"/>
              <a:t>represents a binary value of 0 or 1</a:t>
            </a:r>
          </a:p>
        </p:txBody>
      </p:sp>
      <p:pic>
        <p:nvPicPr>
          <p:cNvPr id="4" name="Picture 3"/>
          <p:cNvPicPr>
            <a:picLocks noChangeAspect="1"/>
          </p:cNvPicPr>
          <p:nvPr/>
        </p:nvPicPr>
        <p:blipFill>
          <a:blip r:embed="rId2"/>
          <a:stretch>
            <a:fillRect/>
          </a:stretch>
        </p:blipFill>
        <p:spPr>
          <a:xfrm>
            <a:off x="779193" y="2622318"/>
            <a:ext cx="6736635" cy="1834255"/>
          </a:xfrm>
          <a:prstGeom prst="rect">
            <a:avLst/>
          </a:prstGeom>
        </p:spPr>
      </p:pic>
      <p:sp>
        <p:nvSpPr>
          <p:cNvPr id="5" name="TextBox 4"/>
          <p:cNvSpPr txBox="1"/>
          <p:nvPr/>
        </p:nvSpPr>
        <p:spPr>
          <a:xfrm>
            <a:off x="2841703" y="3695129"/>
            <a:ext cx="301660" cy="369332"/>
          </a:xfrm>
          <a:prstGeom prst="rect">
            <a:avLst/>
          </a:prstGeom>
          <a:noFill/>
        </p:spPr>
        <p:txBody>
          <a:bodyPr wrap="none" rtlCol="0">
            <a:spAutoFit/>
          </a:bodyPr>
          <a:lstStyle/>
          <a:p>
            <a:r>
              <a:rPr lang="en-US" dirty="0" smtClean="0"/>
              <a:t>0</a:t>
            </a:r>
            <a:endParaRPr lang="en-US" dirty="0"/>
          </a:p>
        </p:txBody>
      </p:sp>
      <p:sp>
        <p:nvSpPr>
          <p:cNvPr id="6" name="TextBox 5"/>
          <p:cNvSpPr txBox="1"/>
          <p:nvPr/>
        </p:nvSpPr>
        <p:spPr>
          <a:xfrm>
            <a:off x="6676395" y="3695129"/>
            <a:ext cx="301660" cy="369332"/>
          </a:xfrm>
          <a:prstGeom prst="rect">
            <a:avLst/>
          </a:prstGeom>
          <a:noFill/>
        </p:spPr>
        <p:txBody>
          <a:bodyPr wrap="none" rtlCol="0">
            <a:spAutoFit/>
          </a:bodyPr>
          <a:lstStyle/>
          <a:p>
            <a:r>
              <a:rPr lang="en-US" dirty="0" smtClean="0"/>
              <a:t>0</a:t>
            </a:r>
            <a:endParaRPr lang="en-US" dirty="0"/>
          </a:p>
        </p:txBody>
      </p:sp>
      <p:sp>
        <p:nvSpPr>
          <p:cNvPr id="7" name="TextBox 6"/>
          <p:cNvSpPr txBox="1"/>
          <p:nvPr/>
        </p:nvSpPr>
        <p:spPr>
          <a:xfrm>
            <a:off x="4724277" y="2659016"/>
            <a:ext cx="301660" cy="369332"/>
          </a:xfrm>
          <a:prstGeom prst="rect">
            <a:avLst/>
          </a:prstGeom>
          <a:noFill/>
        </p:spPr>
        <p:txBody>
          <a:bodyPr wrap="none" rtlCol="0">
            <a:spAutoFit/>
          </a:bodyPr>
          <a:lstStyle/>
          <a:p>
            <a:r>
              <a:rPr lang="en-US" dirty="0" smtClean="0"/>
              <a:t>1</a:t>
            </a:r>
            <a:endParaRPr lang="en-US" dirty="0"/>
          </a:p>
        </p:txBody>
      </p:sp>
    </p:spTree>
    <p:extLst>
      <p:ext uri="{BB962C8B-B14F-4D97-AF65-F5344CB8AC3E}">
        <p14:creationId xmlns:p14="http://schemas.microsoft.com/office/powerpoint/2010/main" val="234121016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Counting with ‘bits’</a:t>
            </a:r>
            <a:endParaRPr lang="en-US" dirty="0"/>
          </a:p>
        </p:txBody>
      </p:sp>
      <p:sp>
        <p:nvSpPr>
          <p:cNvPr id="3" name="Content Placeholder 2"/>
          <p:cNvSpPr>
            <a:spLocks noGrp="1"/>
          </p:cNvSpPr>
          <p:nvPr>
            <p:ph idx="1"/>
          </p:nvPr>
        </p:nvSpPr>
        <p:spPr>
          <a:xfrm>
            <a:off x="457200" y="1200151"/>
            <a:ext cx="8229600" cy="3376280"/>
          </a:xfrm>
        </p:spPr>
        <p:txBody>
          <a:bodyPr>
            <a:normAutofit fontScale="85000" lnSpcReduction="20000"/>
          </a:bodyPr>
          <a:lstStyle/>
          <a:p>
            <a:r>
              <a:rPr lang="en-US" dirty="0" smtClean="0"/>
              <a:t>Just as 1 </a:t>
            </a:r>
            <a:r>
              <a:rPr lang="en-US" b="1" i="1" dirty="0">
                <a:solidFill>
                  <a:schemeClr val="accent3"/>
                </a:solidFill>
              </a:rPr>
              <a:t>bit</a:t>
            </a:r>
            <a:r>
              <a:rPr lang="en-US" dirty="0">
                <a:solidFill>
                  <a:schemeClr val="accent3"/>
                </a:solidFill>
              </a:rPr>
              <a:t> </a:t>
            </a:r>
            <a:r>
              <a:rPr lang="en-US" dirty="0" smtClean="0"/>
              <a:t>can designate 2 distinct </a:t>
            </a:r>
            <a:r>
              <a:rPr lang="en-US" b="1" i="1" dirty="0" smtClean="0">
                <a:solidFill>
                  <a:schemeClr val="bg2">
                    <a:lumMod val="50000"/>
                  </a:schemeClr>
                </a:solidFill>
              </a:rPr>
              <a:t>states </a:t>
            </a:r>
            <a:r>
              <a:rPr lang="en-US" dirty="0" smtClean="0"/>
              <a:t>or </a:t>
            </a:r>
            <a:r>
              <a:rPr lang="en-US" b="1" i="1" dirty="0" smtClean="0">
                <a:solidFill>
                  <a:schemeClr val="bg2">
                    <a:lumMod val="50000"/>
                  </a:schemeClr>
                </a:solidFill>
              </a:rPr>
              <a:t>values</a:t>
            </a:r>
            <a:r>
              <a:rPr lang="en-US" dirty="0" smtClean="0"/>
              <a:t>, using multiple </a:t>
            </a:r>
            <a:r>
              <a:rPr lang="en-US" b="1" i="1" dirty="0" smtClean="0">
                <a:solidFill>
                  <a:schemeClr val="accent3"/>
                </a:solidFill>
              </a:rPr>
              <a:t>bits</a:t>
            </a:r>
            <a:r>
              <a:rPr lang="en-US" dirty="0" smtClean="0">
                <a:solidFill>
                  <a:schemeClr val="accent3"/>
                </a:solidFill>
              </a:rPr>
              <a:t> </a:t>
            </a:r>
            <a:r>
              <a:rPr lang="en-US" dirty="0" smtClean="0"/>
              <a:t>can designate even higher numbers of </a:t>
            </a:r>
            <a:r>
              <a:rPr lang="en-US" b="1" i="1" dirty="0" smtClean="0">
                <a:solidFill>
                  <a:schemeClr val="bg2">
                    <a:lumMod val="50000"/>
                  </a:schemeClr>
                </a:solidFill>
              </a:rPr>
              <a:t>states</a:t>
            </a:r>
            <a:r>
              <a:rPr lang="en-US" dirty="0" smtClean="0"/>
              <a:t>/</a:t>
            </a:r>
            <a:r>
              <a:rPr lang="en-US" b="1" i="1" dirty="0" smtClean="0">
                <a:solidFill>
                  <a:schemeClr val="bg2">
                    <a:lumMod val="50000"/>
                  </a:schemeClr>
                </a:solidFill>
              </a:rPr>
              <a:t>values</a:t>
            </a:r>
            <a:r>
              <a:rPr lang="en-US" dirty="0" smtClean="0"/>
              <a:t>.</a:t>
            </a:r>
          </a:p>
          <a:p>
            <a:endParaRPr lang="en-US" dirty="0"/>
          </a:p>
          <a:p>
            <a:endParaRPr lang="en-US" dirty="0" smtClean="0"/>
          </a:p>
          <a:p>
            <a:endParaRPr lang="en-US" dirty="0"/>
          </a:p>
          <a:p>
            <a:r>
              <a:rPr lang="en-US" dirty="0" smtClean="0"/>
              <a:t>A pair of light bulbs, can have 4 distinct states. Hence, 2 </a:t>
            </a:r>
            <a:r>
              <a:rPr lang="en-US" b="1" i="1" dirty="0">
                <a:solidFill>
                  <a:schemeClr val="accent3"/>
                </a:solidFill>
              </a:rPr>
              <a:t>bits</a:t>
            </a:r>
            <a:r>
              <a:rPr lang="en-US" dirty="0">
                <a:solidFill>
                  <a:schemeClr val="accent3"/>
                </a:solidFill>
              </a:rPr>
              <a:t> </a:t>
            </a:r>
            <a:r>
              <a:rPr lang="en-US" dirty="0"/>
              <a:t>can designate </a:t>
            </a:r>
            <a:r>
              <a:rPr lang="en-US" dirty="0" smtClean="0"/>
              <a:t>4 distinct </a:t>
            </a:r>
            <a:r>
              <a:rPr lang="en-US" b="1" i="1" dirty="0">
                <a:solidFill>
                  <a:schemeClr val="bg2">
                    <a:lumMod val="50000"/>
                  </a:schemeClr>
                </a:solidFill>
              </a:rPr>
              <a:t>states</a:t>
            </a:r>
            <a:r>
              <a:rPr lang="en-US" dirty="0"/>
              <a:t>/</a:t>
            </a:r>
            <a:r>
              <a:rPr lang="en-US" b="1" i="1" dirty="0" smtClean="0">
                <a:solidFill>
                  <a:schemeClr val="bg2">
                    <a:lumMod val="50000"/>
                  </a:schemeClr>
                </a:solidFill>
              </a:rPr>
              <a:t>values.</a:t>
            </a:r>
            <a:endParaRPr lang="en-US" dirty="0"/>
          </a:p>
        </p:txBody>
      </p:sp>
      <p:grpSp>
        <p:nvGrpSpPr>
          <p:cNvPr id="14" name="Group 13"/>
          <p:cNvGrpSpPr/>
          <p:nvPr/>
        </p:nvGrpSpPr>
        <p:grpSpPr>
          <a:xfrm>
            <a:off x="3570804" y="2379498"/>
            <a:ext cx="1749647" cy="1003649"/>
            <a:chOff x="3665315" y="3822431"/>
            <a:chExt cx="1749647" cy="1338199"/>
          </a:xfrm>
        </p:grpSpPr>
        <p:pic>
          <p:nvPicPr>
            <p:cNvPr id="4" name="Picture 3"/>
            <p:cNvPicPr>
              <a:picLocks noChangeAspect="1"/>
            </p:cNvPicPr>
            <p:nvPr/>
          </p:nvPicPr>
          <p:blipFill>
            <a:blip r:embed="rId2"/>
            <a:stretch>
              <a:fillRect/>
            </a:stretch>
          </p:blipFill>
          <p:spPr>
            <a:xfrm>
              <a:off x="5056999" y="3822431"/>
              <a:ext cx="357963" cy="500589"/>
            </a:xfrm>
            <a:prstGeom prst="rect">
              <a:avLst/>
            </a:prstGeom>
          </p:spPr>
        </p:pic>
        <p:pic>
          <p:nvPicPr>
            <p:cNvPr id="6" name="Picture 5"/>
            <p:cNvPicPr>
              <a:picLocks noChangeAspect="1"/>
            </p:cNvPicPr>
            <p:nvPr/>
          </p:nvPicPr>
          <p:blipFill>
            <a:blip r:embed="rId3"/>
            <a:stretch>
              <a:fillRect/>
            </a:stretch>
          </p:blipFill>
          <p:spPr>
            <a:xfrm>
              <a:off x="4762760" y="3822431"/>
              <a:ext cx="294239" cy="500589"/>
            </a:xfrm>
            <a:prstGeom prst="rect">
              <a:avLst/>
            </a:prstGeom>
          </p:spPr>
        </p:pic>
        <p:pic>
          <p:nvPicPr>
            <p:cNvPr id="7" name="Picture 6"/>
            <p:cNvPicPr>
              <a:picLocks noChangeAspect="1"/>
            </p:cNvPicPr>
            <p:nvPr/>
          </p:nvPicPr>
          <p:blipFill>
            <a:blip r:embed="rId2"/>
            <a:stretch>
              <a:fillRect/>
            </a:stretch>
          </p:blipFill>
          <p:spPr>
            <a:xfrm>
              <a:off x="3665315" y="4660041"/>
              <a:ext cx="357963" cy="500589"/>
            </a:xfrm>
            <a:prstGeom prst="rect">
              <a:avLst/>
            </a:prstGeom>
          </p:spPr>
        </p:pic>
        <p:pic>
          <p:nvPicPr>
            <p:cNvPr id="8" name="Picture 7"/>
            <p:cNvPicPr>
              <a:picLocks noChangeAspect="1"/>
            </p:cNvPicPr>
            <p:nvPr/>
          </p:nvPicPr>
          <p:blipFill>
            <a:blip r:embed="rId3"/>
            <a:stretch>
              <a:fillRect/>
            </a:stretch>
          </p:blipFill>
          <p:spPr>
            <a:xfrm>
              <a:off x="4023278" y="4660041"/>
              <a:ext cx="294239" cy="500589"/>
            </a:xfrm>
            <a:prstGeom prst="rect">
              <a:avLst/>
            </a:prstGeom>
          </p:spPr>
        </p:pic>
        <p:pic>
          <p:nvPicPr>
            <p:cNvPr id="9" name="Picture 8"/>
            <p:cNvPicPr>
              <a:picLocks noChangeAspect="1"/>
            </p:cNvPicPr>
            <p:nvPr/>
          </p:nvPicPr>
          <p:blipFill>
            <a:blip r:embed="rId3"/>
            <a:stretch>
              <a:fillRect/>
            </a:stretch>
          </p:blipFill>
          <p:spPr>
            <a:xfrm>
              <a:off x="3729039" y="3822431"/>
              <a:ext cx="294239" cy="500589"/>
            </a:xfrm>
            <a:prstGeom prst="rect">
              <a:avLst/>
            </a:prstGeom>
          </p:spPr>
        </p:pic>
        <p:pic>
          <p:nvPicPr>
            <p:cNvPr id="10" name="Picture 9"/>
            <p:cNvPicPr>
              <a:picLocks noChangeAspect="1"/>
            </p:cNvPicPr>
            <p:nvPr/>
          </p:nvPicPr>
          <p:blipFill>
            <a:blip r:embed="rId3"/>
            <a:stretch>
              <a:fillRect/>
            </a:stretch>
          </p:blipFill>
          <p:spPr>
            <a:xfrm>
              <a:off x="4023278" y="3822431"/>
              <a:ext cx="294239" cy="500589"/>
            </a:xfrm>
            <a:prstGeom prst="rect">
              <a:avLst/>
            </a:prstGeom>
          </p:spPr>
        </p:pic>
        <p:pic>
          <p:nvPicPr>
            <p:cNvPr id="11" name="Picture 10"/>
            <p:cNvPicPr>
              <a:picLocks noChangeAspect="1"/>
            </p:cNvPicPr>
            <p:nvPr/>
          </p:nvPicPr>
          <p:blipFill>
            <a:blip r:embed="rId2"/>
            <a:stretch>
              <a:fillRect/>
            </a:stretch>
          </p:blipFill>
          <p:spPr>
            <a:xfrm>
              <a:off x="4699036" y="4660041"/>
              <a:ext cx="357963" cy="500589"/>
            </a:xfrm>
            <a:prstGeom prst="rect">
              <a:avLst/>
            </a:prstGeom>
          </p:spPr>
        </p:pic>
        <p:pic>
          <p:nvPicPr>
            <p:cNvPr id="12" name="Picture 11"/>
            <p:cNvPicPr>
              <a:picLocks noChangeAspect="1"/>
            </p:cNvPicPr>
            <p:nvPr/>
          </p:nvPicPr>
          <p:blipFill>
            <a:blip r:embed="rId2"/>
            <a:stretch>
              <a:fillRect/>
            </a:stretch>
          </p:blipFill>
          <p:spPr>
            <a:xfrm>
              <a:off x="5056999" y="4660041"/>
              <a:ext cx="357963" cy="500589"/>
            </a:xfrm>
            <a:prstGeom prst="rect">
              <a:avLst/>
            </a:prstGeom>
          </p:spPr>
        </p:pic>
      </p:grpSp>
    </p:spTree>
    <p:extLst>
      <p:ext uri="{BB962C8B-B14F-4D97-AF65-F5344CB8AC3E}">
        <p14:creationId xmlns:p14="http://schemas.microsoft.com/office/powerpoint/2010/main" val="379166321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Bit Grouping Illustrated</a:t>
            </a:r>
            <a:endParaRPr lang="en-US" dirty="0"/>
          </a:p>
        </p:txBody>
      </p:sp>
      <p:grpSp>
        <p:nvGrpSpPr>
          <p:cNvPr id="66" name="Group 65"/>
          <p:cNvGrpSpPr/>
          <p:nvPr/>
        </p:nvGrpSpPr>
        <p:grpSpPr>
          <a:xfrm>
            <a:off x="2160427" y="1186096"/>
            <a:ext cx="4823146" cy="2203031"/>
            <a:chOff x="2465085" y="1581460"/>
            <a:chExt cx="4823146" cy="2937375"/>
          </a:xfrm>
        </p:grpSpPr>
        <p:sp>
          <p:nvSpPr>
            <p:cNvPr id="4" name="Rectangle 3"/>
            <p:cNvSpPr/>
            <p:nvPr/>
          </p:nvSpPr>
          <p:spPr>
            <a:xfrm>
              <a:off x="2537703" y="2313036"/>
              <a:ext cx="2278038" cy="429898"/>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5" name="Rounded Rectangle 4"/>
            <p:cNvSpPr/>
            <p:nvPr/>
          </p:nvSpPr>
          <p:spPr>
            <a:xfrm>
              <a:off x="2579940" y="1592700"/>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p:cNvSpPr/>
            <p:nvPr/>
          </p:nvSpPr>
          <p:spPr>
            <a:xfrm>
              <a:off x="2934635" y="1592700"/>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a:off x="3351822" y="1592700"/>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3706517" y="1592700"/>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a:off x="4061212" y="1592700"/>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4415907" y="1592700"/>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Line Callout 1 10"/>
            <p:cNvSpPr/>
            <p:nvPr/>
          </p:nvSpPr>
          <p:spPr>
            <a:xfrm>
              <a:off x="5585585" y="1581460"/>
              <a:ext cx="1702646" cy="297838"/>
            </a:xfrm>
            <a:prstGeom prst="borderCallout1">
              <a:avLst>
                <a:gd name="adj1" fmla="val 64033"/>
                <a:gd name="adj2" fmla="val -7673"/>
                <a:gd name="adj3" fmla="val 63929"/>
                <a:gd name="adj4" fmla="val -38333"/>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200" dirty="0" smtClean="0"/>
                <a:t>Individual bits</a:t>
              </a:r>
              <a:endParaRPr lang="en-US" sz="1200" dirty="0"/>
            </a:p>
          </p:txBody>
        </p:sp>
        <p:sp>
          <p:nvSpPr>
            <p:cNvPr id="12" name="Line Callout 1 11"/>
            <p:cNvSpPr/>
            <p:nvPr/>
          </p:nvSpPr>
          <p:spPr>
            <a:xfrm>
              <a:off x="5585585" y="2366422"/>
              <a:ext cx="1702646" cy="297838"/>
            </a:xfrm>
            <a:prstGeom prst="borderCallout1">
              <a:avLst>
                <a:gd name="adj1" fmla="val 65920"/>
                <a:gd name="adj2" fmla="val -6353"/>
                <a:gd name="adj3" fmla="val 63929"/>
                <a:gd name="adj4" fmla="val -38333"/>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200" dirty="0" smtClean="0"/>
                <a:t>Named grouping</a:t>
              </a:r>
              <a:endParaRPr lang="en-US" sz="1200" dirty="0"/>
            </a:p>
          </p:txBody>
        </p:sp>
        <p:sp>
          <p:nvSpPr>
            <p:cNvPr id="13" name="Rounded Rectangle 12"/>
            <p:cNvSpPr/>
            <p:nvPr/>
          </p:nvSpPr>
          <p:spPr>
            <a:xfrm>
              <a:off x="2642432" y="2383951"/>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p:cNvSpPr/>
            <p:nvPr/>
          </p:nvSpPr>
          <p:spPr>
            <a:xfrm>
              <a:off x="2997127" y="2383951"/>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p:cNvSpPr/>
            <p:nvPr/>
          </p:nvSpPr>
          <p:spPr>
            <a:xfrm>
              <a:off x="4061212" y="2383951"/>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17"/>
            <p:cNvSpPr/>
            <p:nvPr/>
          </p:nvSpPr>
          <p:spPr>
            <a:xfrm>
              <a:off x="4415907" y="2383951"/>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2537703" y="3189621"/>
              <a:ext cx="2278038" cy="44993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0" name="Rounded Rectangle 19"/>
            <p:cNvSpPr/>
            <p:nvPr/>
          </p:nvSpPr>
          <p:spPr>
            <a:xfrm>
              <a:off x="2642432" y="3260536"/>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ounded Rectangle 20"/>
            <p:cNvSpPr/>
            <p:nvPr/>
          </p:nvSpPr>
          <p:spPr>
            <a:xfrm>
              <a:off x="2997127" y="3260536"/>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ounded Rectangle 23"/>
            <p:cNvSpPr/>
            <p:nvPr/>
          </p:nvSpPr>
          <p:spPr>
            <a:xfrm>
              <a:off x="4061212" y="3260536"/>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ounded Rectangle 24"/>
            <p:cNvSpPr/>
            <p:nvPr/>
          </p:nvSpPr>
          <p:spPr>
            <a:xfrm>
              <a:off x="4415907" y="3260536"/>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p:cNvSpPr txBox="1"/>
            <p:nvPr/>
          </p:nvSpPr>
          <p:spPr>
            <a:xfrm>
              <a:off x="2642432" y="3639558"/>
              <a:ext cx="292203" cy="328295"/>
            </a:xfrm>
            <a:prstGeom prst="rect">
              <a:avLst/>
            </a:prstGeom>
            <a:noFill/>
          </p:spPr>
          <p:txBody>
            <a:bodyPr wrap="square" rtlCol="0">
              <a:spAutoFit/>
            </a:bodyPr>
            <a:lstStyle/>
            <a:p>
              <a:r>
                <a:rPr lang="en-US" sz="1000" dirty="0" smtClean="0"/>
                <a:t>0</a:t>
              </a:r>
              <a:endParaRPr lang="en-US" sz="1000" dirty="0"/>
            </a:p>
          </p:txBody>
        </p:sp>
        <p:sp>
          <p:nvSpPr>
            <p:cNvPr id="27" name="TextBox 26"/>
            <p:cNvSpPr txBox="1"/>
            <p:nvPr/>
          </p:nvSpPr>
          <p:spPr>
            <a:xfrm>
              <a:off x="2997127" y="3639558"/>
              <a:ext cx="292203" cy="328295"/>
            </a:xfrm>
            <a:prstGeom prst="rect">
              <a:avLst/>
            </a:prstGeom>
            <a:noFill/>
          </p:spPr>
          <p:txBody>
            <a:bodyPr wrap="square" rtlCol="0">
              <a:spAutoFit/>
            </a:bodyPr>
            <a:lstStyle/>
            <a:p>
              <a:r>
                <a:rPr lang="en-US" sz="1000" dirty="0" smtClean="0"/>
                <a:t>1</a:t>
              </a:r>
              <a:endParaRPr lang="en-US" sz="1000" dirty="0"/>
            </a:p>
          </p:txBody>
        </p:sp>
        <p:sp>
          <p:nvSpPr>
            <p:cNvPr id="30" name="TextBox 29"/>
            <p:cNvSpPr txBox="1"/>
            <p:nvPr/>
          </p:nvSpPr>
          <p:spPr>
            <a:xfrm>
              <a:off x="4061212" y="3639558"/>
              <a:ext cx="292203" cy="328295"/>
            </a:xfrm>
            <a:prstGeom prst="rect">
              <a:avLst/>
            </a:prstGeom>
            <a:noFill/>
          </p:spPr>
          <p:txBody>
            <a:bodyPr wrap="square" rtlCol="0">
              <a:spAutoFit/>
            </a:bodyPr>
            <a:lstStyle/>
            <a:p>
              <a:r>
                <a:rPr lang="en-US" sz="1000" dirty="0" smtClean="0"/>
                <a:t>6</a:t>
              </a:r>
              <a:endParaRPr lang="en-US" sz="1000" dirty="0"/>
            </a:p>
          </p:txBody>
        </p:sp>
        <p:sp>
          <p:nvSpPr>
            <p:cNvPr id="31" name="TextBox 30"/>
            <p:cNvSpPr txBox="1"/>
            <p:nvPr/>
          </p:nvSpPr>
          <p:spPr>
            <a:xfrm>
              <a:off x="4415907" y="3639558"/>
              <a:ext cx="292203" cy="328295"/>
            </a:xfrm>
            <a:prstGeom prst="rect">
              <a:avLst/>
            </a:prstGeom>
            <a:noFill/>
          </p:spPr>
          <p:txBody>
            <a:bodyPr wrap="square" rtlCol="0">
              <a:spAutoFit/>
            </a:bodyPr>
            <a:lstStyle/>
            <a:p>
              <a:r>
                <a:rPr lang="en-US" sz="1000" dirty="0" smtClean="0"/>
                <a:t>7</a:t>
              </a:r>
              <a:endParaRPr lang="en-US" sz="1000" dirty="0"/>
            </a:p>
          </p:txBody>
        </p:sp>
        <p:sp>
          <p:nvSpPr>
            <p:cNvPr id="32" name="Line Callout 1 31"/>
            <p:cNvSpPr/>
            <p:nvPr/>
          </p:nvSpPr>
          <p:spPr>
            <a:xfrm>
              <a:off x="5585585" y="3433265"/>
              <a:ext cx="1702646" cy="422947"/>
            </a:xfrm>
            <a:prstGeom prst="borderCallout1">
              <a:avLst>
                <a:gd name="adj1" fmla="val 79127"/>
                <a:gd name="adj2" fmla="val -6023"/>
                <a:gd name="adj3" fmla="val 79023"/>
                <a:gd name="adj4" fmla="val -36683"/>
              </a:avLst>
            </a:prstGeom>
            <a:ln>
              <a:headEnd type="none"/>
              <a:tailEnd type="arrow"/>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200" dirty="0" smtClean="0"/>
                <a:t>Index: </a:t>
              </a:r>
            </a:p>
            <a:p>
              <a:pPr algn="ctr"/>
              <a:r>
                <a:rPr lang="en-US" sz="1200" dirty="0"/>
                <a:t> </a:t>
              </a:r>
              <a:r>
                <a:rPr lang="en-US" sz="1200" dirty="0" smtClean="0"/>
                <a:t> bit’s location in group</a:t>
              </a:r>
              <a:endParaRPr lang="en-US" sz="1200" dirty="0"/>
            </a:p>
          </p:txBody>
        </p:sp>
        <p:sp>
          <p:nvSpPr>
            <p:cNvPr id="53" name="TextBox 52"/>
            <p:cNvSpPr txBox="1"/>
            <p:nvPr/>
          </p:nvSpPr>
          <p:spPr>
            <a:xfrm>
              <a:off x="3527112" y="2336659"/>
              <a:ext cx="344039" cy="492443"/>
            </a:xfrm>
            <a:prstGeom prst="rect">
              <a:avLst/>
            </a:prstGeom>
            <a:noFill/>
          </p:spPr>
          <p:txBody>
            <a:bodyPr wrap="none" rtlCol="0">
              <a:spAutoFit/>
            </a:bodyPr>
            <a:lstStyle/>
            <a:p>
              <a:r>
                <a:rPr lang="is-IS" dirty="0" smtClean="0"/>
                <a:t>…</a:t>
              </a:r>
              <a:endParaRPr lang="en-US" dirty="0"/>
            </a:p>
          </p:txBody>
        </p:sp>
        <p:sp>
          <p:nvSpPr>
            <p:cNvPr id="55" name="TextBox 54"/>
            <p:cNvSpPr txBox="1"/>
            <p:nvPr/>
          </p:nvSpPr>
          <p:spPr>
            <a:xfrm>
              <a:off x="3531538" y="3201519"/>
              <a:ext cx="344039" cy="492443"/>
            </a:xfrm>
            <a:prstGeom prst="rect">
              <a:avLst/>
            </a:prstGeom>
            <a:noFill/>
          </p:spPr>
          <p:txBody>
            <a:bodyPr wrap="none" rtlCol="0">
              <a:spAutoFit/>
            </a:bodyPr>
            <a:lstStyle/>
            <a:p>
              <a:r>
                <a:rPr lang="is-IS" dirty="0" smtClean="0"/>
                <a:t>…</a:t>
              </a:r>
              <a:endParaRPr lang="en-US" dirty="0"/>
            </a:p>
          </p:txBody>
        </p:sp>
        <p:sp>
          <p:nvSpPr>
            <p:cNvPr id="47" name="Rectangle 46"/>
            <p:cNvSpPr/>
            <p:nvPr/>
          </p:nvSpPr>
          <p:spPr>
            <a:xfrm>
              <a:off x="2465085" y="4258928"/>
              <a:ext cx="646898" cy="25990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MSB</a:t>
              </a:r>
              <a:endParaRPr lang="en-US" dirty="0"/>
            </a:p>
          </p:txBody>
        </p:sp>
        <p:sp>
          <p:nvSpPr>
            <p:cNvPr id="57" name="Rectangle 56"/>
            <p:cNvSpPr/>
            <p:nvPr/>
          </p:nvSpPr>
          <p:spPr>
            <a:xfrm>
              <a:off x="4238560" y="4258928"/>
              <a:ext cx="646898" cy="25990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LSB</a:t>
              </a:r>
              <a:endParaRPr lang="en-US" dirty="0"/>
            </a:p>
          </p:txBody>
        </p:sp>
        <p:cxnSp>
          <p:nvCxnSpPr>
            <p:cNvPr id="59" name="Straight Arrow Connector 58"/>
            <p:cNvCxnSpPr>
              <a:stCxn id="57" idx="0"/>
              <a:endCxn id="31" idx="2"/>
            </p:cNvCxnSpPr>
            <p:nvPr/>
          </p:nvCxnSpPr>
          <p:spPr>
            <a:xfrm flipV="1">
              <a:off x="4562009" y="3967852"/>
              <a:ext cx="0" cy="29107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61" name="Straight Arrow Connector 60"/>
            <p:cNvCxnSpPr>
              <a:stCxn id="47" idx="0"/>
              <a:endCxn id="26" idx="2"/>
            </p:cNvCxnSpPr>
            <p:nvPr/>
          </p:nvCxnSpPr>
          <p:spPr>
            <a:xfrm flipV="1">
              <a:off x="2788534" y="3967852"/>
              <a:ext cx="0" cy="29107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sp>
        <p:nvSpPr>
          <p:cNvPr id="65" name="Rectangle 64"/>
          <p:cNvSpPr/>
          <p:nvPr/>
        </p:nvSpPr>
        <p:spPr>
          <a:xfrm>
            <a:off x="940837" y="3615070"/>
            <a:ext cx="7063116" cy="1754327"/>
          </a:xfrm>
          <a:prstGeom prst="rect">
            <a:avLst/>
          </a:prstGeom>
        </p:spPr>
        <p:txBody>
          <a:bodyPr wrap="square">
            <a:spAutoFit/>
          </a:bodyPr>
          <a:lstStyle/>
          <a:p>
            <a:pPr marL="285750" indent="-285750">
              <a:buFont typeface="Arial"/>
              <a:buChar char="•"/>
            </a:pPr>
            <a:r>
              <a:rPr lang="en-US" dirty="0" smtClean="0"/>
              <a:t>Consider writing </a:t>
            </a:r>
            <a:r>
              <a:rPr lang="en-US" dirty="0"/>
              <a:t>the decimal value </a:t>
            </a:r>
            <a:r>
              <a:rPr lang="en-US" dirty="0" smtClean="0"/>
              <a:t>for ‘one thousand two hundred and eight’:</a:t>
            </a:r>
            <a:endParaRPr lang="en-US" dirty="0"/>
          </a:p>
          <a:p>
            <a:pPr marL="742950" lvl="1" indent="-285750">
              <a:buFont typeface="Wingdings" charset="2"/>
              <a:buChar char="v"/>
            </a:pPr>
            <a:r>
              <a:rPr lang="en-US" dirty="0"/>
              <a:t>Big Endian (left-to-right): 1 – 2 – 0 – 8</a:t>
            </a:r>
          </a:p>
          <a:p>
            <a:pPr marL="742950" lvl="1" indent="-285750">
              <a:buFont typeface="Wingdings" charset="2"/>
              <a:buChar char="v"/>
            </a:pPr>
            <a:r>
              <a:rPr lang="en-US" dirty="0"/>
              <a:t>Little Endian (right-to-left): 8 – 0 – 2 – 1</a:t>
            </a:r>
          </a:p>
          <a:p>
            <a:pPr marL="285750" indent="-285750">
              <a:buFont typeface="Arial"/>
              <a:buChar char="•"/>
            </a:pPr>
            <a:r>
              <a:rPr lang="en-US" dirty="0">
                <a:solidFill>
                  <a:srgbClr val="FF0000"/>
                </a:solidFill>
              </a:rPr>
              <a:t>NOTE: </a:t>
            </a:r>
            <a:r>
              <a:rPr lang="en-US" dirty="0"/>
              <a:t>The </a:t>
            </a:r>
            <a:r>
              <a:rPr lang="en-US" i="1" u="sng" dirty="0"/>
              <a:t>most-</a:t>
            </a:r>
            <a:r>
              <a:rPr lang="en-US" i="1" u="sng" dirty="0" smtClean="0"/>
              <a:t>significant-digit</a:t>
            </a:r>
            <a:r>
              <a:rPr lang="en-US" u="sng" dirty="0" smtClean="0"/>
              <a:t> </a:t>
            </a:r>
            <a:r>
              <a:rPr lang="en-US" dirty="0"/>
              <a:t>in </a:t>
            </a:r>
            <a:r>
              <a:rPr lang="en-US" b="1" i="1" dirty="0"/>
              <a:t>big endian </a:t>
            </a:r>
            <a:r>
              <a:rPr lang="en-US" dirty="0"/>
              <a:t>is on the left, while it is the </a:t>
            </a:r>
            <a:r>
              <a:rPr lang="en-US" dirty="0" smtClean="0"/>
              <a:t>right for </a:t>
            </a:r>
            <a:r>
              <a:rPr lang="en-US" b="1" i="1" dirty="0"/>
              <a:t>little endian</a:t>
            </a:r>
            <a:r>
              <a:rPr lang="en-US" dirty="0"/>
              <a:t>.</a:t>
            </a:r>
            <a:endParaRPr lang="en-US" dirty="0">
              <a:solidFill>
                <a:srgbClr val="FF0000"/>
              </a:solidFill>
            </a:endParaRPr>
          </a:p>
        </p:txBody>
      </p:sp>
    </p:spTree>
    <p:extLst>
      <p:ext uri="{BB962C8B-B14F-4D97-AF65-F5344CB8AC3E}">
        <p14:creationId xmlns:p14="http://schemas.microsoft.com/office/powerpoint/2010/main" val="19571248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Grouping Bits</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Grouping </a:t>
            </a:r>
            <a:r>
              <a:rPr lang="en-US" b="1" i="1" dirty="0" smtClean="0">
                <a:solidFill>
                  <a:schemeClr val="accent3"/>
                </a:solidFill>
              </a:rPr>
              <a:t>bits</a:t>
            </a:r>
            <a:r>
              <a:rPr lang="en-US" dirty="0" smtClean="0">
                <a:solidFill>
                  <a:schemeClr val="accent3"/>
                </a:solidFill>
              </a:rPr>
              <a:t> </a:t>
            </a:r>
            <a:r>
              <a:rPr lang="en-US" dirty="0" smtClean="0"/>
              <a:t>to represents </a:t>
            </a:r>
            <a:r>
              <a:rPr lang="en-US" b="1" i="1" dirty="0" smtClean="0">
                <a:solidFill>
                  <a:schemeClr val="tx2"/>
                </a:solidFill>
              </a:rPr>
              <a:t>numbers</a:t>
            </a:r>
            <a:r>
              <a:rPr lang="en-US" dirty="0" smtClean="0">
                <a:solidFill>
                  <a:schemeClr val="tx2"/>
                </a:solidFill>
              </a:rPr>
              <a:t> </a:t>
            </a:r>
          </a:p>
          <a:p>
            <a:pPr lvl="1"/>
            <a:r>
              <a:rPr lang="en-US" dirty="0" smtClean="0">
                <a:solidFill>
                  <a:schemeClr val="tx2"/>
                </a:solidFill>
              </a:rPr>
              <a:t>4 bits = </a:t>
            </a:r>
            <a:r>
              <a:rPr lang="en-US" dirty="0" smtClean="0">
                <a:solidFill>
                  <a:srgbClr val="660066"/>
                </a:solidFill>
              </a:rPr>
              <a:t>nibble</a:t>
            </a:r>
          </a:p>
          <a:p>
            <a:pPr lvl="1"/>
            <a:r>
              <a:rPr lang="en-US" dirty="0" smtClean="0">
                <a:solidFill>
                  <a:schemeClr val="tx2"/>
                </a:solidFill>
              </a:rPr>
              <a:t>8 bits = </a:t>
            </a:r>
            <a:r>
              <a:rPr lang="en-US" dirty="0" smtClean="0">
                <a:solidFill>
                  <a:srgbClr val="000090"/>
                </a:solidFill>
              </a:rPr>
              <a:t>byte</a:t>
            </a:r>
          </a:p>
          <a:p>
            <a:pPr lvl="1"/>
            <a:r>
              <a:rPr lang="en-US" dirty="0" smtClean="0">
                <a:solidFill>
                  <a:schemeClr val="tx2"/>
                </a:solidFill>
              </a:rPr>
              <a:t>16 bits</a:t>
            </a:r>
          </a:p>
          <a:p>
            <a:pPr lvl="1"/>
            <a:r>
              <a:rPr lang="en-US" dirty="0" smtClean="0">
                <a:solidFill>
                  <a:schemeClr val="tx2"/>
                </a:solidFill>
              </a:rPr>
              <a:t>32 bits</a:t>
            </a:r>
          </a:p>
          <a:p>
            <a:pPr lvl="1"/>
            <a:r>
              <a:rPr lang="en-US" dirty="0" smtClean="0">
                <a:solidFill>
                  <a:schemeClr val="tx2"/>
                </a:solidFill>
              </a:rPr>
              <a:t>64 bits</a:t>
            </a:r>
          </a:p>
          <a:p>
            <a:pPr lvl="2"/>
            <a:r>
              <a:rPr lang="en-US" dirty="0" smtClean="0">
                <a:solidFill>
                  <a:schemeClr val="tx2"/>
                </a:solidFill>
                <a:sym typeface="Wingdings"/>
              </a:rPr>
              <a:t>most modern computers use this many bits for </a:t>
            </a:r>
            <a:r>
              <a:rPr lang="en-US" b="1" i="1" dirty="0" smtClean="0">
                <a:solidFill>
                  <a:schemeClr val="tx2"/>
                </a:solidFill>
                <a:sym typeface="Wingdings"/>
              </a:rPr>
              <a:t>addressing</a:t>
            </a:r>
            <a:endParaRPr lang="en-US" b="1" i="1" dirty="0" smtClean="0">
              <a:solidFill>
                <a:schemeClr val="tx2"/>
              </a:solidFill>
            </a:endParaRPr>
          </a:p>
          <a:p>
            <a:pPr lvl="1"/>
            <a:r>
              <a:rPr lang="en-US" dirty="0" smtClean="0">
                <a:solidFill>
                  <a:schemeClr val="tx2"/>
                </a:solidFill>
              </a:rPr>
              <a:t>128 bits</a:t>
            </a:r>
            <a:endParaRPr lang="en-US" dirty="0" smtClean="0"/>
          </a:p>
        </p:txBody>
      </p:sp>
      <p:sp>
        <p:nvSpPr>
          <p:cNvPr id="4" name="Right Brace 3"/>
          <p:cNvSpPr/>
          <p:nvPr/>
        </p:nvSpPr>
        <p:spPr>
          <a:xfrm>
            <a:off x="2601397" y="2517105"/>
            <a:ext cx="552183" cy="952543"/>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 name="TextBox 4"/>
          <p:cNvSpPr txBox="1"/>
          <p:nvPr/>
        </p:nvSpPr>
        <p:spPr>
          <a:xfrm>
            <a:off x="3306965" y="2751787"/>
            <a:ext cx="3813865" cy="646331"/>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pPr marL="285750" indent="-285750">
              <a:buFont typeface="Arial"/>
              <a:buChar char="•"/>
            </a:pPr>
            <a:r>
              <a:rPr lang="en-US" dirty="0" smtClean="0"/>
              <a:t>Depends on programming language</a:t>
            </a:r>
          </a:p>
          <a:p>
            <a:pPr marL="742950" lvl="1" indent="-285750">
              <a:buFont typeface="Wingdings" charset="2"/>
              <a:buChar char="Ø"/>
            </a:pPr>
            <a:r>
              <a:rPr lang="en-US" dirty="0" smtClean="0"/>
              <a:t> and sometimes processor</a:t>
            </a:r>
            <a:endParaRPr lang="en-US" dirty="0"/>
          </a:p>
        </p:txBody>
      </p:sp>
    </p:spTree>
    <p:extLst>
      <p:ext uri="{BB962C8B-B14F-4D97-AF65-F5344CB8AC3E}">
        <p14:creationId xmlns:p14="http://schemas.microsoft.com/office/powerpoint/2010/main" val="329791112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Binary Number System</a:t>
            </a:r>
          </a:p>
        </p:txBody>
      </p:sp>
      <p:sp>
        <p:nvSpPr>
          <p:cNvPr id="3" name="Content Placeholder 2"/>
          <p:cNvSpPr>
            <a:spLocks noGrp="1"/>
          </p:cNvSpPr>
          <p:nvPr>
            <p:ph idx="1"/>
          </p:nvPr>
        </p:nvSpPr>
        <p:spPr/>
        <p:txBody>
          <a:bodyPr>
            <a:normAutofit fontScale="92500" lnSpcReduction="20000"/>
          </a:bodyPr>
          <a:lstStyle/>
          <a:p>
            <a:r>
              <a:rPr lang="en-US" dirty="0" smtClean="0"/>
              <a:t>The ‘binary numbering system’ uses bits to represent numbers.</a:t>
            </a:r>
          </a:p>
          <a:p>
            <a:pPr lvl="1"/>
            <a:r>
              <a:rPr lang="en-US" dirty="0" smtClean="0"/>
              <a:t>Since a certain number of bits allows us to represent a distinct number of states, we can choose to represent either positive or negative numbers</a:t>
            </a:r>
            <a:r>
              <a:rPr lang="is-IS" dirty="0" smtClean="0"/>
              <a:t>.</a:t>
            </a:r>
          </a:p>
          <a:p>
            <a:r>
              <a:rPr lang="is-IS" dirty="0" smtClean="0"/>
              <a:t>To represent a negative number, we designate the MSB as the ‘</a:t>
            </a:r>
            <a:r>
              <a:rPr lang="is-IS" i="1" u="sng" dirty="0" smtClean="0"/>
              <a:t>sign bit</a:t>
            </a:r>
            <a:r>
              <a:rPr lang="is-IS" dirty="0" smtClean="0"/>
              <a:t>’.</a:t>
            </a:r>
          </a:p>
          <a:p>
            <a:pPr lvl="1"/>
            <a:r>
              <a:rPr lang="is-IS" dirty="0" smtClean="0"/>
              <a:t>The ‘</a:t>
            </a:r>
            <a:r>
              <a:rPr lang="is-IS" i="1" u="sng" dirty="0" smtClean="0"/>
              <a:t>sign bit</a:t>
            </a:r>
            <a:r>
              <a:rPr lang="is-IS" dirty="0" smtClean="0"/>
              <a:t>’ tells us if the number is positive or negative.</a:t>
            </a:r>
            <a:endParaRPr lang="en-US" dirty="0"/>
          </a:p>
        </p:txBody>
      </p:sp>
    </p:spTree>
    <p:extLst>
      <p:ext uri="{BB962C8B-B14F-4D97-AF65-F5344CB8AC3E}">
        <p14:creationId xmlns:p14="http://schemas.microsoft.com/office/powerpoint/2010/main" val="220460708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Signed and Unsigned Bits</a:t>
            </a:r>
            <a:endParaRPr lang="en-US" dirty="0"/>
          </a:p>
        </p:txBody>
      </p:sp>
      <p:sp>
        <p:nvSpPr>
          <p:cNvPr id="3" name="Content Placeholder 2"/>
          <p:cNvSpPr>
            <a:spLocks noGrp="1"/>
          </p:cNvSpPr>
          <p:nvPr>
            <p:ph idx="1"/>
          </p:nvPr>
        </p:nvSpPr>
        <p:spPr/>
        <p:txBody>
          <a:bodyPr>
            <a:normAutofit fontScale="92500"/>
          </a:bodyPr>
          <a:lstStyle/>
          <a:p>
            <a:r>
              <a:rPr lang="en-US" dirty="0" smtClean="0"/>
              <a:t>Given a group of 4 bits, we can either:</a:t>
            </a:r>
          </a:p>
          <a:p>
            <a:pPr marL="971550" lvl="1" indent="-514350">
              <a:buFont typeface="+mj-lt"/>
              <a:buAutoNum type="arabicPeriod"/>
            </a:pPr>
            <a:r>
              <a:rPr lang="en-US" dirty="0" smtClean="0"/>
              <a:t>Use all 4 bits as ‘unsigned bits’ to represent numbers:</a:t>
            </a:r>
          </a:p>
          <a:p>
            <a:pPr marL="457200" lvl="1" indent="0">
              <a:buNone/>
            </a:pPr>
            <a:endParaRPr lang="en-US" dirty="0" smtClean="0"/>
          </a:p>
          <a:p>
            <a:pPr marL="457200" lvl="1" indent="0">
              <a:buNone/>
            </a:pPr>
            <a:endParaRPr lang="en-US" dirty="0" smtClean="0"/>
          </a:p>
          <a:p>
            <a:pPr marL="971550" lvl="1" indent="-514350">
              <a:buFont typeface="+mj-lt"/>
              <a:buAutoNum type="arabicPeriod"/>
            </a:pPr>
            <a:r>
              <a:rPr lang="en-US" dirty="0" smtClean="0"/>
              <a:t>Use 1 bits as the ‘sign bit’, s-bit, and the remaining bits to represent the value of the number:</a:t>
            </a:r>
          </a:p>
        </p:txBody>
      </p:sp>
      <p:grpSp>
        <p:nvGrpSpPr>
          <p:cNvPr id="12" name="Group 11"/>
          <p:cNvGrpSpPr/>
          <p:nvPr/>
        </p:nvGrpSpPr>
        <p:grpSpPr>
          <a:xfrm>
            <a:off x="2556958" y="2361370"/>
            <a:ext cx="4030084" cy="322424"/>
            <a:chOff x="2912140" y="3063222"/>
            <a:chExt cx="4030084" cy="429898"/>
          </a:xfrm>
        </p:grpSpPr>
        <p:sp>
          <p:nvSpPr>
            <p:cNvPr id="4" name="Rectangle 3"/>
            <p:cNvSpPr/>
            <p:nvPr/>
          </p:nvSpPr>
          <p:spPr>
            <a:xfrm>
              <a:off x="2912140" y="3063222"/>
              <a:ext cx="1557594" cy="429898"/>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5" name="Line Callout 1 4"/>
            <p:cNvSpPr/>
            <p:nvPr/>
          </p:nvSpPr>
          <p:spPr>
            <a:xfrm>
              <a:off x="5239578" y="3116608"/>
              <a:ext cx="1702646" cy="297838"/>
            </a:xfrm>
            <a:prstGeom prst="borderCallout1">
              <a:avLst>
                <a:gd name="adj1" fmla="val 65920"/>
                <a:gd name="adj2" fmla="val -6353"/>
                <a:gd name="adj3" fmla="val 63929"/>
                <a:gd name="adj4" fmla="val -38333"/>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200" dirty="0" smtClean="0"/>
                <a:t>Unsigned bits grouping</a:t>
              </a:r>
              <a:endParaRPr lang="en-US" sz="1200" dirty="0"/>
            </a:p>
          </p:txBody>
        </p:sp>
        <p:sp>
          <p:nvSpPr>
            <p:cNvPr id="8" name="Rounded Rectangle 7"/>
            <p:cNvSpPr/>
            <p:nvPr/>
          </p:nvSpPr>
          <p:spPr>
            <a:xfrm>
              <a:off x="3715205" y="3134137"/>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x</a:t>
              </a:r>
              <a:endParaRPr lang="en-US" dirty="0"/>
            </a:p>
          </p:txBody>
        </p:sp>
        <p:sp>
          <p:nvSpPr>
            <p:cNvPr id="9" name="Rounded Rectangle 8"/>
            <p:cNvSpPr/>
            <p:nvPr/>
          </p:nvSpPr>
          <p:spPr>
            <a:xfrm>
              <a:off x="4069900" y="3134137"/>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x</a:t>
              </a:r>
              <a:endParaRPr lang="en-US" dirty="0"/>
            </a:p>
          </p:txBody>
        </p:sp>
        <p:sp>
          <p:nvSpPr>
            <p:cNvPr id="10" name="Rounded Rectangle 9"/>
            <p:cNvSpPr/>
            <p:nvPr/>
          </p:nvSpPr>
          <p:spPr>
            <a:xfrm>
              <a:off x="2998174" y="3134137"/>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x</a:t>
              </a:r>
              <a:endParaRPr lang="en-US" dirty="0"/>
            </a:p>
          </p:txBody>
        </p:sp>
        <p:sp>
          <p:nvSpPr>
            <p:cNvPr id="11" name="Rounded Rectangle 10"/>
            <p:cNvSpPr/>
            <p:nvPr/>
          </p:nvSpPr>
          <p:spPr>
            <a:xfrm>
              <a:off x="3352869" y="3134137"/>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x</a:t>
              </a:r>
              <a:endParaRPr lang="en-US" dirty="0"/>
            </a:p>
          </p:txBody>
        </p:sp>
      </p:grpSp>
      <p:grpSp>
        <p:nvGrpSpPr>
          <p:cNvPr id="13" name="Group 12"/>
          <p:cNvGrpSpPr/>
          <p:nvPr/>
        </p:nvGrpSpPr>
        <p:grpSpPr>
          <a:xfrm>
            <a:off x="2556958" y="4183033"/>
            <a:ext cx="4030084" cy="322424"/>
            <a:chOff x="2912140" y="3063222"/>
            <a:chExt cx="4030084" cy="429898"/>
          </a:xfrm>
        </p:grpSpPr>
        <p:sp>
          <p:nvSpPr>
            <p:cNvPr id="14" name="Rectangle 13"/>
            <p:cNvSpPr/>
            <p:nvPr/>
          </p:nvSpPr>
          <p:spPr>
            <a:xfrm>
              <a:off x="2912140" y="3063222"/>
              <a:ext cx="1557594" cy="429898"/>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5" name="Line Callout 1 14"/>
            <p:cNvSpPr/>
            <p:nvPr/>
          </p:nvSpPr>
          <p:spPr>
            <a:xfrm>
              <a:off x="5239578" y="3116608"/>
              <a:ext cx="1702646" cy="297838"/>
            </a:xfrm>
            <a:prstGeom prst="borderCallout1">
              <a:avLst>
                <a:gd name="adj1" fmla="val 65920"/>
                <a:gd name="adj2" fmla="val -6353"/>
                <a:gd name="adj3" fmla="val 63929"/>
                <a:gd name="adj4" fmla="val -38333"/>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200" dirty="0" smtClean="0"/>
                <a:t>Signed bits grouping</a:t>
              </a:r>
              <a:endParaRPr lang="en-US" sz="1200" dirty="0"/>
            </a:p>
          </p:txBody>
        </p:sp>
        <p:sp>
          <p:nvSpPr>
            <p:cNvPr id="16" name="Rounded Rectangle 15"/>
            <p:cNvSpPr/>
            <p:nvPr/>
          </p:nvSpPr>
          <p:spPr>
            <a:xfrm>
              <a:off x="3715205" y="3134137"/>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x</a:t>
              </a:r>
              <a:endParaRPr lang="en-US" dirty="0"/>
            </a:p>
          </p:txBody>
        </p:sp>
        <p:sp>
          <p:nvSpPr>
            <p:cNvPr id="17" name="Rounded Rectangle 16"/>
            <p:cNvSpPr/>
            <p:nvPr/>
          </p:nvSpPr>
          <p:spPr>
            <a:xfrm>
              <a:off x="4069900" y="3134137"/>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x</a:t>
              </a:r>
              <a:endParaRPr lang="en-US" dirty="0"/>
            </a:p>
          </p:txBody>
        </p:sp>
        <p:sp>
          <p:nvSpPr>
            <p:cNvPr id="18" name="Rounded Rectangle 17"/>
            <p:cNvSpPr/>
            <p:nvPr/>
          </p:nvSpPr>
          <p:spPr>
            <a:xfrm>
              <a:off x="2998174" y="3134137"/>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a:t>
              </a:r>
              <a:endParaRPr lang="en-US" dirty="0"/>
            </a:p>
          </p:txBody>
        </p:sp>
        <p:sp>
          <p:nvSpPr>
            <p:cNvPr id="19" name="Rounded Rectangle 18"/>
            <p:cNvSpPr/>
            <p:nvPr/>
          </p:nvSpPr>
          <p:spPr>
            <a:xfrm>
              <a:off x="3352869" y="3134137"/>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x</a:t>
              </a:r>
              <a:endParaRPr lang="en-US" dirty="0"/>
            </a:p>
          </p:txBody>
        </p:sp>
      </p:grpSp>
    </p:spTree>
    <p:extLst>
      <p:ext uri="{BB962C8B-B14F-4D97-AF65-F5344CB8AC3E}">
        <p14:creationId xmlns:p14="http://schemas.microsoft.com/office/powerpoint/2010/main" val="18282192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Windows Installation</a:t>
            </a:r>
            <a:endParaRPr lang="en-US" dirty="0"/>
          </a:p>
        </p:txBody>
      </p:sp>
      <p:sp>
        <p:nvSpPr>
          <p:cNvPr id="3" name="Content Placeholder 2"/>
          <p:cNvSpPr>
            <a:spLocks noGrp="1"/>
          </p:cNvSpPr>
          <p:nvPr>
            <p:ph idx="1"/>
          </p:nvPr>
        </p:nvSpPr>
        <p:spPr/>
        <p:txBody>
          <a:bodyPr>
            <a:normAutofit fontScale="70000" lnSpcReduction="20000"/>
          </a:bodyPr>
          <a:lstStyle/>
          <a:p>
            <a:pPr marL="514350" indent="-514350">
              <a:buFont typeface="+mj-lt"/>
              <a:buAutoNum type="arabicPeriod"/>
            </a:pPr>
            <a:r>
              <a:rPr lang="en-US" dirty="0" smtClean="0"/>
              <a:t>Download the ‘Required Software’ for your platform:</a:t>
            </a:r>
          </a:p>
          <a:p>
            <a:pPr marL="514350" indent="-514350">
              <a:buFont typeface="+mj-lt"/>
              <a:buAutoNum type="arabicPeriod"/>
            </a:pPr>
            <a:r>
              <a:rPr lang="en-US" dirty="0" smtClean="0"/>
              <a:t>Install </a:t>
            </a:r>
            <a:r>
              <a:rPr lang="en-US" dirty="0" err="1" smtClean="0"/>
              <a:t>Git</a:t>
            </a:r>
            <a:endParaRPr lang="en-US" dirty="0" smtClean="0"/>
          </a:p>
          <a:p>
            <a:pPr marL="914400" lvl="1" indent="-514350"/>
            <a:r>
              <a:rPr lang="en-US" dirty="0" smtClean="0"/>
              <a:t>Create a .</a:t>
            </a:r>
            <a:r>
              <a:rPr lang="en-US" dirty="0" err="1" smtClean="0"/>
              <a:t>gitconfig</a:t>
            </a:r>
            <a:r>
              <a:rPr lang="en-US" dirty="0" smtClean="0"/>
              <a:t> file in %HOME%\.</a:t>
            </a:r>
            <a:r>
              <a:rPr lang="en-US" dirty="0" err="1" smtClean="0"/>
              <a:t>gitconf</a:t>
            </a:r>
            <a:r>
              <a:rPr lang="en-US" dirty="0" smtClean="0"/>
              <a:t>:</a:t>
            </a:r>
          </a:p>
          <a:p>
            <a:pPr marL="1314450" lvl="2" indent="-514350"/>
            <a:r>
              <a:rPr lang="en-US" dirty="0" smtClean="0"/>
              <a:t>&gt; </a:t>
            </a:r>
            <a:r>
              <a:rPr lang="en-US" dirty="0" err="1" smtClean="0"/>
              <a:t>git</a:t>
            </a:r>
            <a:r>
              <a:rPr lang="en-US" dirty="0" smtClean="0"/>
              <a:t> </a:t>
            </a:r>
            <a:r>
              <a:rPr lang="en-US" dirty="0" err="1" smtClean="0"/>
              <a:t>config</a:t>
            </a:r>
            <a:r>
              <a:rPr lang="en-US" dirty="0" smtClean="0"/>
              <a:t> --global </a:t>
            </a:r>
            <a:r>
              <a:rPr lang="en-US" dirty="0" err="1" smtClean="0"/>
              <a:t>user.email</a:t>
            </a:r>
            <a:r>
              <a:rPr lang="en-US" dirty="0" smtClean="0"/>
              <a:t> </a:t>
            </a:r>
            <a:r>
              <a:rPr lang="en-US" dirty="0" smtClean="0">
                <a:hlinkClick r:id="rId2"/>
              </a:rPr>
              <a:t>“your@email.com</a:t>
            </a:r>
            <a:r>
              <a:rPr lang="en-US" dirty="0" smtClean="0"/>
              <a:t>”</a:t>
            </a:r>
          </a:p>
          <a:p>
            <a:pPr marL="1314450" lvl="2" indent="-514350"/>
            <a:r>
              <a:rPr lang="en-US" dirty="0" smtClean="0"/>
              <a:t>&gt; </a:t>
            </a:r>
            <a:r>
              <a:rPr lang="en-US" dirty="0" err="1" smtClean="0"/>
              <a:t>git</a:t>
            </a:r>
            <a:r>
              <a:rPr lang="en-US" dirty="0" smtClean="0"/>
              <a:t> </a:t>
            </a:r>
            <a:r>
              <a:rPr lang="en-US" dirty="0" err="1" smtClean="0"/>
              <a:t>config</a:t>
            </a:r>
            <a:r>
              <a:rPr lang="en-US" dirty="0" smtClean="0"/>
              <a:t> --global </a:t>
            </a:r>
            <a:r>
              <a:rPr lang="en-US" dirty="0" err="1" smtClean="0"/>
              <a:t>user.name</a:t>
            </a:r>
            <a:r>
              <a:rPr lang="en-US" dirty="0" smtClean="0"/>
              <a:t> “your name”</a:t>
            </a:r>
          </a:p>
          <a:p>
            <a:pPr marL="514350" indent="-514350">
              <a:buFont typeface="+mj-lt"/>
              <a:buAutoNum type="arabicPeriod"/>
            </a:pPr>
            <a:r>
              <a:rPr lang="en-US" dirty="0" smtClean="0"/>
              <a:t>Install Go tools</a:t>
            </a:r>
          </a:p>
          <a:p>
            <a:pPr marL="914400" lvl="1" indent="-514350">
              <a:buFont typeface="+mj-lt"/>
              <a:buAutoNum type="arabicPeriod"/>
            </a:pPr>
            <a:r>
              <a:rPr lang="en-US" dirty="0" smtClean="0"/>
              <a:t>Create GOPATH home directory</a:t>
            </a:r>
          </a:p>
          <a:p>
            <a:pPr marL="1314450" lvl="2" indent="-514350"/>
            <a:r>
              <a:rPr lang="en-US" dirty="0"/>
              <a:t>$ </a:t>
            </a:r>
            <a:r>
              <a:rPr lang="en-US" dirty="0" err="1" smtClean="0"/>
              <a:t>mkdir</a:t>
            </a:r>
            <a:r>
              <a:rPr lang="en-US" dirty="0" smtClean="0"/>
              <a:t> </a:t>
            </a:r>
            <a:r>
              <a:rPr lang="en-US" dirty="0"/>
              <a:t>%</a:t>
            </a:r>
            <a:r>
              <a:rPr lang="en-US" dirty="0" smtClean="0"/>
              <a:t>HOME%\</a:t>
            </a:r>
            <a:r>
              <a:rPr lang="en-US" dirty="0" err="1" smtClean="0"/>
              <a:t>lcp</a:t>
            </a:r>
            <a:endParaRPr lang="en-US" dirty="0"/>
          </a:p>
          <a:p>
            <a:pPr marL="1314450" lvl="2" indent="-514350"/>
            <a:r>
              <a:rPr lang="en-US" dirty="0"/>
              <a:t>$ </a:t>
            </a:r>
            <a:r>
              <a:rPr lang="en-US" dirty="0" err="1"/>
              <a:t>mkdir</a:t>
            </a:r>
            <a:r>
              <a:rPr lang="en-US" dirty="0"/>
              <a:t> </a:t>
            </a:r>
            <a:r>
              <a:rPr lang="en-US" dirty="0" smtClean="0"/>
              <a:t>%HOME%\</a:t>
            </a:r>
            <a:r>
              <a:rPr lang="en-US" dirty="0" err="1" smtClean="0"/>
              <a:t>lcp</a:t>
            </a:r>
            <a:r>
              <a:rPr lang="en-US" dirty="0" smtClean="0"/>
              <a:t>\go</a:t>
            </a:r>
            <a:r>
              <a:rPr lang="en-US" dirty="0"/>
              <a:t>-</a:t>
            </a:r>
            <a:r>
              <a:rPr lang="en-US" dirty="0" err="1"/>
              <a:t>lang</a:t>
            </a:r>
            <a:r>
              <a:rPr lang="en-US" dirty="0"/>
              <a:t>-</a:t>
            </a:r>
            <a:r>
              <a:rPr lang="en-US" dirty="0" smtClean="0"/>
              <a:t>programming</a:t>
            </a:r>
          </a:p>
          <a:p>
            <a:pPr marL="914400" lvl="1" indent="-514350">
              <a:buFont typeface="+mj-lt"/>
              <a:buAutoNum type="arabicPeriod"/>
            </a:pPr>
            <a:r>
              <a:rPr lang="en-US" dirty="0" smtClean="0"/>
              <a:t>Set GOPATH </a:t>
            </a:r>
            <a:r>
              <a:rPr lang="en-US" dirty="0" err="1" smtClean="0"/>
              <a:t>env</a:t>
            </a:r>
            <a:r>
              <a:rPr lang="en-US" dirty="0" smtClean="0"/>
              <a:t> to point this directory</a:t>
            </a:r>
          </a:p>
          <a:p>
            <a:pPr marL="514350" indent="-514350">
              <a:buFont typeface="+mj-lt"/>
              <a:buAutoNum type="arabicPeriod"/>
            </a:pPr>
            <a:r>
              <a:rPr lang="en-US" dirty="0" smtClean="0"/>
              <a:t>Install Visual Studio Code</a:t>
            </a:r>
          </a:p>
        </p:txBody>
      </p:sp>
    </p:spTree>
    <p:extLst>
      <p:ext uri="{BB962C8B-B14F-4D97-AF65-F5344CB8AC3E}">
        <p14:creationId xmlns:p14="http://schemas.microsoft.com/office/powerpoint/2010/main" val="4055501964"/>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Signed and Unsigned Bits:</a:t>
            </a:r>
            <a:br>
              <a:rPr lang="en-US" dirty="0" smtClean="0"/>
            </a:br>
            <a:r>
              <a:rPr lang="en-US" dirty="0" smtClean="0"/>
              <a:t>Illustrated</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477926690"/>
              </p:ext>
            </p:extLst>
          </p:nvPr>
        </p:nvGraphicFramePr>
        <p:xfrm>
          <a:off x="457200" y="1200150"/>
          <a:ext cx="8229600" cy="2537459"/>
        </p:xfrm>
        <a:graphic>
          <a:graphicData uri="http://schemas.openxmlformats.org/drawingml/2006/table">
            <a:tbl>
              <a:tblPr firstRow="1" bandRow="1">
                <a:tableStyleId>{5C22544A-7EE6-4342-B048-85BDC9FD1C3A}</a:tableStyleId>
              </a:tblPr>
              <a:tblGrid>
                <a:gridCol w="2057400"/>
                <a:gridCol w="2057400"/>
                <a:gridCol w="2057400"/>
                <a:gridCol w="2057400"/>
              </a:tblGrid>
              <a:tr h="278130">
                <a:tc>
                  <a:txBody>
                    <a:bodyPr/>
                    <a:lstStyle/>
                    <a:p>
                      <a:r>
                        <a:rPr lang="en-US" sz="1400" dirty="0" smtClean="0"/>
                        <a:t>Unsigned Bits</a:t>
                      </a:r>
                      <a:endParaRPr lang="en-US" sz="1400" dirty="0"/>
                    </a:p>
                  </a:txBody>
                  <a:tcPr marT="34290" marB="34290"/>
                </a:tc>
                <a:tc>
                  <a:txBody>
                    <a:bodyPr/>
                    <a:lstStyle/>
                    <a:p>
                      <a:r>
                        <a:rPr lang="en-US" sz="1400" dirty="0" smtClean="0"/>
                        <a:t>Unsigned</a:t>
                      </a:r>
                      <a:r>
                        <a:rPr lang="en-US" sz="1400" baseline="0" dirty="0" smtClean="0"/>
                        <a:t> Value</a:t>
                      </a:r>
                      <a:endParaRPr lang="en-US" sz="1400" dirty="0"/>
                    </a:p>
                  </a:txBody>
                  <a:tcPr marT="34290" marB="34290"/>
                </a:tc>
                <a:tc>
                  <a:txBody>
                    <a:bodyPr/>
                    <a:lstStyle/>
                    <a:p>
                      <a:r>
                        <a:rPr lang="en-US" sz="1400" dirty="0" smtClean="0"/>
                        <a:t>Signed Bits</a:t>
                      </a:r>
                      <a:endParaRPr lang="en-US" sz="1400" dirty="0"/>
                    </a:p>
                  </a:txBody>
                  <a:tcPr marT="34290" marB="34290"/>
                </a:tc>
                <a:tc>
                  <a:txBody>
                    <a:bodyPr/>
                    <a:lstStyle/>
                    <a:p>
                      <a:r>
                        <a:rPr lang="en-US" sz="1400" dirty="0" smtClean="0"/>
                        <a:t>Signed Value</a:t>
                      </a:r>
                      <a:endParaRPr lang="en-US" sz="1400" dirty="0"/>
                    </a:p>
                  </a:txBody>
                  <a:tcPr marT="34290" marB="34290"/>
                </a:tc>
              </a:tr>
              <a:tr h="278130">
                <a:tc>
                  <a:txBody>
                    <a:bodyPr/>
                    <a:lstStyle/>
                    <a:p>
                      <a:r>
                        <a:rPr lang="en-US" sz="1400" dirty="0" smtClean="0"/>
                        <a:t>000</a:t>
                      </a:r>
                      <a:endParaRPr lang="en-US" sz="1400" dirty="0"/>
                    </a:p>
                  </a:txBody>
                  <a:tcPr marT="34290" marB="34290"/>
                </a:tc>
                <a:tc>
                  <a:txBody>
                    <a:bodyPr/>
                    <a:lstStyle/>
                    <a:p>
                      <a:r>
                        <a:rPr lang="en-US" sz="1400" dirty="0" smtClean="0"/>
                        <a:t>0</a:t>
                      </a:r>
                      <a:endParaRPr lang="en-US" sz="1400" dirty="0"/>
                    </a:p>
                  </a:txBody>
                  <a:tcPr marT="34290" marB="34290"/>
                </a:tc>
                <a:tc>
                  <a:txBody>
                    <a:bodyPr/>
                    <a:lstStyle/>
                    <a:p>
                      <a:r>
                        <a:rPr lang="en-US" sz="1400" dirty="0" smtClean="0"/>
                        <a:t>0-00</a:t>
                      </a:r>
                      <a:endParaRPr lang="en-US" sz="1400" dirty="0"/>
                    </a:p>
                  </a:txBody>
                  <a:tcPr marT="34290" marB="34290"/>
                </a:tc>
                <a:tc>
                  <a:txBody>
                    <a:bodyPr/>
                    <a:lstStyle/>
                    <a:p>
                      <a:r>
                        <a:rPr lang="en-US" sz="1400" dirty="0" smtClean="0"/>
                        <a:t>0</a:t>
                      </a:r>
                      <a:endParaRPr lang="en-US" sz="1400" dirty="0"/>
                    </a:p>
                  </a:txBody>
                  <a:tcPr marT="34290" marB="34290"/>
                </a:tc>
              </a:tr>
              <a:tr h="278130">
                <a:tc>
                  <a:txBody>
                    <a:bodyPr/>
                    <a:lstStyle/>
                    <a:p>
                      <a:r>
                        <a:rPr lang="en-US" sz="1400" dirty="0" smtClean="0"/>
                        <a:t>001</a:t>
                      </a:r>
                      <a:endParaRPr lang="en-US" sz="1400" dirty="0"/>
                    </a:p>
                  </a:txBody>
                  <a:tcPr marT="34290" marB="34290"/>
                </a:tc>
                <a:tc>
                  <a:txBody>
                    <a:bodyPr/>
                    <a:lstStyle/>
                    <a:p>
                      <a:r>
                        <a:rPr lang="en-US" sz="1400" dirty="0" smtClean="0"/>
                        <a:t>1</a:t>
                      </a:r>
                      <a:endParaRPr lang="en-US" sz="1400" dirty="0"/>
                    </a:p>
                  </a:txBody>
                  <a:tcPr marT="34290" marB="34290"/>
                </a:tc>
                <a:tc>
                  <a:txBody>
                    <a:bodyPr/>
                    <a:lstStyle/>
                    <a:p>
                      <a:r>
                        <a:rPr lang="en-US" sz="1400" dirty="0" smtClean="0"/>
                        <a:t>0-01</a:t>
                      </a:r>
                      <a:endParaRPr lang="en-US" sz="1400" dirty="0"/>
                    </a:p>
                  </a:txBody>
                  <a:tcPr marT="34290" marB="34290"/>
                </a:tc>
                <a:tc>
                  <a:txBody>
                    <a:bodyPr/>
                    <a:lstStyle/>
                    <a:p>
                      <a:r>
                        <a:rPr lang="en-US" sz="1400" dirty="0" smtClean="0"/>
                        <a:t>1</a:t>
                      </a:r>
                      <a:endParaRPr lang="en-US" sz="1400" dirty="0"/>
                    </a:p>
                  </a:txBody>
                  <a:tcPr marT="34290" marB="34290"/>
                </a:tc>
              </a:tr>
              <a:tr h="278130">
                <a:tc>
                  <a:txBody>
                    <a:bodyPr/>
                    <a:lstStyle/>
                    <a:p>
                      <a:r>
                        <a:rPr lang="en-US" sz="1400" dirty="0" smtClean="0"/>
                        <a:t>010</a:t>
                      </a:r>
                      <a:endParaRPr lang="en-US" sz="1400" dirty="0"/>
                    </a:p>
                  </a:txBody>
                  <a:tcPr marT="34290" marB="34290"/>
                </a:tc>
                <a:tc>
                  <a:txBody>
                    <a:bodyPr/>
                    <a:lstStyle/>
                    <a:p>
                      <a:r>
                        <a:rPr lang="en-US" sz="1400" dirty="0" smtClean="0"/>
                        <a:t>2</a:t>
                      </a:r>
                      <a:endParaRPr lang="en-US" sz="1400" dirty="0"/>
                    </a:p>
                  </a:txBody>
                  <a:tcPr marT="34290" marB="34290"/>
                </a:tc>
                <a:tc>
                  <a:txBody>
                    <a:bodyPr/>
                    <a:lstStyle/>
                    <a:p>
                      <a:r>
                        <a:rPr lang="en-US" sz="1400" dirty="0" smtClean="0"/>
                        <a:t>0-10</a:t>
                      </a:r>
                      <a:endParaRPr lang="en-US" sz="1400" dirty="0"/>
                    </a:p>
                  </a:txBody>
                  <a:tcPr marT="34290" marB="34290"/>
                </a:tc>
                <a:tc>
                  <a:txBody>
                    <a:bodyPr/>
                    <a:lstStyle/>
                    <a:p>
                      <a:r>
                        <a:rPr lang="en-US" sz="1400" dirty="0" smtClean="0"/>
                        <a:t>2</a:t>
                      </a:r>
                      <a:endParaRPr lang="en-US" sz="1400" dirty="0"/>
                    </a:p>
                  </a:txBody>
                  <a:tcPr marT="34290" marB="34290"/>
                </a:tc>
              </a:tr>
              <a:tr h="278130">
                <a:tc>
                  <a:txBody>
                    <a:bodyPr/>
                    <a:lstStyle/>
                    <a:p>
                      <a:r>
                        <a:rPr lang="en-US" sz="1400" dirty="0" smtClean="0"/>
                        <a:t>011</a:t>
                      </a:r>
                      <a:endParaRPr lang="en-US" sz="1400" dirty="0"/>
                    </a:p>
                  </a:txBody>
                  <a:tcPr marT="34290" marB="34290"/>
                </a:tc>
                <a:tc>
                  <a:txBody>
                    <a:bodyPr/>
                    <a:lstStyle/>
                    <a:p>
                      <a:r>
                        <a:rPr lang="en-US" sz="1400" dirty="0" smtClean="0"/>
                        <a:t>3</a:t>
                      </a:r>
                      <a:endParaRPr lang="en-US" sz="1400" dirty="0"/>
                    </a:p>
                  </a:txBody>
                  <a:tcPr marT="34290" marB="34290"/>
                </a:tc>
                <a:tc>
                  <a:txBody>
                    <a:bodyPr/>
                    <a:lstStyle/>
                    <a:p>
                      <a:r>
                        <a:rPr lang="en-US" sz="1400" dirty="0" smtClean="0"/>
                        <a:t>0-11</a:t>
                      </a:r>
                      <a:endParaRPr lang="en-US" sz="1400" dirty="0"/>
                    </a:p>
                  </a:txBody>
                  <a:tcPr marT="34290" marB="34290"/>
                </a:tc>
                <a:tc>
                  <a:txBody>
                    <a:bodyPr/>
                    <a:lstStyle/>
                    <a:p>
                      <a:r>
                        <a:rPr lang="en-US" sz="1400" dirty="0" smtClean="0"/>
                        <a:t>3</a:t>
                      </a:r>
                      <a:endParaRPr lang="en-US" sz="1400" dirty="0"/>
                    </a:p>
                  </a:txBody>
                  <a:tcPr marT="34290" marB="34290"/>
                </a:tc>
              </a:tr>
              <a:tr h="278130">
                <a:tc>
                  <a:txBody>
                    <a:bodyPr/>
                    <a:lstStyle/>
                    <a:p>
                      <a:r>
                        <a:rPr lang="en-US" sz="1400" dirty="0" smtClean="0"/>
                        <a:t>100</a:t>
                      </a:r>
                      <a:endParaRPr lang="en-US" sz="1400" dirty="0"/>
                    </a:p>
                  </a:txBody>
                  <a:tcPr marT="34290" marB="34290"/>
                </a:tc>
                <a:tc>
                  <a:txBody>
                    <a:bodyPr/>
                    <a:lstStyle/>
                    <a:p>
                      <a:r>
                        <a:rPr lang="en-US" sz="1400" dirty="0" smtClean="0"/>
                        <a:t>4</a:t>
                      </a:r>
                      <a:endParaRPr lang="en-US" sz="1400" dirty="0"/>
                    </a:p>
                  </a:txBody>
                  <a:tcPr marT="34290" marB="34290"/>
                </a:tc>
                <a:tc>
                  <a:txBody>
                    <a:bodyPr/>
                    <a:lstStyle/>
                    <a:p>
                      <a:r>
                        <a:rPr lang="en-US" sz="1400" dirty="0" smtClean="0"/>
                        <a:t>1-00</a:t>
                      </a:r>
                      <a:endParaRPr lang="en-US" sz="1400" dirty="0"/>
                    </a:p>
                  </a:txBody>
                  <a:tcPr marT="34290" marB="34290">
                    <a:solidFill>
                      <a:schemeClr val="tx2">
                        <a:lumMod val="60000"/>
                        <a:lumOff val="40000"/>
                      </a:schemeClr>
                    </a:solidFill>
                  </a:tcPr>
                </a:tc>
                <a:tc>
                  <a:txBody>
                    <a:bodyPr/>
                    <a:lstStyle/>
                    <a:p>
                      <a:r>
                        <a:rPr lang="en-US" sz="1400" dirty="0" smtClean="0"/>
                        <a:t>0</a:t>
                      </a:r>
                      <a:endParaRPr lang="en-US" sz="1400" dirty="0"/>
                    </a:p>
                  </a:txBody>
                  <a:tcPr marT="34290" marB="34290">
                    <a:solidFill>
                      <a:schemeClr val="tx2">
                        <a:lumMod val="60000"/>
                        <a:lumOff val="40000"/>
                      </a:schemeClr>
                    </a:solidFill>
                  </a:tcPr>
                </a:tc>
              </a:tr>
              <a:tr h="278130">
                <a:tc>
                  <a:txBody>
                    <a:bodyPr/>
                    <a:lstStyle/>
                    <a:p>
                      <a:r>
                        <a:rPr lang="en-US" sz="1400" dirty="0" smtClean="0"/>
                        <a:t>101</a:t>
                      </a:r>
                      <a:endParaRPr lang="en-US" sz="1400" dirty="0"/>
                    </a:p>
                  </a:txBody>
                  <a:tcPr marT="34290" marB="34290"/>
                </a:tc>
                <a:tc>
                  <a:txBody>
                    <a:bodyPr/>
                    <a:lstStyle/>
                    <a:p>
                      <a:r>
                        <a:rPr lang="en-US" sz="1400" dirty="0" smtClean="0"/>
                        <a:t>5</a:t>
                      </a:r>
                      <a:endParaRPr lang="en-US" sz="1400" dirty="0"/>
                    </a:p>
                  </a:txBody>
                  <a:tcPr marT="34290" marB="34290"/>
                </a:tc>
                <a:tc>
                  <a:txBody>
                    <a:bodyPr/>
                    <a:lstStyle/>
                    <a:p>
                      <a:r>
                        <a:rPr lang="en-US" sz="1400" dirty="0" smtClean="0"/>
                        <a:t>1-01</a:t>
                      </a:r>
                      <a:endParaRPr lang="en-US" sz="1400" dirty="0"/>
                    </a:p>
                  </a:txBody>
                  <a:tcPr marT="34290" marB="34290"/>
                </a:tc>
                <a:tc>
                  <a:txBody>
                    <a:bodyPr/>
                    <a:lstStyle/>
                    <a:p>
                      <a:r>
                        <a:rPr lang="en-US" sz="1400" dirty="0" smtClean="0"/>
                        <a:t>-3</a:t>
                      </a:r>
                      <a:endParaRPr lang="en-US" sz="1400" dirty="0"/>
                    </a:p>
                  </a:txBody>
                  <a:tcPr marT="34290" marB="34290"/>
                </a:tc>
              </a:tr>
              <a:tr h="278130">
                <a:tc>
                  <a:txBody>
                    <a:bodyPr/>
                    <a:lstStyle/>
                    <a:p>
                      <a:r>
                        <a:rPr lang="en-US" sz="1400" dirty="0" smtClean="0"/>
                        <a:t>110</a:t>
                      </a:r>
                      <a:endParaRPr lang="en-US" sz="1400" dirty="0"/>
                    </a:p>
                  </a:txBody>
                  <a:tcPr marT="34290" marB="34290"/>
                </a:tc>
                <a:tc>
                  <a:txBody>
                    <a:bodyPr/>
                    <a:lstStyle/>
                    <a:p>
                      <a:r>
                        <a:rPr lang="en-US" sz="1400" dirty="0" smtClean="0"/>
                        <a:t>6</a:t>
                      </a:r>
                      <a:endParaRPr lang="en-US" sz="1400" dirty="0"/>
                    </a:p>
                  </a:txBody>
                  <a:tcPr marT="34290" marB="34290"/>
                </a:tc>
                <a:tc>
                  <a:txBody>
                    <a:bodyPr/>
                    <a:lstStyle/>
                    <a:p>
                      <a:r>
                        <a:rPr lang="en-US" sz="1400" dirty="0" smtClean="0"/>
                        <a:t>1-10</a:t>
                      </a:r>
                      <a:endParaRPr lang="en-US" sz="1400" dirty="0"/>
                    </a:p>
                  </a:txBody>
                  <a:tcPr marT="34290" marB="34290"/>
                </a:tc>
                <a:tc>
                  <a:txBody>
                    <a:bodyPr/>
                    <a:lstStyle/>
                    <a:p>
                      <a:r>
                        <a:rPr lang="en-US" sz="1400" dirty="0" smtClean="0"/>
                        <a:t>-2</a:t>
                      </a:r>
                      <a:endParaRPr lang="en-US" sz="1400" dirty="0"/>
                    </a:p>
                  </a:txBody>
                  <a:tcPr marT="34290" marB="34290"/>
                </a:tc>
              </a:tr>
              <a:tr h="278130">
                <a:tc>
                  <a:txBody>
                    <a:bodyPr/>
                    <a:lstStyle/>
                    <a:p>
                      <a:r>
                        <a:rPr lang="en-US" sz="1400" dirty="0" smtClean="0"/>
                        <a:t>111</a:t>
                      </a:r>
                      <a:endParaRPr lang="en-US" sz="1400" dirty="0"/>
                    </a:p>
                  </a:txBody>
                  <a:tcPr marT="34290" marB="34290"/>
                </a:tc>
                <a:tc>
                  <a:txBody>
                    <a:bodyPr/>
                    <a:lstStyle/>
                    <a:p>
                      <a:r>
                        <a:rPr lang="en-US" sz="1400" dirty="0" smtClean="0"/>
                        <a:t>7</a:t>
                      </a:r>
                      <a:endParaRPr lang="en-US" sz="1400" dirty="0"/>
                    </a:p>
                  </a:txBody>
                  <a:tcPr marT="34290" marB="34290"/>
                </a:tc>
                <a:tc>
                  <a:txBody>
                    <a:bodyPr/>
                    <a:lstStyle/>
                    <a:p>
                      <a:r>
                        <a:rPr lang="en-US" sz="1400" dirty="0" smtClean="0"/>
                        <a:t>1-11</a:t>
                      </a:r>
                      <a:endParaRPr lang="en-US" sz="1400" dirty="0"/>
                    </a:p>
                  </a:txBody>
                  <a:tcPr marT="34290" marB="34290"/>
                </a:tc>
                <a:tc>
                  <a:txBody>
                    <a:bodyPr/>
                    <a:lstStyle/>
                    <a:p>
                      <a:r>
                        <a:rPr lang="en-US" sz="1400" dirty="0" smtClean="0"/>
                        <a:t>-1</a:t>
                      </a:r>
                      <a:endParaRPr lang="en-US" sz="1400" dirty="0"/>
                    </a:p>
                  </a:txBody>
                  <a:tcPr marT="34290" marB="34290"/>
                </a:tc>
              </a:tr>
            </a:tbl>
          </a:graphicData>
        </a:graphic>
      </p:graphicFrame>
      <p:sp>
        <p:nvSpPr>
          <p:cNvPr id="5" name="TextBox 4"/>
          <p:cNvSpPr txBox="1"/>
          <p:nvPr/>
        </p:nvSpPr>
        <p:spPr>
          <a:xfrm>
            <a:off x="773815" y="4346058"/>
            <a:ext cx="7378943" cy="369332"/>
          </a:xfrm>
          <a:prstGeom prst="rect">
            <a:avLst/>
          </a:prstGeom>
          <a:noFill/>
        </p:spPr>
        <p:txBody>
          <a:bodyPr wrap="none" rtlCol="0">
            <a:spAutoFit/>
          </a:bodyPr>
          <a:lstStyle/>
          <a:p>
            <a:r>
              <a:rPr lang="en-US" dirty="0" smtClean="0"/>
              <a:t>* Wikipedia</a:t>
            </a:r>
            <a:r>
              <a:rPr lang="en-US" dirty="0"/>
              <a:t>:  </a:t>
            </a:r>
            <a:r>
              <a:rPr lang="en-US" dirty="0">
                <a:hlinkClick r:id="rId2"/>
              </a:rPr>
              <a:t>https://</a:t>
            </a:r>
            <a:r>
              <a:rPr lang="en-US" dirty="0" err="1">
                <a:hlinkClick r:id="rId2"/>
              </a:rPr>
              <a:t>en.wikipedia.org</a:t>
            </a:r>
            <a:r>
              <a:rPr lang="en-US" dirty="0">
                <a:hlinkClick r:id="rId2"/>
              </a:rPr>
              <a:t>/wiki/</a:t>
            </a:r>
            <a:r>
              <a:rPr lang="en-US" dirty="0" err="1">
                <a:hlinkClick r:id="rId2"/>
              </a:rPr>
              <a:t>Signed_number_representations</a:t>
            </a:r>
            <a:endParaRPr lang="en-US" dirty="0"/>
          </a:p>
        </p:txBody>
      </p:sp>
    </p:spTree>
    <p:extLst>
      <p:ext uri="{BB962C8B-B14F-4D97-AF65-F5344CB8AC3E}">
        <p14:creationId xmlns:p14="http://schemas.microsoft.com/office/powerpoint/2010/main" val="273584697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Bit Grouping and Numeric Range</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861433932"/>
              </p:ext>
            </p:extLst>
          </p:nvPr>
        </p:nvGraphicFramePr>
        <p:xfrm>
          <a:off x="457200" y="1200151"/>
          <a:ext cx="8229600" cy="2034539"/>
        </p:xfrm>
        <a:graphic>
          <a:graphicData uri="http://schemas.openxmlformats.org/drawingml/2006/table">
            <a:tbl>
              <a:tblPr firstRow="1" bandRow="1">
                <a:tableStyleId>{5C22544A-7EE6-4342-B048-85BDC9FD1C3A}</a:tableStyleId>
              </a:tblPr>
              <a:tblGrid>
                <a:gridCol w="1001823"/>
                <a:gridCol w="1919768"/>
                <a:gridCol w="2734930"/>
                <a:gridCol w="2573079"/>
              </a:tblGrid>
              <a:tr h="278130">
                <a:tc>
                  <a:txBody>
                    <a:bodyPr/>
                    <a:lstStyle/>
                    <a:p>
                      <a:r>
                        <a:rPr lang="en-US" sz="1400" dirty="0" smtClean="0"/>
                        <a:t># of bits</a:t>
                      </a:r>
                      <a:endParaRPr lang="en-US" sz="1400" dirty="0"/>
                    </a:p>
                  </a:txBody>
                  <a:tcPr marT="34290" marB="34290"/>
                </a:tc>
                <a:tc>
                  <a:txBody>
                    <a:bodyPr/>
                    <a:lstStyle/>
                    <a:p>
                      <a:r>
                        <a:rPr lang="en-US" sz="1400" dirty="0" smtClean="0"/>
                        <a:t>#</a:t>
                      </a:r>
                      <a:r>
                        <a:rPr lang="en-US" sz="1400" baseline="0" dirty="0" smtClean="0"/>
                        <a:t> of unique values</a:t>
                      </a:r>
                      <a:endParaRPr lang="en-US" sz="1400" dirty="0"/>
                    </a:p>
                  </a:txBody>
                  <a:tcPr marT="34290" marB="34290"/>
                </a:tc>
                <a:tc>
                  <a:txBody>
                    <a:bodyPr/>
                    <a:lstStyle/>
                    <a:p>
                      <a:r>
                        <a:rPr lang="en-US" sz="1400" dirty="0" smtClean="0"/>
                        <a:t>Unsigned</a:t>
                      </a:r>
                      <a:r>
                        <a:rPr lang="en-US" sz="1400" baseline="0" dirty="0" smtClean="0"/>
                        <a:t> Number Range</a:t>
                      </a:r>
                      <a:endParaRPr lang="en-US" sz="1400" dirty="0"/>
                    </a:p>
                  </a:txBody>
                  <a:tcPr marT="34290" marB="34290"/>
                </a:tc>
                <a:tc>
                  <a:txBody>
                    <a:bodyPr/>
                    <a:lstStyle/>
                    <a:p>
                      <a:r>
                        <a:rPr lang="en-US" sz="1400" dirty="0" smtClean="0"/>
                        <a:t>Signed Number Range</a:t>
                      </a:r>
                      <a:endParaRPr lang="en-US" sz="1400" dirty="0"/>
                    </a:p>
                  </a:txBody>
                  <a:tcPr marT="34290" marB="34290"/>
                </a:tc>
              </a:tr>
              <a:tr h="278130">
                <a:tc>
                  <a:txBody>
                    <a:bodyPr/>
                    <a:lstStyle/>
                    <a:p>
                      <a:r>
                        <a:rPr lang="en-US" sz="1400" dirty="0" smtClean="0"/>
                        <a:t>8</a:t>
                      </a:r>
                      <a:endParaRPr lang="en-US" sz="1400" dirty="0"/>
                    </a:p>
                  </a:txBody>
                  <a:tcPr marT="34290" marB="34290"/>
                </a:tc>
                <a:tc>
                  <a:txBody>
                    <a:bodyPr/>
                    <a:lstStyle/>
                    <a:p>
                      <a:r>
                        <a:rPr lang="en-US" sz="1400" dirty="0" smtClean="0"/>
                        <a:t>2^8 = 256</a:t>
                      </a:r>
                      <a:endParaRPr lang="en-US" sz="1400" dirty="0"/>
                    </a:p>
                  </a:txBody>
                  <a:tcPr marT="34290" marB="34290"/>
                </a:tc>
                <a:tc>
                  <a:txBody>
                    <a:bodyPr/>
                    <a:lstStyle/>
                    <a:p>
                      <a:r>
                        <a:rPr lang="en-US" sz="1400" dirty="0" smtClean="0"/>
                        <a:t>0 to 255</a:t>
                      </a:r>
                      <a:endParaRPr lang="en-US" sz="1400" dirty="0"/>
                    </a:p>
                  </a:txBody>
                  <a:tcPr marT="34290" marB="34290"/>
                </a:tc>
                <a:tc>
                  <a:txBody>
                    <a:bodyPr/>
                    <a:lstStyle/>
                    <a:p>
                      <a:r>
                        <a:rPr lang="en-US" sz="1400" dirty="0" smtClean="0"/>
                        <a:t>-127 to</a:t>
                      </a:r>
                      <a:r>
                        <a:rPr lang="en-US" sz="1400" baseline="0" dirty="0" smtClean="0"/>
                        <a:t> 127</a:t>
                      </a:r>
                      <a:endParaRPr lang="en-US" sz="1400" dirty="0"/>
                    </a:p>
                  </a:txBody>
                  <a:tcPr marT="34290" marB="34290"/>
                </a:tc>
              </a:tr>
              <a:tr h="278130">
                <a:tc>
                  <a:txBody>
                    <a:bodyPr/>
                    <a:lstStyle/>
                    <a:p>
                      <a:r>
                        <a:rPr lang="en-US" sz="1400" dirty="0" smtClean="0"/>
                        <a:t>16</a:t>
                      </a:r>
                      <a:endParaRPr lang="en-US" sz="1400" dirty="0"/>
                    </a:p>
                  </a:txBody>
                  <a:tcPr marT="34290" marB="34290"/>
                </a:tc>
                <a:tc>
                  <a:txBody>
                    <a:bodyPr/>
                    <a:lstStyle/>
                    <a:p>
                      <a:r>
                        <a:rPr lang="en-US" sz="1400" dirty="0" smtClean="0"/>
                        <a:t>2^16 = 65,535</a:t>
                      </a:r>
                      <a:endParaRPr lang="en-US" sz="1400" dirty="0"/>
                    </a:p>
                  </a:txBody>
                  <a:tcPr marT="34290" marB="34290"/>
                </a:tc>
                <a:tc>
                  <a:txBody>
                    <a:bodyPr/>
                    <a:lstStyle/>
                    <a:p>
                      <a:r>
                        <a:rPr lang="en-US" sz="1400" dirty="0" smtClean="0"/>
                        <a:t>0 to 65,534</a:t>
                      </a:r>
                      <a:endParaRPr lang="en-US" sz="1400" dirty="0"/>
                    </a:p>
                  </a:txBody>
                  <a:tcPr marT="34290" marB="34290"/>
                </a:tc>
                <a:tc>
                  <a:txBody>
                    <a:bodyPr/>
                    <a:lstStyle/>
                    <a:p>
                      <a:r>
                        <a:rPr lang="en-US" sz="1400" dirty="0" smtClean="0"/>
                        <a:t>-32,767 to 32,767</a:t>
                      </a:r>
                      <a:endParaRPr lang="en-US" sz="1400" dirty="0"/>
                    </a:p>
                  </a:txBody>
                  <a:tcPr marT="34290" marB="34290"/>
                </a:tc>
              </a:tr>
              <a:tr h="480060">
                <a:tc>
                  <a:txBody>
                    <a:bodyPr/>
                    <a:lstStyle/>
                    <a:p>
                      <a:r>
                        <a:rPr lang="en-US" sz="1400" dirty="0" smtClean="0"/>
                        <a:t>32</a:t>
                      </a:r>
                      <a:endParaRPr lang="en-US" sz="1400" dirty="0"/>
                    </a:p>
                  </a:txBody>
                  <a:tcPr marT="34290" marB="34290"/>
                </a:tc>
                <a:tc>
                  <a:txBody>
                    <a:bodyPr/>
                    <a:lstStyle/>
                    <a:p>
                      <a:r>
                        <a:rPr lang="en-US" sz="1400" dirty="0" smtClean="0"/>
                        <a:t>2^32 = 4,294,967,295</a:t>
                      </a:r>
                      <a:endParaRPr lang="en-US" sz="1400" dirty="0"/>
                    </a:p>
                  </a:txBody>
                  <a:tcPr marT="34290" marB="34290"/>
                </a:tc>
                <a:tc>
                  <a:txBody>
                    <a:bodyPr/>
                    <a:lstStyle/>
                    <a:p>
                      <a:r>
                        <a:rPr lang="en-US" sz="1400" dirty="0" smtClean="0"/>
                        <a:t>0 to 4,294,967,294</a:t>
                      </a:r>
                      <a:endParaRPr lang="en-US" sz="1400" dirty="0"/>
                    </a:p>
                  </a:txBody>
                  <a:tcPr marT="34290" marB="34290"/>
                </a:tc>
                <a:tc>
                  <a:txBody>
                    <a:bodyPr/>
                    <a:lstStyle/>
                    <a:p>
                      <a:r>
                        <a:rPr lang="en-US" sz="1400" dirty="0" smtClean="0"/>
                        <a:t>-2,147,483,647</a:t>
                      </a:r>
                      <a:endParaRPr lang="en-US" sz="1400" dirty="0"/>
                    </a:p>
                  </a:txBody>
                  <a:tcPr marT="34290" marB="34290"/>
                </a:tc>
              </a:tr>
              <a:tr h="685800">
                <a:tc>
                  <a:txBody>
                    <a:bodyPr/>
                    <a:lstStyle/>
                    <a:p>
                      <a:r>
                        <a:rPr lang="en-US" sz="1400" dirty="0" smtClean="0"/>
                        <a:t>64</a:t>
                      </a:r>
                      <a:endParaRPr lang="en-US" sz="1400" dirty="0"/>
                    </a:p>
                  </a:txBody>
                  <a:tcPr marT="34290" marB="34290"/>
                </a:tc>
                <a:tc>
                  <a:txBody>
                    <a:bodyPr/>
                    <a:lstStyle/>
                    <a:p>
                      <a:r>
                        <a:rPr lang="en-US" sz="1400" dirty="0" smtClean="0"/>
                        <a:t>2^64 = </a:t>
                      </a:r>
                      <a:r>
                        <a:rPr lang="is-IS" sz="1400" dirty="0" smtClean="0"/>
                        <a:t>18,446,744,073,709,551,615</a:t>
                      </a:r>
                      <a:endParaRPr lang="en-US" sz="1400" dirty="0"/>
                    </a:p>
                  </a:txBody>
                  <a:tcPr marT="34290" marB="34290"/>
                </a:tc>
                <a:tc>
                  <a:txBody>
                    <a:bodyPr/>
                    <a:lstStyle/>
                    <a:p>
                      <a:r>
                        <a:rPr lang="en-US" sz="1400" dirty="0" smtClean="0"/>
                        <a:t>0 to </a:t>
                      </a:r>
                      <a:r>
                        <a:rPr lang="is-IS" sz="1400" dirty="0" smtClean="0"/>
                        <a:t>18,446,744,073,709,551,614</a:t>
                      </a:r>
                      <a:endParaRPr lang="en-US" sz="1400" dirty="0"/>
                    </a:p>
                  </a:txBody>
                  <a:tcPr marT="34290" marB="34290"/>
                </a:tc>
                <a:tc>
                  <a:txBody>
                    <a:bodyPr/>
                    <a:lstStyle/>
                    <a:p>
                      <a:r>
                        <a:rPr lang="en-US" sz="1400" dirty="0" smtClean="0"/>
                        <a:t>-</a:t>
                      </a:r>
                      <a:r>
                        <a:rPr lang="is-IS" sz="1400" dirty="0" smtClean="0"/>
                        <a:t>9.22337203685478E18 to 9.22337203685478E18</a:t>
                      </a:r>
                      <a:endParaRPr lang="en-US" sz="1400" dirty="0"/>
                    </a:p>
                  </a:txBody>
                  <a:tcPr marT="34290" marB="34290"/>
                </a:tc>
              </a:tr>
            </a:tbl>
          </a:graphicData>
        </a:graphic>
      </p:graphicFrame>
    </p:spTree>
    <p:extLst>
      <p:ext uri="{BB962C8B-B14F-4D97-AF65-F5344CB8AC3E}">
        <p14:creationId xmlns:p14="http://schemas.microsoft.com/office/powerpoint/2010/main" val="410087549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Memory (simplified)</a:t>
            </a:r>
            <a:endParaRPr lang="en-US" dirty="0"/>
          </a:p>
        </p:txBody>
      </p:sp>
      <p:sp>
        <p:nvSpPr>
          <p:cNvPr id="5" name="Content Placeholder 4"/>
          <p:cNvSpPr>
            <a:spLocks noGrp="1"/>
          </p:cNvSpPr>
          <p:nvPr>
            <p:ph idx="1"/>
          </p:nvPr>
        </p:nvSpPr>
        <p:spPr>
          <a:xfrm>
            <a:off x="457200" y="1200151"/>
            <a:ext cx="8229600" cy="1284744"/>
          </a:xfrm>
        </p:spPr>
        <p:txBody>
          <a:bodyPr>
            <a:normAutofit fontScale="92500" lnSpcReduction="20000"/>
          </a:bodyPr>
          <a:lstStyle/>
          <a:p>
            <a:r>
              <a:rPr lang="en-US" dirty="0" smtClean="0"/>
              <a:t>A </a:t>
            </a:r>
            <a:r>
              <a:rPr lang="en-US" b="1" i="1" dirty="0" smtClean="0"/>
              <a:t>mechanism</a:t>
            </a:r>
            <a:r>
              <a:rPr lang="en-US" dirty="0" smtClean="0"/>
              <a:t> or </a:t>
            </a:r>
            <a:r>
              <a:rPr lang="en-US" b="1" i="1" dirty="0" smtClean="0"/>
              <a:t>device</a:t>
            </a:r>
            <a:r>
              <a:rPr lang="en-US" dirty="0" smtClean="0"/>
              <a:t> for storing </a:t>
            </a:r>
            <a:r>
              <a:rPr lang="en-US" b="1" i="1" dirty="0" smtClean="0">
                <a:solidFill>
                  <a:schemeClr val="accent6"/>
                </a:solidFill>
              </a:rPr>
              <a:t>bytes</a:t>
            </a:r>
          </a:p>
          <a:p>
            <a:r>
              <a:rPr lang="en-US" dirty="0" smtClean="0">
                <a:solidFill>
                  <a:srgbClr val="000000"/>
                </a:solidFill>
              </a:rPr>
              <a:t>Memory </a:t>
            </a:r>
            <a:r>
              <a:rPr lang="en-US" b="1" i="1" dirty="0" smtClean="0">
                <a:solidFill>
                  <a:srgbClr val="000000"/>
                </a:solidFill>
              </a:rPr>
              <a:t>capacity</a:t>
            </a:r>
            <a:r>
              <a:rPr lang="en-US" dirty="0" smtClean="0">
                <a:solidFill>
                  <a:srgbClr val="000000"/>
                </a:solidFill>
              </a:rPr>
              <a:t> is measured in number of </a:t>
            </a:r>
            <a:r>
              <a:rPr lang="en-US" b="1" i="1" dirty="0" smtClean="0">
                <a:solidFill>
                  <a:schemeClr val="accent6"/>
                </a:solidFill>
              </a:rPr>
              <a:t>bytes</a:t>
            </a:r>
            <a:endParaRPr lang="en-US" dirty="0" smtClean="0">
              <a:solidFill>
                <a:srgbClr val="000000"/>
              </a:solidFill>
            </a:endParaRPr>
          </a:p>
        </p:txBody>
      </p:sp>
      <p:grpSp>
        <p:nvGrpSpPr>
          <p:cNvPr id="23" name="Group 22"/>
          <p:cNvGrpSpPr/>
          <p:nvPr/>
        </p:nvGrpSpPr>
        <p:grpSpPr>
          <a:xfrm>
            <a:off x="2178786" y="3073319"/>
            <a:ext cx="4786428" cy="221467"/>
            <a:chOff x="1996807" y="4097758"/>
            <a:chExt cx="4786428" cy="295289"/>
          </a:xfrm>
        </p:grpSpPr>
        <p:sp>
          <p:nvSpPr>
            <p:cNvPr id="8" name="Rectangle 7"/>
            <p:cNvSpPr/>
            <p:nvPr/>
          </p:nvSpPr>
          <p:spPr>
            <a:xfrm>
              <a:off x="1996807"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9" name="Rectangle 8"/>
            <p:cNvSpPr/>
            <p:nvPr/>
          </p:nvSpPr>
          <p:spPr>
            <a:xfrm>
              <a:off x="2320998"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0" name="Rectangle 9"/>
            <p:cNvSpPr/>
            <p:nvPr/>
          </p:nvSpPr>
          <p:spPr>
            <a:xfrm>
              <a:off x="2645189"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1" name="Rectangle 10"/>
            <p:cNvSpPr/>
            <p:nvPr/>
          </p:nvSpPr>
          <p:spPr>
            <a:xfrm>
              <a:off x="2969380"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2" name="Rectangle 11"/>
            <p:cNvSpPr/>
            <p:nvPr/>
          </p:nvSpPr>
          <p:spPr>
            <a:xfrm>
              <a:off x="3293571"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3" name="Rectangle 12"/>
            <p:cNvSpPr/>
            <p:nvPr/>
          </p:nvSpPr>
          <p:spPr>
            <a:xfrm>
              <a:off x="3617762"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4" name="Rectangle 13"/>
            <p:cNvSpPr/>
            <p:nvPr/>
          </p:nvSpPr>
          <p:spPr>
            <a:xfrm>
              <a:off x="3941953"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5" name="Rectangle 14"/>
            <p:cNvSpPr/>
            <p:nvPr/>
          </p:nvSpPr>
          <p:spPr>
            <a:xfrm>
              <a:off x="4266144"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6" name="Rectangle 15"/>
            <p:cNvSpPr/>
            <p:nvPr/>
          </p:nvSpPr>
          <p:spPr>
            <a:xfrm>
              <a:off x="4590335"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7" name="Rectangle 16"/>
            <p:cNvSpPr/>
            <p:nvPr/>
          </p:nvSpPr>
          <p:spPr>
            <a:xfrm>
              <a:off x="4914526"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8" name="Rectangle 17"/>
            <p:cNvSpPr/>
            <p:nvPr/>
          </p:nvSpPr>
          <p:spPr>
            <a:xfrm>
              <a:off x="5238717"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9" name="Rectangle 18"/>
            <p:cNvSpPr/>
            <p:nvPr/>
          </p:nvSpPr>
          <p:spPr>
            <a:xfrm>
              <a:off x="5562908"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0" name="Rectangle 19"/>
            <p:cNvSpPr/>
            <p:nvPr/>
          </p:nvSpPr>
          <p:spPr>
            <a:xfrm>
              <a:off x="5887099"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1" name="Rectangle 20"/>
            <p:cNvSpPr/>
            <p:nvPr/>
          </p:nvSpPr>
          <p:spPr>
            <a:xfrm>
              <a:off x="6211290"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2" name="Rectangle 21"/>
            <p:cNvSpPr/>
            <p:nvPr/>
          </p:nvSpPr>
          <p:spPr>
            <a:xfrm>
              <a:off x="6535481"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grpSp>
      <p:sp>
        <p:nvSpPr>
          <p:cNvPr id="24" name="TextBox 23"/>
          <p:cNvSpPr txBox="1"/>
          <p:nvPr/>
        </p:nvSpPr>
        <p:spPr>
          <a:xfrm>
            <a:off x="1104367" y="3045553"/>
            <a:ext cx="697627" cy="369332"/>
          </a:xfrm>
          <a:prstGeom prst="rect">
            <a:avLst/>
          </a:prstGeom>
          <a:noFill/>
        </p:spPr>
        <p:txBody>
          <a:bodyPr wrap="none" rtlCol="0">
            <a:spAutoFit/>
          </a:bodyPr>
          <a:lstStyle/>
          <a:p>
            <a:r>
              <a:rPr lang="en-US" dirty="0" smtClean="0"/>
              <a:t>bytes</a:t>
            </a:r>
            <a:endParaRPr lang="en-US" dirty="0"/>
          </a:p>
        </p:txBody>
      </p:sp>
      <p:cxnSp>
        <p:nvCxnSpPr>
          <p:cNvPr id="26" name="Straight Arrow Connector 25"/>
          <p:cNvCxnSpPr>
            <a:stCxn id="24" idx="3"/>
            <a:endCxn id="8" idx="1"/>
          </p:cNvCxnSpPr>
          <p:nvPr/>
        </p:nvCxnSpPr>
        <p:spPr>
          <a:xfrm flipV="1">
            <a:off x="1801994" y="3184053"/>
            <a:ext cx="376792" cy="4616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2030542" y="3574136"/>
            <a:ext cx="530915" cy="369332"/>
          </a:xfrm>
          <a:prstGeom prst="rect">
            <a:avLst/>
          </a:prstGeom>
          <a:noFill/>
        </p:spPr>
        <p:txBody>
          <a:bodyPr wrap="none" rtlCol="0">
            <a:spAutoFit/>
          </a:bodyPr>
          <a:lstStyle/>
          <a:p>
            <a:r>
              <a:rPr lang="en-US" dirty="0" smtClean="0"/>
              <a:t>bits</a:t>
            </a:r>
            <a:endParaRPr lang="en-US" dirty="0"/>
          </a:p>
        </p:txBody>
      </p:sp>
      <p:sp>
        <p:nvSpPr>
          <p:cNvPr id="38" name="Right Brace 37"/>
          <p:cNvSpPr/>
          <p:nvPr/>
        </p:nvSpPr>
        <p:spPr>
          <a:xfrm rot="5400000">
            <a:off x="2227932" y="3375528"/>
            <a:ext cx="142424" cy="254792"/>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12837104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Memory (addressing)</a:t>
            </a:r>
            <a:endParaRPr lang="en-US" dirty="0"/>
          </a:p>
        </p:txBody>
      </p:sp>
      <p:sp>
        <p:nvSpPr>
          <p:cNvPr id="5" name="Content Placeholder 4"/>
          <p:cNvSpPr>
            <a:spLocks noGrp="1"/>
          </p:cNvSpPr>
          <p:nvPr>
            <p:ph idx="1"/>
          </p:nvPr>
        </p:nvSpPr>
        <p:spPr>
          <a:xfrm>
            <a:off x="457200" y="1200151"/>
            <a:ext cx="8229600" cy="1284744"/>
          </a:xfrm>
        </p:spPr>
        <p:txBody>
          <a:bodyPr>
            <a:normAutofit fontScale="62500" lnSpcReduction="20000"/>
          </a:bodyPr>
          <a:lstStyle/>
          <a:p>
            <a:r>
              <a:rPr lang="en-US" dirty="0" smtClean="0"/>
              <a:t>Question:</a:t>
            </a:r>
          </a:p>
          <a:p>
            <a:pPr lvl="1"/>
            <a:r>
              <a:rPr lang="en-US" dirty="0" smtClean="0"/>
              <a:t>If my storage </a:t>
            </a:r>
            <a:r>
              <a:rPr lang="en-US" b="1" i="1" dirty="0" smtClean="0"/>
              <a:t>device</a:t>
            </a:r>
            <a:r>
              <a:rPr lang="en-US" dirty="0" smtClean="0"/>
              <a:t> can store X </a:t>
            </a:r>
            <a:r>
              <a:rPr lang="en-US" b="1" i="1" dirty="0" smtClean="0">
                <a:solidFill>
                  <a:schemeClr val="accent6"/>
                </a:solidFill>
              </a:rPr>
              <a:t>bytes</a:t>
            </a:r>
            <a:r>
              <a:rPr lang="en-US" dirty="0" smtClean="0">
                <a:solidFill>
                  <a:srgbClr val="000000"/>
                </a:solidFill>
              </a:rPr>
              <a:t>,</a:t>
            </a:r>
            <a:r>
              <a:rPr lang="en-US" b="1" i="1" dirty="0" smtClean="0">
                <a:solidFill>
                  <a:schemeClr val="accent6"/>
                </a:solidFill>
              </a:rPr>
              <a:t> </a:t>
            </a:r>
            <a:r>
              <a:rPr lang="en-US" dirty="0" smtClean="0">
                <a:solidFill>
                  <a:srgbClr val="000000"/>
                </a:solidFill>
              </a:rPr>
              <a:t>how do I access a </a:t>
            </a:r>
            <a:r>
              <a:rPr lang="en-US" u="sng" dirty="0" smtClean="0">
                <a:solidFill>
                  <a:srgbClr val="000000"/>
                </a:solidFill>
              </a:rPr>
              <a:t>particular</a:t>
            </a:r>
            <a:r>
              <a:rPr lang="en-US" dirty="0" smtClean="0">
                <a:solidFill>
                  <a:srgbClr val="000000"/>
                </a:solidFill>
              </a:rPr>
              <a:t> </a:t>
            </a:r>
            <a:r>
              <a:rPr lang="en-US" b="1" i="1" dirty="0" smtClean="0">
                <a:solidFill>
                  <a:schemeClr val="accent6"/>
                </a:solidFill>
              </a:rPr>
              <a:t>byte</a:t>
            </a:r>
            <a:r>
              <a:rPr lang="en-US" dirty="0" smtClean="0">
                <a:solidFill>
                  <a:srgbClr val="000000"/>
                </a:solidFill>
              </a:rPr>
              <a:t>?</a:t>
            </a:r>
          </a:p>
          <a:p>
            <a:r>
              <a:rPr lang="en-US" dirty="0" smtClean="0">
                <a:solidFill>
                  <a:srgbClr val="000000"/>
                </a:solidFill>
              </a:rPr>
              <a:t>Answer:</a:t>
            </a:r>
          </a:p>
          <a:p>
            <a:pPr lvl="1"/>
            <a:r>
              <a:rPr lang="en-US" dirty="0" smtClean="0">
                <a:solidFill>
                  <a:srgbClr val="000000"/>
                </a:solidFill>
              </a:rPr>
              <a:t>Addressing; each </a:t>
            </a:r>
            <a:r>
              <a:rPr lang="en-US" b="1" i="1" dirty="0" smtClean="0">
                <a:solidFill>
                  <a:schemeClr val="accent6"/>
                </a:solidFill>
              </a:rPr>
              <a:t>byte </a:t>
            </a:r>
            <a:r>
              <a:rPr lang="en-US" dirty="0" smtClean="0">
                <a:solidFill>
                  <a:srgbClr val="000000"/>
                </a:solidFill>
              </a:rPr>
              <a:t>has it own address</a:t>
            </a:r>
          </a:p>
        </p:txBody>
      </p:sp>
      <p:graphicFrame>
        <p:nvGraphicFramePr>
          <p:cNvPr id="6" name="Table 5"/>
          <p:cNvGraphicFramePr>
            <a:graphicFrameLocks noGrp="1"/>
          </p:cNvGraphicFramePr>
          <p:nvPr>
            <p:extLst>
              <p:ext uri="{D42A27DB-BD31-4B8C-83A1-F6EECF244321}">
                <p14:modId xmlns:p14="http://schemas.microsoft.com/office/powerpoint/2010/main" val="3226819135"/>
              </p:ext>
            </p:extLst>
          </p:nvPr>
        </p:nvGraphicFramePr>
        <p:xfrm>
          <a:off x="2540000" y="3900776"/>
          <a:ext cx="4064000" cy="845819"/>
        </p:xfrm>
        <a:graphic>
          <a:graphicData uri="http://schemas.openxmlformats.org/drawingml/2006/table">
            <a:tbl>
              <a:tblPr firstRow="1" bandRow="1">
                <a:tableStyleId>{5C22544A-7EE6-4342-B048-85BDC9FD1C3A}</a:tableStyleId>
              </a:tblPr>
              <a:tblGrid>
                <a:gridCol w="2032000"/>
                <a:gridCol w="2032000"/>
              </a:tblGrid>
              <a:tr h="278130">
                <a:tc>
                  <a:txBody>
                    <a:bodyPr/>
                    <a:lstStyle/>
                    <a:p>
                      <a:r>
                        <a:rPr lang="en-US" sz="1400" dirty="0" smtClean="0"/>
                        <a:t>#</a:t>
                      </a:r>
                      <a:r>
                        <a:rPr lang="en-US" sz="1400" baseline="0" dirty="0" smtClean="0"/>
                        <a:t> of bytes</a:t>
                      </a:r>
                      <a:endParaRPr lang="en-US" sz="1400" dirty="0"/>
                    </a:p>
                  </a:txBody>
                  <a:tcPr marT="34290" marB="34290"/>
                </a:tc>
                <a:tc>
                  <a:txBody>
                    <a:bodyPr/>
                    <a:lstStyle/>
                    <a:p>
                      <a:r>
                        <a:rPr lang="en-US" sz="1400" dirty="0" smtClean="0"/>
                        <a:t>Name</a:t>
                      </a:r>
                      <a:endParaRPr lang="en-US" sz="1400" dirty="0"/>
                    </a:p>
                  </a:txBody>
                  <a:tcPr marT="34290" marB="34290"/>
                </a:tc>
              </a:tr>
              <a:tr h="278130">
                <a:tc>
                  <a:txBody>
                    <a:bodyPr/>
                    <a:lstStyle/>
                    <a:p>
                      <a:r>
                        <a:rPr lang="en-US" sz="1400" dirty="0" smtClean="0"/>
                        <a:t>1024</a:t>
                      </a:r>
                      <a:endParaRPr lang="en-US" sz="1400" dirty="0"/>
                    </a:p>
                  </a:txBody>
                  <a:tcPr marT="34290" marB="34290"/>
                </a:tc>
                <a:tc>
                  <a:txBody>
                    <a:bodyPr/>
                    <a:lstStyle/>
                    <a:p>
                      <a:r>
                        <a:rPr lang="en-US" sz="1400" dirty="0" smtClean="0"/>
                        <a:t>1kilo-bytes (1Kb)</a:t>
                      </a:r>
                      <a:endParaRPr lang="en-US" sz="1400" dirty="0"/>
                    </a:p>
                  </a:txBody>
                  <a:tcPr marT="34290" marB="34290"/>
                </a:tc>
              </a:tr>
              <a:tr h="278130">
                <a:tc>
                  <a:txBody>
                    <a:bodyPr/>
                    <a:lstStyle/>
                    <a:p>
                      <a:r>
                        <a:rPr lang="en-US" sz="1400" dirty="0" smtClean="0"/>
                        <a:t>1024*1024</a:t>
                      </a:r>
                      <a:endParaRPr lang="en-US" sz="1400" dirty="0"/>
                    </a:p>
                  </a:txBody>
                  <a:tcPr marT="34290" marB="34290"/>
                </a:tc>
                <a:tc>
                  <a:txBody>
                    <a:bodyPr/>
                    <a:lstStyle/>
                    <a:p>
                      <a:r>
                        <a:rPr lang="en-US" sz="1400" dirty="0" smtClean="0"/>
                        <a:t>1mega-bytes</a:t>
                      </a:r>
                      <a:r>
                        <a:rPr lang="en-US" sz="1400" baseline="0" dirty="0" smtClean="0"/>
                        <a:t> (1Mb)</a:t>
                      </a:r>
                      <a:endParaRPr lang="en-US" sz="1400" dirty="0"/>
                    </a:p>
                  </a:txBody>
                  <a:tcPr marT="34290" marB="34290"/>
                </a:tc>
              </a:tr>
            </a:tbl>
          </a:graphicData>
        </a:graphic>
      </p:graphicFrame>
      <p:grpSp>
        <p:nvGrpSpPr>
          <p:cNvPr id="7" name="Group 6"/>
          <p:cNvGrpSpPr/>
          <p:nvPr/>
        </p:nvGrpSpPr>
        <p:grpSpPr>
          <a:xfrm>
            <a:off x="2715996" y="2545092"/>
            <a:ext cx="4786428" cy="221467"/>
            <a:chOff x="1996807" y="4097758"/>
            <a:chExt cx="4786428" cy="295289"/>
          </a:xfrm>
        </p:grpSpPr>
        <p:sp>
          <p:nvSpPr>
            <p:cNvPr id="11" name="Rectangle 10"/>
            <p:cNvSpPr/>
            <p:nvPr/>
          </p:nvSpPr>
          <p:spPr>
            <a:xfrm>
              <a:off x="1996807"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2" name="Rectangle 11"/>
            <p:cNvSpPr/>
            <p:nvPr/>
          </p:nvSpPr>
          <p:spPr>
            <a:xfrm>
              <a:off x="2320998"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3" name="Rectangle 12"/>
            <p:cNvSpPr/>
            <p:nvPr/>
          </p:nvSpPr>
          <p:spPr>
            <a:xfrm>
              <a:off x="2645189"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4" name="Rectangle 13"/>
            <p:cNvSpPr/>
            <p:nvPr/>
          </p:nvSpPr>
          <p:spPr>
            <a:xfrm>
              <a:off x="2969380"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5" name="Rectangle 14"/>
            <p:cNvSpPr/>
            <p:nvPr/>
          </p:nvSpPr>
          <p:spPr>
            <a:xfrm>
              <a:off x="3293571"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6" name="Rectangle 15"/>
            <p:cNvSpPr/>
            <p:nvPr/>
          </p:nvSpPr>
          <p:spPr>
            <a:xfrm>
              <a:off x="3617762"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7" name="Rectangle 16"/>
            <p:cNvSpPr/>
            <p:nvPr/>
          </p:nvSpPr>
          <p:spPr>
            <a:xfrm>
              <a:off x="3941953"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8" name="Rectangle 17"/>
            <p:cNvSpPr/>
            <p:nvPr/>
          </p:nvSpPr>
          <p:spPr>
            <a:xfrm>
              <a:off x="4266144"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9" name="Rectangle 18"/>
            <p:cNvSpPr/>
            <p:nvPr/>
          </p:nvSpPr>
          <p:spPr>
            <a:xfrm>
              <a:off x="4590335"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0" name="Rectangle 19"/>
            <p:cNvSpPr/>
            <p:nvPr/>
          </p:nvSpPr>
          <p:spPr>
            <a:xfrm>
              <a:off x="4914526"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1" name="Rectangle 20"/>
            <p:cNvSpPr/>
            <p:nvPr/>
          </p:nvSpPr>
          <p:spPr>
            <a:xfrm>
              <a:off x="5238717"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2" name="Rectangle 21"/>
            <p:cNvSpPr/>
            <p:nvPr/>
          </p:nvSpPr>
          <p:spPr>
            <a:xfrm>
              <a:off x="5562908"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3" name="Rectangle 22"/>
            <p:cNvSpPr/>
            <p:nvPr/>
          </p:nvSpPr>
          <p:spPr>
            <a:xfrm>
              <a:off x="5887099"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4" name="Rectangle 23"/>
            <p:cNvSpPr/>
            <p:nvPr/>
          </p:nvSpPr>
          <p:spPr>
            <a:xfrm>
              <a:off x="6211290"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5" name="Rectangle 24"/>
            <p:cNvSpPr/>
            <p:nvPr/>
          </p:nvSpPr>
          <p:spPr>
            <a:xfrm>
              <a:off x="6535481"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grpSp>
      <p:sp>
        <p:nvSpPr>
          <p:cNvPr id="8" name="TextBox 7"/>
          <p:cNvSpPr txBox="1"/>
          <p:nvPr/>
        </p:nvSpPr>
        <p:spPr>
          <a:xfrm>
            <a:off x="1641577" y="2517326"/>
            <a:ext cx="697627" cy="369332"/>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bytes</a:t>
            </a:r>
            <a:endParaRPr lang="en-US" dirty="0"/>
          </a:p>
        </p:txBody>
      </p:sp>
      <p:cxnSp>
        <p:nvCxnSpPr>
          <p:cNvPr id="9" name="Straight Arrow Connector 8"/>
          <p:cNvCxnSpPr>
            <a:stCxn id="8" idx="3"/>
            <a:endCxn id="11" idx="1"/>
          </p:cNvCxnSpPr>
          <p:nvPr/>
        </p:nvCxnSpPr>
        <p:spPr>
          <a:xfrm flipV="1">
            <a:off x="2339204" y="2655826"/>
            <a:ext cx="376792" cy="4616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7" name="Rectangle 26"/>
          <p:cNvSpPr/>
          <p:nvPr/>
        </p:nvSpPr>
        <p:spPr>
          <a:xfrm>
            <a:off x="2715996" y="2794325"/>
            <a:ext cx="247754"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28" name="Rectangle 27"/>
          <p:cNvSpPr/>
          <p:nvPr/>
        </p:nvSpPr>
        <p:spPr>
          <a:xfrm>
            <a:off x="3040187" y="2794325"/>
            <a:ext cx="247754"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sp>
        <p:nvSpPr>
          <p:cNvPr id="29" name="Rectangle 28"/>
          <p:cNvSpPr/>
          <p:nvPr/>
        </p:nvSpPr>
        <p:spPr>
          <a:xfrm>
            <a:off x="3364378" y="2794325"/>
            <a:ext cx="247754"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30" name="Rectangle 29"/>
          <p:cNvSpPr/>
          <p:nvPr/>
        </p:nvSpPr>
        <p:spPr>
          <a:xfrm>
            <a:off x="3688569" y="2794325"/>
            <a:ext cx="247754"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31" name="Rectangle 30"/>
          <p:cNvSpPr/>
          <p:nvPr/>
        </p:nvSpPr>
        <p:spPr>
          <a:xfrm>
            <a:off x="4012760" y="2794325"/>
            <a:ext cx="247754"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a:t>
            </a:r>
            <a:endParaRPr lang="en-US" dirty="0"/>
          </a:p>
        </p:txBody>
      </p:sp>
      <p:sp>
        <p:nvSpPr>
          <p:cNvPr id="3" name="TextBox 2"/>
          <p:cNvSpPr txBox="1"/>
          <p:nvPr/>
        </p:nvSpPr>
        <p:spPr>
          <a:xfrm>
            <a:off x="4290436" y="2766559"/>
            <a:ext cx="247754" cy="369332"/>
          </a:xfrm>
          <a:prstGeom prst="rect">
            <a:avLst/>
          </a:prstGeom>
          <a:noFill/>
        </p:spPr>
        <p:txBody>
          <a:bodyPr wrap="square" rtlCol="0">
            <a:spAutoFit/>
          </a:bodyPr>
          <a:lstStyle/>
          <a:p>
            <a:r>
              <a:rPr lang="is-IS" dirty="0" smtClean="0"/>
              <a:t>…</a:t>
            </a:r>
            <a:endParaRPr lang="en-US" dirty="0"/>
          </a:p>
        </p:txBody>
      </p:sp>
    </p:spTree>
    <p:extLst>
      <p:ext uri="{BB962C8B-B14F-4D97-AF65-F5344CB8AC3E}">
        <p14:creationId xmlns:p14="http://schemas.microsoft.com/office/powerpoint/2010/main" val="305478647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Storing Information Compared</a:t>
            </a:r>
            <a:endParaRPr lang="en-US" dirty="0"/>
          </a:p>
        </p:txBody>
      </p:sp>
      <p:graphicFrame>
        <p:nvGraphicFramePr>
          <p:cNvPr id="8" name="Content Placeholder 7"/>
          <p:cNvGraphicFramePr>
            <a:graphicFrameLocks noGrp="1"/>
          </p:cNvGraphicFramePr>
          <p:nvPr>
            <p:ph idx="1"/>
            <p:extLst>
              <p:ext uri="{D42A27DB-BD31-4B8C-83A1-F6EECF244321}">
                <p14:modId xmlns:p14="http://schemas.microsoft.com/office/powerpoint/2010/main" val="1464649686"/>
              </p:ext>
            </p:extLst>
          </p:nvPr>
        </p:nvGraphicFramePr>
        <p:xfrm>
          <a:off x="457200" y="1200150"/>
          <a:ext cx="8229600" cy="2819399"/>
        </p:xfrm>
        <a:graphic>
          <a:graphicData uri="http://schemas.openxmlformats.org/drawingml/2006/table">
            <a:tbl>
              <a:tblPr firstRow="1" bandRow="1">
                <a:tableStyleId>{5C22544A-7EE6-4342-B048-85BDC9FD1C3A}</a:tableStyleId>
              </a:tblPr>
              <a:tblGrid>
                <a:gridCol w="4114800"/>
                <a:gridCol w="4114800"/>
              </a:tblGrid>
              <a:tr h="278130">
                <a:tc>
                  <a:txBody>
                    <a:bodyPr/>
                    <a:lstStyle/>
                    <a:p>
                      <a:r>
                        <a:rPr lang="en-US" sz="1400" dirty="0" smtClean="0"/>
                        <a:t>Literature</a:t>
                      </a:r>
                      <a:endParaRPr lang="en-US" sz="1400" dirty="0"/>
                    </a:p>
                  </a:txBody>
                  <a:tcPr marT="34290" marB="34290"/>
                </a:tc>
                <a:tc>
                  <a:txBody>
                    <a:bodyPr/>
                    <a:lstStyle/>
                    <a:p>
                      <a:r>
                        <a:rPr lang="en-US" sz="1400" dirty="0" smtClean="0"/>
                        <a:t>Computer</a:t>
                      </a:r>
                      <a:endParaRPr lang="en-US" sz="1400" dirty="0"/>
                    </a:p>
                  </a:txBody>
                  <a:tcPr marT="34290" marB="34290"/>
                </a:tc>
              </a:tr>
              <a:tr h="278130">
                <a:tc>
                  <a:txBody>
                    <a:bodyPr/>
                    <a:lstStyle/>
                    <a:p>
                      <a:r>
                        <a:rPr lang="en-US" sz="1400" dirty="0" smtClean="0"/>
                        <a:t>Books</a:t>
                      </a:r>
                      <a:endParaRPr lang="en-US" sz="1400" dirty="0"/>
                    </a:p>
                  </a:txBody>
                  <a:tcPr marT="34290" marB="34290"/>
                </a:tc>
                <a:tc>
                  <a:txBody>
                    <a:bodyPr/>
                    <a:lstStyle/>
                    <a:p>
                      <a:r>
                        <a:rPr lang="en-US" sz="1400" dirty="0" smtClean="0"/>
                        <a:t>Programs</a:t>
                      </a:r>
                      <a:endParaRPr lang="en-US" sz="1400" dirty="0"/>
                    </a:p>
                  </a:txBody>
                  <a:tcPr marT="34290" marB="34290"/>
                </a:tc>
              </a:tr>
              <a:tr h="278130">
                <a:tc>
                  <a:txBody>
                    <a:bodyPr/>
                    <a:lstStyle/>
                    <a:p>
                      <a:r>
                        <a:rPr lang="en-US" sz="1400" dirty="0" smtClean="0"/>
                        <a:t>Chapters</a:t>
                      </a:r>
                      <a:endParaRPr lang="en-US" sz="1400" dirty="0"/>
                    </a:p>
                  </a:txBody>
                  <a:tcPr marT="34290" marB="34290"/>
                </a:tc>
                <a:tc>
                  <a:txBody>
                    <a:bodyPr/>
                    <a:lstStyle/>
                    <a:p>
                      <a:r>
                        <a:rPr lang="en-US" sz="1400" dirty="0" smtClean="0"/>
                        <a:t>Packages/Modules</a:t>
                      </a:r>
                      <a:endParaRPr lang="en-US" sz="1400" dirty="0"/>
                    </a:p>
                  </a:txBody>
                  <a:tcPr marT="34290" marB="34290"/>
                </a:tc>
              </a:tr>
              <a:tr h="278130">
                <a:tc>
                  <a:txBody>
                    <a:bodyPr/>
                    <a:lstStyle/>
                    <a:p>
                      <a:r>
                        <a:rPr lang="en-US" sz="1400" dirty="0" smtClean="0"/>
                        <a:t>Sections</a:t>
                      </a:r>
                      <a:endParaRPr lang="en-US" sz="1400" dirty="0"/>
                    </a:p>
                  </a:txBody>
                  <a:tcPr marT="34290" marB="34290"/>
                </a:tc>
                <a:tc>
                  <a:txBody>
                    <a:bodyPr/>
                    <a:lstStyle/>
                    <a:p>
                      <a:r>
                        <a:rPr lang="en-US" sz="1400" dirty="0" smtClean="0"/>
                        <a:t>Sub-packages/Sub-modules*</a:t>
                      </a:r>
                      <a:endParaRPr lang="en-US" sz="1400" dirty="0"/>
                    </a:p>
                  </a:txBody>
                  <a:tcPr marT="34290" marB="34290"/>
                </a:tc>
              </a:tr>
              <a:tr h="278130">
                <a:tc>
                  <a:txBody>
                    <a:bodyPr/>
                    <a:lstStyle/>
                    <a:p>
                      <a:r>
                        <a:rPr lang="en-US" sz="1400" dirty="0" smtClean="0"/>
                        <a:t>Paragraphs</a:t>
                      </a:r>
                      <a:endParaRPr lang="en-US" sz="1400" dirty="0"/>
                    </a:p>
                  </a:txBody>
                  <a:tcPr marT="34290" marB="34290"/>
                </a:tc>
                <a:tc>
                  <a:txBody>
                    <a:bodyPr/>
                    <a:lstStyle/>
                    <a:p>
                      <a:r>
                        <a:rPr lang="en-US" sz="1400" dirty="0" smtClean="0"/>
                        <a:t>Functions</a:t>
                      </a:r>
                      <a:endParaRPr lang="en-US" sz="1400" dirty="0"/>
                    </a:p>
                  </a:txBody>
                  <a:tcPr marT="34290" marB="34290"/>
                </a:tc>
              </a:tr>
              <a:tr h="278130">
                <a:tc>
                  <a:txBody>
                    <a:bodyPr/>
                    <a:lstStyle/>
                    <a:p>
                      <a:r>
                        <a:rPr lang="en-US" sz="1400" dirty="0" smtClean="0"/>
                        <a:t>Sentences</a:t>
                      </a:r>
                      <a:endParaRPr lang="en-US" sz="1400" dirty="0"/>
                    </a:p>
                  </a:txBody>
                  <a:tcPr marT="34290" marB="34290"/>
                </a:tc>
                <a:tc>
                  <a:txBody>
                    <a:bodyPr/>
                    <a:lstStyle/>
                    <a:p>
                      <a:r>
                        <a:rPr lang="en-US" sz="1400" dirty="0" smtClean="0"/>
                        <a:t>Statements</a:t>
                      </a:r>
                      <a:endParaRPr lang="en-US" sz="1400" dirty="0"/>
                    </a:p>
                  </a:txBody>
                  <a:tcPr marT="34290" marB="34290"/>
                </a:tc>
              </a:tr>
              <a:tr h="278130">
                <a:tc>
                  <a:txBody>
                    <a:bodyPr/>
                    <a:lstStyle/>
                    <a:p>
                      <a:r>
                        <a:rPr lang="en-US" sz="1400" dirty="0" smtClean="0"/>
                        <a:t>Words</a:t>
                      </a:r>
                      <a:endParaRPr lang="en-US" sz="1400" dirty="0"/>
                    </a:p>
                  </a:txBody>
                  <a:tcPr marT="34290" marB="34290"/>
                </a:tc>
                <a:tc>
                  <a:txBody>
                    <a:bodyPr/>
                    <a:lstStyle/>
                    <a:p>
                      <a:r>
                        <a:rPr lang="en-US" sz="1400" dirty="0" smtClean="0"/>
                        <a:t>Tokens</a:t>
                      </a:r>
                      <a:endParaRPr lang="en-US" sz="1400" dirty="0"/>
                    </a:p>
                  </a:txBody>
                  <a:tcPr marT="34290" marB="34290"/>
                </a:tc>
              </a:tr>
              <a:tr h="278130">
                <a:tc>
                  <a:txBody>
                    <a:bodyPr/>
                    <a:lstStyle/>
                    <a:p>
                      <a:r>
                        <a:rPr lang="en-US" sz="1400" dirty="0" smtClean="0"/>
                        <a:t>Characters</a:t>
                      </a:r>
                      <a:endParaRPr lang="en-US" sz="1400" dirty="0"/>
                    </a:p>
                  </a:txBody>
                  <a:tcPr marT="34290" marB="34290"/>
                </a:tc>
                <a:tc>
                  <a:txBody>
                    <a:bodyPr/>
                    <a:lstStyle/>
                    <a:p>
                      <a:r>
                        <a:rPr lang="en-US" sz="1400" dirty="0" smtClean="0"/>
                        <a:t>Characters</a:t>
                      </a:r>
                      <a:endParaRPr lang="en-US" sz="1400" dirty="0"/>
                    </a:p>
                  </a:txBody>
                  <a:tcPr marT="34290" marB="34290"/>
                </a:tc>
              </a:tr>
              <a:tr h="278130">
                <a:tc>
                  <a:txBody>
                    <a:bodyPr/>
                    <a:lstStyle/>
                    <a:p>
                      <a:r>
                        <a:rPr lang="en-US" sz="1400" dirty="0" smtClean="0"/>
                        <a:t>Letter, Number,</a:t>
                      </a:r>
                      <a:r>
                        <a:rPr lang="en-US" sz="1400" baseline="0" dirty="0" smtClean="0"/>
                        <a:t> Symbol</a:t>
                      </a:r>
                      <a:endParaRPr lang="en-US" sz="1400" dirty="0"/>
                    </a:p>
                  </a:txBody>
                  <a:tcPr marT="34290" marB="34290"/>
                </a:tc>
                <a:tc>
                  <a:txBody>
                    <a:bodyPr/>
                    <a:lstStyle/>
                    <a:p>
                      <a:r>
                        <a:rPr lang="en-US" sz="1400" dirty="0" smtClean="0"/>
                        <a:t>Letter,</a:t>
                      </a:r>
                      <a:r>
                        <a:rPr lang="en-US" sz="1400" baseline="0" dirty="0" smtClean="0"/>
                        <a:t> Number, Symbol</a:t>
                      </a:r>
                      <a:endParaRPr lang="en-US" sz="1400" dirty="0"/>
                    </a:p>
                  </a:txBody>
                  <a:tcPr marT="34290" marB="34290"/>
                </a:tc>
              </a:tr>
              <a:tr h="278130">
                <a:tc>
                  <a:txBody>
                    <a:bodyPr/>
                    <a:lstStyle/>
                    <a:p>
                      <a:r>
                        <a:rPr lang="en-US" sz="1400" dirty="0" smtClean="0"/>
                        <a:t>-</a:t>
                      </a:r>
                      <a:endParaRPr lang="en-US" sz="1400" dirty="0"/>
                    </a:p>
                  </a:txBody>
                  <a:tcPr marT="34290" marB="34290"/>
                </a:tc>
                <a:tc>
                  <a:txBody>
                    <a:bodyPr/>
                    <a:lstStyle/>
                    <a:p>
                      <a:r>
                        <a:rPr lang="en-US" sz="1400" dirty="0" smtClean="0"/>
                        <a:t>Bits</a:t>
                      </a:r>
                      <a:endParaRPr lang="en-US" sz="1400" dirty="0"/>
                    </a:p>
                  </a:txBody>
                  <a:tcPr marT="34290" marB="34290"/>
                </a:tc>
              </a:tr>
            </a:tbl>
          </a:graphicData>
        </a:graphic>
      </p:graphicFrame>
      <p:sp>
        <p:nvSpPr>
          <p:cNvPr id="3" name="TextBox 2"/>
          <p:cNvSpPr txBox="1"/>
          <p:nvPr/>
        </p:nvSpPr>
        <p:spPr>
          <a:xfrm>
            <a:off x="619672" y="4334759"/>
            <a:ext cx="2531462" cy="369332"/>
          </a:xfrm>
          <a:prstGeom prst="rect">
            <a:avLst/>
          </a:prstGeom>
          <a:noFill/>
        </p:spPr>
        <p:txBody>
          <a:bodyPr wrap="none" rtlCol="0">
            <a:spAutoFit/>
          </a:bodyPr>
          <a:lstStyle/>
          <a:p>
            <a:r>
              <a:rPr lang="en-US" dirty="0"/>
              <a:t>*</a:t>
            </a:r>
            <a:r>
              <a:rPr lang="en-US" dirty="0">
                <a:hlinkClick r:id="rId2"/>
              </a:rPr>
              <a:t>https://</a:t>
            </a:r>
            <a:r>
              <a:rPr lang="en-US" dirty="0" err="1">
                <a:hlinkClick r:id="rId2"/>
              </a:rPr>
              <a:t>golang.org</a:t>
            </a:r>
            <a:r>
              <a:rPr lang="en-US" dirty="0">
                <a:hlinkClick r:id="rId2"/>
              </a:rPr>
              <a:t>/</a:t>
            </a:r>
            <a:r>
              <a:rPr lang="en-US" dirty="0" err="1">
                <a:hlinkClick r:id="rId2"/>
              </a:rPr>
              <a:t>pkg</a:t>
            </a:r>
            <a:r>
              <a:rPr lang="en-US" dirty="0">
                <a:hlinkClick r:id="rId2"/>
              </a:rPr>
              <a:t>/</a:t>
            </a:r>
            <a:endParaRPr lang="en-US" dirty="0"/>
          </a:p>
        </p:txBody>
      </p:sp>
    </p:spTree>
    <p:extLst>
      <p:ext uri="{BB962C8B-B14F-4D97-AF65-F5344CB8AC3E}">
        <p14:creationId xmlns:p14="http://schemas.microsoft.com/office/powerpoint/2010/main" val="182522334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2016-09-17_07-47-53.png"/>
          <p:cNvPicPr>
            <a:picLocks noGrp="1" noChangeAspect="1"/>
          </p:cNvPicPr>
          <p:nvPr>
            <p:ph idx="1"/>
          </p:nvPr>
        </p:nvPicPr>
        <p:blipFill>
          <a:blip r:embed="rId2">
            <a:extLst>
              <a:ext uri="{28A0092B-C50C-407E-A947-70E740481C1C}">
                <a14:useLocalDpi xmlns:a14="http://schemas.microsoft.com/office/drawing/2010/main" val="0"/>
              </a:ext>
            </a:extLst>
          </a:blip>
          <a:srcRect l="-18187" r="-18187"/>
          <a:stretch>
            <a:fillRect/>
          </a:stretch>
        </p:blipFill>
        <p:spPr/>
      </p:pic>
    </p:spTree>
    <p:extLst>
      <p:ext uri="{BB962C8B-B14F-4D97-AF65-F5344CB8AC3E}">
        <p14:creationId xmlns:p14="http://schemas.microsoft.com/office/powerpoint/2010/main" val="207779908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ASCII</a:t>
            </a:r>
            <a:endParaRPr lang="en-US" dirty="0"/>
          </a:p>
        </p:txBody>
      </p:sp>
      <p:sp>
        <p:nvSpPr>
          <p:cNvPr id="3" name="Content Placeholder 2"/>
          <p:cNvSpPr>
            <a:spLocks noGrp="1"/>
          </p:cNvSpPr>
          <p:nvPr>
            <p:ph idx="1"/>
          </p:nvPr>
        </p:nvSpPr>
        <p:spPr>
          <a:xfrm>
            <a:off x="457200" y="1200151"/>
            <a:ext cx="8229600" cy="925815"/>
          </a:xfrm>
        </p:spPr>
        <p:txBody>
          <a:bodyPr/>
          <a:lstStyle/>
          <a:p>
            <a:r>
              <a:rPr lang="en-US" dirty="0" smtClean="0"/>
              <a:t>A system for defining the </a:t>
            </a:r>
            <a:r>
              <a:rPr lang="en-US" b="1" i="1" dirty="0" smtClean="0">
                <a:solidFill>
                  <a:schemeClr val="accent2">
                    <a:lumMod val="75000"/>
                  </a:schemeClr>
                </a:solidFill>
              </a:rPr>
              <a:t>letters</a:t>
            </a:r>
            <a:r>
              <a:rPr lang="en-US" dirty="0" smtClean="0"/>
              <a:t>, </a:t>
            </a:r>
            <a:r>
              <a:rPr lang="en-US" b="1" i="1" dirty="0" smtClean="0">
                <a:solidFill>
                  <a:schemeClr val="tx2"/>
                </a:solidFill>
              </a:rPr>
              <a:t>numbers</a:t>
            </a:r>
            <a:r>
              <a:rPr lang="en-US" dirty="0" smtClean="0">
                <a:solidFill>
                  <a:schemeClr val="tx2"/>
                </a:solidFill>
              </a:rPr>
              <a:t> </a:t>
            </a:r>
            <a:r>
              <a:rPr lang="en-US" dirty="0" smtClean="0"/>
              <a:t>, and </a:t>
            </a:r>
            <a:r>
              <a:rPr lang="en-US" b="1" i="1" dirty="0" smtClean="0">
                <a:solidFill>
                  <a:srgbClr val="FF0000"/>
                </a:solidFill>
              </a:rPr>
              <a:t>symbols</a:t>
            </a:r>
            <a:r>
              <a:rPr lang="en-US" dirty="0" smtClean="0">
                <a:solidFill>
                  <a:srgbClr val="FF0000"/>
                </a:solidFill>
              </a:rPr>
              <a:t> </a:t>
            </a:r>
            <a:r>
              <a:rPr lang="en-US" dirty="0" smtClean="0"/>
              <a:t>for groups of 8-bits (byte) values</a:t>
            </a:r>
            <a:endParaRPr lang="en-US" dirty="0"/>
          </a:p>
        </p:txBody>
      </p:sp>
      <p:pic>
        <p:nvPicPr>
          <p:cNvPr id="5" name="Picture 4" descr="2016-09-17_12-53-27.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0502" y="1982309"/>
            <a:ext cx="6978214" cy="3016445"/>
          </a:xfrm>
          <a:prstGeom prst="rect">
            <a:avLst/>
          </a:prstGeom>
        </p:spPr>
      </p:pic>
    </p:spTree>
    <p:extLst>
      <p:ext uri="{BB962C8B-B14F-4D97-AF65-F5344CB8AC3E}">
        <p14:creationId xmlns:p14="http://schemas.microsoft.com/office/powerpoint/2010/main" val="67458613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Chapter 2 – The Basics</a:t>
            </a:r>
            <a:endParaRPr lang="en-US" dirty="0"/>
          </a:p>
        </p:txBody>
      </p:sp>
      <p:sp>
        <p:nvSpPr>
          <p:cNvPr id="3" name="Subtitle 2"/>
          <p:cNvSpPr>
            <a:spLocks noGrp="1"/>
          </p:cNvSpPr>
          <p:nvPr>
            <p:ph type="subTitle" idx="1"/>
          </p:nvPr>
        </p:nvSpPr>
        <p:spPr/>
        <p:txBody>
          <a:bodyPr/>
          <a:lstStyle/>
          <a:p>
            <a:r>
              <a:rPr lang="en-US" dirty="0" smtClean="0"/>
              <a:t>Section 4</a:t>
            </a:r>
          </a:p>
          <a:p>
            <a:r>
              <a:rPr lang="en-US" dirty="0" smtClean="0"/>
              <a:t>Data and Data Types</a:t>
            </a:r>
            <a:endParaRPr lang="en-US" dirty="0"/>
          </a:p>
        </p:txBody>
      </p:sp>
    </p:spTree>
    <p:extLst>
      <p:ext uri="{BB962C8B-B14F-4D97-AF65-F5344CB8AC3E}">
        <p14:creationId xmlns:p14="http://schemas.microsoft.com/office/powerpoint/2010/main" val="423882808"/>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lnSpcReduction="10000"/>
          </a:bodyPr>
          <a:lstStyle/>
          <a:p>
            <a:r>
              <a:rPr lang="en-US" dirty="0" smtClean="0"/>
              <a:t>Understanding Data Types</a:t>
            </a:r>
          </a:p>
          <a:p>
            <a:pPr lvl="1"/>
            <a:r>
              <a:rPr lang="en-US" dirty="0" smtClean="0"/>
              <a:t>Numbers</a:t>
            </a:r>
          </a:p>
          <a:p>
            <a:pPr lvl="2"/>
            <a:r>
              <a:rPr lang="en-US" dirty="0" smtClean="0"/>
              <a:t>Byte</a:t>
            </a:r>
          </a:p>
          <a:p>
            <a:pPr lvl="2"/>
            <a:r>
              <a:rPr lang="en-US" dirty="0" smtClean="0"/>
              <a:t>Rune</a:t>
            </a:r>
          </a:p>
          <a:p>
            <a:pPr lvl="2"/>
            <a:r>
              <a:rPr lang="en-US" dirty="0" smtClean="0"/>
              <a:t>Integer</a:t>
            </a:r>
          </a:p>
          <a:p>
            <a:pPr lvl="2"/>
            <a:r>
              <a:rPr lang="en-US" dirty="0" smtClean="0"/>
              <a:t>Float</a:t>
            </a:r>
          </a:p>
          <a:p>
            <a:pPr lvl="2"/>
            <a:r>
              <a:rPr lang="en-US" dirty="0" smtClean="0"/>
              <a:t>Complex</a:t>
            </a:r>
          </a:p>
          <a:p>
            <a:pPr lvl="1"/>
            <a:r>
              <a:rPr lang="en-US" dirty="0" smtClean="0"/>
              <a:t>Booleans</a:t>
            </a:r>
          </a:p>
          <a:p>
            <a:pPr lvl="1"/>
            <a:r>
              <a:rPr lang="en-US" dirty="0" smtClean="0"/>
              <a:t>Strings</a:t>
            </a:r>
          </a:p>
          <a:p>
            <a:r>
              <a:rPr lang="en-US" dirty="0" smtClean="0"/>
              <a:t>Data Type Storage (</a:t>
            </a:r>
            <a:r>
              <a:rPr lang="en-US" i="1" dirty="0" smtClean="0"/>
              <a:t>simplified</a:t>
            </a:r>
            <a:r>
              <a:rPr lang="en-US" dirty="0" smtClean="0"/>
              <a:t>)</a:t>
            </a:r>
          </a:p>
          <a:p>
            <a:pPr lvl="1"/>
            <a:endParaRPr lang="en-US" dirty="0" smtClean="0"/>
          </a:p>
          <a:p>
            <a:endParaRPr lang="en-US" dirty="0"/>
          </a:p>
        </p:txBody>
      </p:sp>
    </p:spTree>
    <p:extLst>
      <p:ext uri="{BB962C8B-B14F-4D97-AF65-F5344CB8AC3E}">
        <p14:creationId xmlns:p14="http://schemas.microsoft.com/office/powerpoint/2010/main" val="36657916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ASCII</a:t>
            </a:r>
            <a:endParaRPr lang="en-US" dirty="0"/>
          </a:p>
        </p:txBody>
      </p:sp>
      <p:sp>
        <p:nvSpPr>
          <p:cNvPr id="3" name="Content Placeholder 2"/>
          <p:cNvSpPr>
            <a:spLocks noGrp="1"/>
          </p:cNvSpPr>
          <p:nvPr>
            <p:ph idx="1"/>
          </p:nvPr>
        </p:nvSpPr>
        <p:spPr>
          <a:xfrm>
            <a:off x="457200" y="1200151"/>
            <a:ext cx="8229600" cy="925815"/>
          </a:xfrm>
        </p:spPr>
        <p:txBody>
          <a:bodyPr/>
          <a:lstStyle/>
          <a:p>
            <a:r>
              <a:rPr lang="en-US" dirty="0" smtClean="0"/>
              <a:t>A system for defining the </a:t>
            </a:r>
            <a:r>
              <a:rPr lang="en-US" b="1" i="1" dirty="0" smtClean="0">
                <a:solidFill>
                  <a:schemeClr val="accent2">
                    <a:lumMod val="75000"/>
                  </a:schemeClr>
                </a:solidFill>
              </a:rPr>
              <a:t>letters</a:t>
            </a:r>
            <a:r>
              <a:rPr lang="en-US" dirty="0" smtClean="0"/>
              <a:t>, </a:t>
            </a:r>
            <a:r>
              <a:rPr lang="en-US" b="1" i="1" dirty="0" smtClean="0">
                <a:solidFill>
                  <a:schemeClr val="tx2"/>
                </a:solidFill>
              </a:rPr>
              <a:t>numbers</a:t>
            </a:r>
            <a:r>
              <a:rPr lang="en-US" dirty="0" smtClean="0">
                <a:solidFill>
                  <a:schemeClr val="tx2"/>
                </a:solidFill>
              </a:rPr>
              <a:t> </a:t>
            </a:r>
            <a:r>
              <a:rPr lang="en-US" dirty="0" smtClean="0"/>
              <a:t>, and </a:t>
            </a:r>
            <a:r>
              <a:rPr lang="en-US" b="1" i="1" dirty="0" smtClean="0">
                <a:solidFill>
                  <a:srgbClr val="FF0000"/>
                </a:solidFill>
              </a:rPr>
              <a:t>symbols</a:t>
            </a:r>
            <a:r>
              <a:rPr lang="en-US" dirty="0" smtClean="0">
                <a:solidFill>
                  <a:srgbClr val="FF0000"/>
                </a:solidFill>
              </a:rPr>
              <a:t> </a:t>
            </a:r>
            <a:r>
              <a:rPr lang="en-US" dirty="0" smtClean="0"/>
              <a:t>for groups of 8-bits (byte) values</a:t>
            </a:r>
            <a:endParaRPr lang="en-US" dirty="0"/>
          </a:p>
        </p:txBody>
      </p:sp>
      <p:pic>
        <p:nvPicPr>
          <p:cNvPr id="5" name="Picture 4" descr="2016-09-17_12-53-27.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0502" y="1982309"/>
            <a:ext cx="6978214" cy="3016445"/>
          </a:xfrm>
          <a:prstGeom prst="rect">
            <a:avLst/>
          </a:prstGeom>
        </p:spPr>
      </p:pic>
      <p:sp>
        <p:nvSpPr>
          <p:cNvPr id="4" name="TextBox 3"/>
          <p:cNvSpPr txBox="1"/>
          <p:nvPr/>
        </p:nvSpPr>
        <p:spPr>
          <a:xfrm>
            <a:off x="6134441" y="3949454"/>
            <a:ext cx="2713771" cy="1323439"/>
          </a:xfrm>
          <a:prstGeom prst="rect">
            <a:avLst/>
          </a:prstGeom>
          <a:noFill/>
        </p:spPr>
        <p:txBody>
          <a:bodyPr wrap="square" rtlCol="0">
            <a:spAutoFit/>
          </a:bodyPr>
          <a:lstStyle/>
          <a:p>
            <a:pPr marL="285750" indent="-285750">
              <a:buFontTx/>
              <a:buChar char="•"/>
            </a:pPr>
            <a:r>
              <a:rPr lang="en-US" sz="1600" b="1" dirty="0" smtClean="0">
                <a:solidFill>
                  <a:srgbClr val="FF0000"/>
                </a:solidFill>
              </a:rPr>
              <a:t>ASCII</a:t>
            </a:r>
            <a:r>
              <a:rPr lang="en-US" sz="1600" dirty="0" smtClean="0">
                <a:solidFill>
                  <a:srgbClr val="0000FF"/>
                </a:solidFill>
              </a:rPr>
              <a:t> is only one of many encoding standards. Go Lang uses </a:t>
            </a:r>
            <a:r>
              <a:rPr lang="en-US" sz="1600" b="1" dirty="0" smtClean="0">
                <a:solidFill>
                  <a:srgbClr val="0000FF"/>
                </a:solidFill>
              </a:rPr>
              <a:t>utf-8</a:t>
            </a:r>
            <a:r>
              <a:rPr lang="en-US" sz="1600" dirty="0" smtClean="0">
                <a:solidFill>
                  <a:srgbClr val="0000FF"/>
                </a:solidFill>
              </a:rPr>
              <a:t>, which supports 8, 16, 24, and 32-bits encoding.</a:t>
            </a:r>
            <a:endParaRPr lang="en-US" sz="1600" dirty="0">
              <a:solidFill>
                <a:srgbClr val="0000FF"/>
              </a:solidFill>
            </a:endParaRPr>
          </a:p>
        </p:txBody>
      </p:sp>
    </p:spTree>
    <p:extLst>
      <p:ext uri="{BB962C8B-B14F-4D97-AF65-F5344CB8AC3E}">
        <p14:creationId xmlns:p14="http://schemas.microsoft.com/office/powerpoint/2010/main" val="19745789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Chapter 1 – Installation and Setup</a:t>
            </a:r>
            <a:endParaRPr lang="en-US" dirty="0"/>
          </a:p>
        </p:txBody>
      </p:sp>
      <p:sp>
        <p:nvSpPr>
          <p:cNvPr id="3" name="Subtitle 2"/>
          <p:cNvSpPr>
            <a:spLocks noGrp="1"/>
          </p:cNvSpPr>
          <p:nvPr>
            <p:ph type="subTitle" idx="1"/>
          </p:nvPr>
        </p:nvSpPr>
        <p:spPr/>
        <p:txBody>
          <a:bodyPr>
            <a:normAutofit fontScale="92500"/>
          </a:bodyPr>
          <a:lstStyle/>
          <a:p>
            <a:r>
              <a:rPr lang="en-US" dirty="0" smtClean="0"/>
              <a:t>Section 2</a:t>
            </a:r>
          </a:p>
          <a:p>
            <a:r>
              <a:rPr lang="en-US" dirty="0" smtClean="0"/>
              <a:t>Go Tools and Plugin Setup for Mac OS X</a:t>
            </a:r>
            <a:endParaRPr lang="en-US" dirty="0"/>
          </a:p>
        </p:txBody>
      </p:sp>
    </p:spTree>
    <p:extLst>
      <p:ext uri="{BB962C8B-B14F-4D97-AF65-F5344CB8AC3E}">
        <p14:creationId xmlns:p14="http://schemas.microsoft.com/office/powerpoint/2010/main" val="3739103140"/>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Values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062389111"/>
              </p:ext>
            </p:extLst>
          </p:nvPr>
        </p:nvGraphicFramePr>
        <p:xfrm>
          <a:off x="1445659" y="1200150"/>
          <a:ext cx="2743200" cy="2537459"/>
        </p:xfrm>
        <a:graphic>
          <a:graphicData uri="http://schemas.openxmlformats.org/drawingml/2006/table">
            <a:tbl>
              <a:tblPr firstRow="1" bandRow="1">
                <a:tableStyleId>{5C22544A-7EE6-4342-B048-85BDC9FD1C3A}</a:tableStyleId>
              </a:tblPr>
              <a:tblGrid>
                <a:gridCol w="2743200"/>
              </a:tblGrid>
              <a:tr h="278130">
                <a:tc>
                  <a:txBody>
                    <a:bodyPr/>
                    <a:lstStyle/>
                    <a:p>
                      <a:r>
                        <a:rPr lang="en-US" sz="1400" dirty="0" smtClean="0"/>
                        <a:t>Column 1</a:t>
                      </a:r>
                      <a:endParaRPr lang="en-US" sz="1400" dirty="0"/>
                    </a:p>
                  </a:txBody>
                  <a:tcPr marT="34290" marB="34290"/>
                </a:tc>
              </a:tr>
              <a:tr h="278130">
                <a:tc>
                  <a:txBody>
                    <a:bodyPr/>
                    <a:lstStyle/>
                    <a:p>
                      <a:r>
                        <a:rPr lang="en-US" sz="1400" dirty="0" smtClean="0"/>
                        <a:t>5</a:t>
                      </a:r>
                      <a:endParaRPr lang="en-US" sz="1400" dirty="0"/>
                    </a:p>
                  </a:txBody>
                  <a:tcPr marT="34290" marB="34290"/>
                </a:tc>
              </a:tr>
              <a:tr h="278130">
                <a:tc>
                  <a:txBody>
                    <a:bodyPr/>
                    <a:lstStyle/>
                    <a:p>
                      <a:r>
                        <a:rPr lang="en-US" sz="1400" dirty="0" smtClean="0"/>
                        <a:t>19</a:t>
                      </a:r>
                      <a:endParaRPr lang="en-US" sz="1400" dirty="0"/>
                    </a:p>
                  </a:txBody>
                  <a:tcPr marT="34290" marB="34290"/>
                </a:tc>
              </a:tr>
              <a:tr h="278130">
                <a:tc>
                  <a:txBody>
                    <a:bodyPr/>
                    <a:lstStyle/>
                    <a:p>
                      <a:r>
                        <a:rPr lang="en-US" sz="1400" dirty="0" err="1" smtClean="0"/>
                        <a:t>Verrol</a:t>
                      </a:r>
                      <a:endParaRPr lang="en-US" sz="1400" dirty="0"/>
                    </a:p>
                  </a:txBody>
                  <a:tcPr marT="34290" marB="34290"/>
                </a:tc>
              </a:tr>
              <a:tr h="278130">
                <a:tc>
                  <a:txBody>
                    <a:bodyPr/>
                    <a:lstStyle/>
                    <a:p>
                      <a:r>
                        <a:rPr lang="en-US" sz="1400" dirty="0" smtClean="0"/>
                        <a:t>true</a:t>
                      </a:r>
                      <a:endParaRPr lang="en-US" sz="1400" dirty="0"/>
                    </a:p>
                  </a:txBody>
                  <a:tcPr marT="34290" marB="34290"/>
                </a:tc>
              </a:tr>
              <a:tr h="278130">
                <a:tc>
                  <a:txBody>
                    <a:bodyPr/>
                    <a:lstStyle/>
                    <a:p>
                      <a:r>
                        <a:rPr lang="en-US" sz="1400" dirty="0" smtClean="0"/>
                        <a:t>false</a:t>
                      </a:r>
                      <a:endParaRPr lang="en-US" sz="1400" dirty="0"/>
                    </a:p>
                  </a:txBody>
                  <a:tcPr marT="34290" marB="34290"/>
                </a:tc>
              </a:tr>
              <a:tr h="278130">
                <a:tc>
                  <a:txBody>
                    <a:bodyPr/>
                    <a:lstStyle/>
                    <a:p>
                      <a:r>
                        <a:rPr lang="en-US" sz="1400" dirty="0" smtClean="0"/>
                        <a:t>3.14159</a:t>
                      </a:r>
                      <a:endParaRPr lang="en-US" sz="1400" dirty="0"/>
                    </a:p>
                  </a:txBody>
                  <a:tcPr marT="34290" marB="34290"/>
                </a:tc>
              </a:tr>
              <a:tr h="278130">
                <a:tc>
                  <a:txBody>
                    <a:bodyPr/>
                    <a:lstStyle/>
                    <a:p>
                      <a:r>
                        <a:rPr lang="en-US" sz="1400" dirty="0" smtClean="0"/>
                        <a:t>13.87</a:t>
                      </a:r>
                      <a:endParaRPr lang="en-US" sz="1400" dirty="0"/>
                    </a:p>
                  </a:txBody>
                  <a:tcPr marT="34290" marB="34290"/>
                </a:tc>
              </a:tr>
              <a:tr h="278130">
                <a:tc>
                  <a:txBody>
                    <a:bodyPr/>
                    <a:lstStyle/>
                    <a:p>
                      <a:r>
                        <a:rPr lang="en-US" sz="1400" dirty="0" smtClean="0"/>
                        <a:t>9/11/2001</a:t>
                      </a:r>
                      <a:endParaRPr lang="en-US" sz="1400" dirty="0"/>
                    </a:p>
                  </a:txBody>
                  <a:tcPr marT="34290" marB="34290"/>
                </a:tc>
              </a:tr>
            </a:tbl>
          </a:graphicData>
        </a:graphic>
      </p:graphicFrame>
      <p:graphicFrame>
        <p:nvGraphicFramePr>
          <p:cNvPr id="5" name="Content Placeholder 3"/>
          <p:cNvGraphicFramePr>
            <a:graphicFrameLocks noGrp="1"/>
          </p:cNvGraphicFramePr>
          <p:nvPr>
            <p:ph idx="1"/>
            <p:extLst>
              <p:ext uri="{D42A27DB-BD31-4B8C-83A1-F6EECF244321}">
                <p14:modId xmlns:p14="http://schemas.microsoft.com/office/powerpoint/2010/main" val="3502112890"/>
              </p:ext>
            </p:extLst>
          </p:nvPr>
        </p:nvGraphicFramePr>
        <p:xfrm>
          <a:off x="4904905" y="1200150"/>
          <a:ext cx="2743200" cy="2537459"/>
        </p:xfrm>
        <a:graphic>
          <a:graphicData uri="http://schemas.openxmlformats.org/drawingml/2006/table">
            <a:tbl>
              <a:tblPr firstRow="1" bandRow="1">
                <a:tableStyleId>{5C22544A-7EE6-4342-B048-85BDC9FD1C3A}</a:tableStyleId>
              </a:tblPr>
              <a:tblGrid>
                <a:gridCol w="2743200"/>
              </a:tblGrid>
              <a:tr h="278130">
                <a:tc>
                  <a:txBody>
                    <a:bodyPr/>
                    <a:lstStyle/>
                    <a:p>
                      <a:r>
                        <a:rPr lang="en-US" sz="1400" dirty="0" smtClean="0"/>
                        <a:t>Column 2</a:t>
                      </a:r>
                      <a:endParaRPr lang="en-US" sz="1400" dirty="0"/>
                    </a:p>
                  </a:txBody>
                  <a:tcPr marT="34290" marB="34290"/>
                </a:tc>
              </a:tr>
              <a:tr h="278130">
                <a:tc>
                  <a:txBody>
                    <a:bodyPr/>
                    <a:lstStyle/>
                    <a:p>
                      <a:r>
                        <a:rPr lang="en-US" sz="1400" dirty="0" smtClean="0"/>
                        <a:t>5e19</a:t>
                      </a:r>
                      <a:endParaRPr lang="en-US" sz="1400" dirty="0"/>
                    </a:p>
                  </a:txBody>
                  <a:tcPr marT="34290" marB="34290"/>
                </a:tc>
              </a:tr>
              <a:tr h="278130">
                <a:tc>
                  <a:txBody>
                    <a:bodyPr/>
                    <a:lstStyle/>
                    <a:p>
                      <a:r>
                        <a:rPr lang="en-US" sz="1400" dirty="0" smtClean="0"/>
                        <a:t>0.085</a:t>
                      </a:r>
                      <a:endParaRPr lang="en-US" sz="1400" dirty="0"/>
                    </a:p>
                  </a:txBody>
                  <a:tcPr marT="34290" marB="34290"/>
                </a:tc>
              </a:tr>
              <a:tr h="278130">
                <a:tc>
                  <a:txBody>
                    <a:bodyPr/>
                    <a:lstStyle/>
                    <a:p>
                      <a:r>
                        <a:rPr lang="en-US" sz="1400" dirty="0" smtClean="0"/>
                        <a:t>solid</a:t>
                      </a:r>
                      <a:endParaRPr lang="en-US" sz="1400" dirty="0"/>
                    </a:p>
                  </a:txBody>
                  <a:tcPr marT="34290" marB="34290"/>
                </a:tc>
              </a:tr>
              <a:tr h="278130">
                <a:tc>
                  <a:txBody>
                    <a:bodyPr/>
                    <a:lstStyle/>
                    <a:p>
                      <a:r>
                        <a:rPr lang="en-US" sz="1400" dirty="0" smtClean="0"/>
                        <a:t>orange</a:t>
                      </a:r>
                      <a:endParaRPr lang="en-US" sz="1400" dirty="0"/>
                    </a:p>
                  </a:txBody>
                  <a:tcPr marT="34290" marB="34290"/>
                </a:tc>
              </a:tr>
              <a:tr h="278130">
                <a:tc>
                  <a:txBody>
                    <a:bodyPr/>
                    <a:lstStyle/>
                    <a:p>
                      <a:r>
                        <a:rPr lang="en-US" sz="1400" dirty="0" smtClean="0"/>
                        <a:t>A</a:t>
                      </a:r>
                      <a:endParaRPr lang="en-US" sz="1400" dirty="0"/>
                    </a:p>
                  </a:txBody>
                  <a:tcPr marT="34290" marB="34290"/>
                </a:tc>
              </a:tr>
              <a:tr h="278130">
                <a:tc>
                  <a:txBody>
                    <a:bodyPr/>
                    <a:lstStyle/>
                    <a:p>
                      <a:r>
                        <a:rPr lang="en-US" sz="1400" dirty="0" smtClean="0"/>
                        <a:t>B</a:t>
                      </a:r>
                      <a:endParaRPr lang="en-US" sz="1400" dirty="0"/>
                    </a:p>
                  </a:txBody>
                  <a:tcPr marT="34290" marB="34290"/>
                </a:tc>
              </a:tr>
              <a:tr h="278130">
                <a:tc>
                  <a:txBody>
                    <a:bodyPr/>
                    <a:lstStyle/>
                    <a:p>
                      <a:r>
                        <a:rPr lang="en-US" sz="1400" dirty="0" smtClean="0"/>
                        <a:t>J</a:t>
                      </a:r>
                      <a:endParaRPr lang="en-US" sz="1400" dirty="0"/>
                    </a:p>
                  </a:txBody>
                  <a:tcPr marT="34290" marB="34290"/>
                </a:tc>
              </a:tr>
              <a:tr h="278130">
                <a:tc>
                  <a:txBody>
                    <a:bodyPr/>
                    <a:lstStyle/>
                    <a:p>
                      <a:r>
                        <a:rPr lang="en-US" sz="1400" dirty="0" smtClean="0"/>
                        <a:t>5 + 7i</a:t>
                      </a:r>
                      <a:endParaRPr lang="en-US" sz="1400" dirty="0"/>
                    </a:p>
                  </a:txBody>
                  <a:tcPr marT="34290" marB="34290"/>
                </a:tc>
              </a:tr>
            </a:tbl>
          </a:graphicData>
        </a:graphic>
      </p:graphicFrame>
    </p:spTree>
    <p:extLst>
      <p:ext uri="{BB962C8B-B14F-4D97-AF65-F5344CB8AC3E}">
        <p14:creationId xmlns:p14="http://schemas.microsoft.com/office/powerpoint/2010/main" val="227399775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Categorizing Values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943602978"/>
              </p:ext>
            </p:extLst>
          </p:nvPr>
        </p:nvGraphicFramePr>
        <p:xfrm>
          <a:off x="1445659" y="1200150"/>
          <a:ext cx="2743200" cy="2537459"/>
        </p:xfrm>
        <a:graphic>
          <a:graphicData uri="http://schemas.openxmlformats.org/drawingml/2006/table">
            <a:tbl>
              <a:tblPr firstRow="1" bandRow="1">
                <a:tableStyleId>{5C22544A-7EE6-4342-B048-85BDC9FD1C3A}</a:tableStyleId>
              </a:tblPr>
              <a:tblGrid>
                <a:gridCol w="2743200"/>
              </a:tblGrid>
              <a:tr h="278130">
                <a:tc>
                  <a:txBody>
                    <a:bodyPr/>
                    <a:lstStyle/>
                    <a:p>
                      <a:r>
                        <a:rPr lang="en-US" sz="1400" dirty="0" smtClean="0"/>
                        <a:t>Column 1</a:t>
                      </a:r>
                      <a:endParaRPr lang="en-US" sz="1400" dirty="0"/>
                    </a:p>
                  </a:txBody>
                  <a:tcPr marT="34290" marB="34290"/>
                </a:tc>
              </a:tr>
              <a:tr h="278130">
                <a:tc>
                  <a:txBody>
                    <a:bodyPr/>
                    <a:lstStyle/>
                    <a:p>
                      <a:r>
                        <a:rPr lang="en-US" sz="1400" dirty="0" smtClean="0"/>
                        <a:t>5</a:t>
                      </a:r>
                      <a:endParaRPr lang="en-US" sz="1400" dirty="0"/>
                    </a:p>
                  </a:txBody>
                  <a:tcPr marT="34290" marB="34290"/>
                </a:tc>
              </a:tr>
              <a:tr h="278130">
                <a:tc>
                  <a:txBody>
                    <a:bodyPr/>
                    <a:lstStyle/>
                    <a:p>
                      <a:r>
                        <a:rPr lang="en-US" sz="1400" dirty="0" smtClean="0"/>
                        <a:t>19</a:t>
                      </a:r>
                      <a:endParaRPr lang="en-US" sz="1400" dirty="0"/>
                    </a:p>
                  </a:txBody>
                  <a:tcPr marT="34290" marB="34290"/>
                </a:tc>
              </a:tr>
              <a:tr h="278130">
                <a:tc>
                  <a:txBody>
                    <a:bodyPr/>
                    <a:lstStyle/>
                    <a:p>
                      <a:r>
                        <a:rPr lang="en-US" sz="1400" dirty="0" err="1" smtClean="0"/>
                        <a:t>Verrol</a:t>
                      </a:r>
                      <a:endParaRPr lang="en-US" sz="1400" dirty="0"/>
                    </a:p>
                  </a:txBody>
                  <a:tcPr marT="34290" marB="34290"/>
                </a:tc>
              </a:tr>
              <a:tr h="278130">
                <a:tc>
                  <a:txBody>
                    <a:bodyPr/>
                    <a:lstStyle/>
                    <a:p>
                      <a:r>
                        <a:rPr lang="en-US" sz="1400" dirty="0" smtClean="0"/>
                        <a:t>true</a:t>
                      </a:r>
                      <a:endParaRPr lang="en-US" sz="1400" dirty="0"/>
                    </a:p>
                  </a:txBody>
                  <a:tcPr marT="34290" marB="34290"/>
                </a:tc>
              </a:tr>
              <a:tr h="278130">
                <a:tc>
                  <a:txBody>
                    <a:bodyPr/>
                    <a:lstStyle/>
                    <a:p>
                      <a:r>
                        <a:rPr lang="en-US" sz="1400" dirty="0" smtClean="0"/>
                        <a:t>false</a:t>
                      </a:r>
                      <a:endParaRPr lang="en-US" sz="1400" dirty="0"/>
                    </a:p>
                  </a:txBody>
                  <a:tcPr marT="34290" marB="34290"/>
                </a:tc>
              </a:tr>
              <a:tr h="278130">
                <a:tc>
                  <a:txBody>
                    <a:bodyPr/>
                    <a:lstStyle/>
                    <a:p>
                      <a:r>
                        <a:rPr lang="en-US" sz="1400" dirty="0" smtClean="0"/>
                        <a:t>3.14159</a:t>
                      </a:r>
                      <a:endParaRPr lang="en-US" sz="1400" dirty="0"/>
                    </a:p>
                  </a:txBody>
                  <a:tcPr marT="34290" marB="34290"/>
                </a:tc>
              </a:tr>
              <a:tr h="278130">
                <a:tc>
                  <a:txBody>
                    <a:bodyPr/>
                    <a:lstStyle/>
                    <a:p>
                      <a:r>
                        <a:rPr lang="en-US" sz="1400" dirty="0" smtClean="0"/>
                        <a:t>13.87</a:t>
                      </a:r>
                      <a:endParaRPr lang="en-US" sz="1400" dirty="0"/>
                    </a:p>
                  </a:txBody>
                  <a:tcPr marT="34290" marB="34290"/>
                </a:tc>
              </a:tr>
              <a:tr h="278130">
                <a:tc>
                  <a:txBody>
                    <a:bodyPr/>
                    <a:lstStyle/>
                    <a:p>
                      <a:r>
                        <a:rPr lang="en-US" sz="1400" dirty="0" smtClean="0"/>
                        <a:t>9/11/2001</a:t>
                      </a:r>
                      <a:endParaRPr lang="en-US" sz="1400" dirty="0"/>
                    </a:p>
                  </a:txBody>
                  <a:tcPr marT="34290" marB="34290"/>
                </a:tc>
              </a:tr>
            </a:tbl>
          </a:graphicData>
        </a:graphic>
      </p:graphicFrame>
      <p:graphicFrame>
        <p:nvGraphicFramePr>
          <p:cNvPr id="5" name="Content Placeholder 3"/>
          <p:cNvGraphicFramePr>
            <a:graphicFrameLocks noGrp="1"/>
          </p:cNvGraphicFramePr>
          <p:nvPr>
            <p:ph idx="1"/>
            <p:extLst>
              <p:ext uri="{D42A27DB-BD31-4B8C-83A1-F6EECF244321}">
                <p14:modId xmlns:p14="http://schemas.microsoft.com/office/powerpoint/2010/main" val="2896007206"/>
              </p:ext>
            </p:extLst>
          </p:nvPr>
        </p:nvGraphicFramePr>
        <p:xfrm>
          <a:off x="4904905" y="1200150"/>
          <a:ext cx="2743200" cy="2537459"/>
        </p:xfrm>
        <a:graphic>
          <a:graphicData uri="http://schemas.openxmlformats.org/drawingml/2006/table">
            <a:tbl>
              <a:tblPr firstRow="1" bandRow="1">
                <a:tableStyleId>{5C22544A-7EE6-4342-B048-85BDC9FD1C3A}</a:tableStyleId>
              </a:tblPr>
              <a:tblGrid>
                <a:gridCol w="2743200"/>
              </a:tblGrid>
              <a:tr h="278130">
                <a:tc>
                  <a:txBody>
                    <a:bodyPr/>
                    <a:lstStyle/>
                    <a:p>
                      <a:r>
                        <a:rPr lang="en-US" sz="1400" dirty="0" smtClean="0"/>
                        <a:t>Column 2</a:t>
                      </a:r>
                      <a:endParaRPr lang="en-US" sz="1400" dirty="0"/>
                    </a:p>
                  </a:txBody>
                  <a:tcPr marT="34290" marB="34290"/>
                </a:tc>
              </a:tr>
              <a:tr h="278130">
                <a:tc>
                  <a:txBody>
                    <a:bodyPr/>
                    <a:lstStyle/>
                    <a:p>
                      <a:r>
                        <a:rPr lang="en-US" sz="1400" dirty="0" smtClean="0"/>
                        <a:t>5e19</a:t>
                      </a:r>
                      <a:endParaRPr lang="en-US" sz="1400" dirty="0"/>
                    </a:p>
                  </a:txBody>
                  <a:tcPr marT="34290" marB="34290"/>
                </a:tc>
              </a:tr>
              <a:tr h="278130">
                <a:tc>
                  <a:txBody>
                    <a:bodyPr/>
                    <a:lstStyle/>
                    <a:p>
                      <a:r>
                        <a:rPr lang="en-US" sz="1400" dirty="0" smtClean="0"/>
                        <a:t>0.085</a:t>
                      </a:r>
                      <a:endParaRPr lang="en-US" sz="1400" dirty="0"/>
                    </a:p>
                  </a:txBody>
                  <a:tcPr marT="34290" marB="34290"/>
                </a:tc>
              </a:tr>
              <a:tr h="278130">
                <a:tc>
                  <a:txBody>
                    <a:bodyPr/>
                    <a:lstStyle/>
                    <a:p>
                      <a:r>
                        <a:rPr lang="en-US" sz="1400" dirty="0" smtClean="0"/>
                        <a:t>solid</a:t>
                      </a:r>
                      <a:endParaRPr lang="en-US" sz="1400" dirty="0"/>
                    </a:p>
                  </a:txBody>
                  <a:tcPr marT="34290" marB="34290"/>
                </a:tc>
              </a:tr>
              <a:tr h="278130">
                <a:tc>
                  <a:txBody>
                    <a:bodyPr/>
                    <a:lstStyle/>
                    <a:p>
                      <a:r>
                        <a:rPr lang="en-US" sz="1400" dirty="0" smtClean="0"/>
                        <a:t>orange</a:t>
                      </a:r>
                      <a:endParaRPr lang="en-US" sz="1400" dirty="0"/>
                    </a:p>
                  </a:txBody>
                  <a:tcPr marT="34290" marB="34290"/>
                </a:tc>
              </a:tr>
              <a:tr h="278130">
                <a:tc>
                  <a:txBody>
                    <a:bodyPr/>
                    <a:lstStyle/>
                    <a:p>
                      <a:r>
                        <a:rPr lang="en-US" sz="1400" dirty="0" smtClean="0"/>
                        <a:t>A</a:t>
                      </a:r>
                      <a:endParaRPr lang="en-US" sz="1400" dirty="0"/>
                    </a:p>
                  </a:txBody>
                  <a:tcPr marT="34290" marB="34290"/>
                </a:tc>
              </a:tr>
              <a:tr h="278130">
                <a:tc>
                  <a:txBody>
                    <a:bodyPr/>
                    <a:lstStyle/>
                    <a:p>
                      <a:r>
                        <a:rPr lang="en-US" sz="1400" dirty="0" smtClean="0"/>
                        <a:t>B</a:t>
                      </a:r>
                      <a:endParaRPr lang="en-US" sz="1400" dirty="0"/>
                    </a:p>
                  </a:txBody>
                  <a:tcPr marT="34290" marB="34290"/>
                </a:tc>
              </a:tr>
              <a:tr h="278130">
                <a:tc>
                  <a:txBody>
                    <a:bodyPr/>
                    <a:lstStyle/>
                    <a:p>
                      <a:r>
                        <a:rPr lang="en-US" sz="1400" dirty="0" smtClean="0"/>
                        <a:t>J</a:t>
                      </a:r>
                      <a:endParaRPr lang="en-US" sz="1400" dirty="0"/>
                    </a:p>
                  </a:txBody>
                  <a:tcPr marT="34290" marB="34290"/>
                </a:tc>
              </a:tr>
              <a:tr h="278130">
                <a:tc>
                  <a:txBody>
                    <a:bodyPr/>
                    <a:lstStyle/>
                    <a:p>
                      <a:r>
                        <a:rPr lang="en-US" sz="1400" dirty="0" smtClean="0"/>
                        <a:t>5 + 7i</a:t>
                      </a:r>
                      <a:endParaRPr lang="en-US" sz="1400" dirty="0"/>
                    </a:p>
                  </a:txBody>
                  <a:tcPr marT="34290" marB="34290"/>
                </a:tc>
              </a:tr>
            </a:tbl>
          </a:graphicData>
        </a:graphic>
      </p:graphicFrame>
      <p:sp>
        <p:nvSpPr>
          <p:cNvPr id="3" name="Rectangle 2"/>
          <p:cNvSpPr/>
          <p:nvPr/>
        </p:nvSpPr>
        <p:spPr>
          <a:xfrm>
            <a:off x="1445661" y="3852851"/>
            <a:ext cx="1363962" cy="42684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5, 19, 5e19</a:t>
            </a:r>
            <a:endParaRPr lang="en-US" dirty="0"/>
          </a:p>
        </p:txBody>
      </p:sp>
      <p:sp>
        <p:nvSpPr>
          <p:cNvPr id="6" name="Rectangle 5"/>
          <p:cNvSpPr/>
          <p:nvPr/>
        </p:nvSpPr>
        <p:spPr>
          <a:xfrm>
            <a:off x="2962023" y="3852851"/>
            <a:ext cx="1363962" cy="426847"/>
          </a:xfrm>
          <a:prstGeom prst="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dirty="0" smtClean="0"/>
              <a:t>3.14159, 13.87, 0.085</a:t>
            </a:r>
            <a:endParaRPr lang="en-US" dirty="0"/>
          </a:p>
        </p:txBody>
      </p:sp>
      <p:sp>
        <p:nvSpPr>
          <p:cNvPr id="7" name="Rectangle 6"/>
          <p:cNvSpPr/>
          <p:nvPr/>
        </p:nvSpPr>
        <p:spPr>
          <a:xfrm>
            <a:off x="4478385" y="3852851"/>
            <a:ext cx="1363962" cy="426847"/>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true, false</a:t>
            </a:r>
            <a:endParaRPr lang="en-US" dirty="0"/>
          </a:p>
        </p:txBody>
      </p:sp>
      <p:sp>
        <p:nvSpPr>
          <p:cNvPr id="8" name="Rectangle 7"/>
          <p:cNvSpPr/>
          <p:nvPr/>
        </p:nvSpPr>
        <p:spPr>
          <a:xfrm>
            <a:off x="5994747" y="3852851"/>
            <a:ext cx="1363962" cy="426847"/>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err="1" smtClean="0"/>
              <a:t>Verrol</a:t>
            </a:r>
            <a:r>
              <a:rPr lang="en-US" dirty="0" smtClean="0"/>
              <a:t>, solid, orange</a:t>
            </a:r>
            <a:endParaRPr lang="en-US" dirty="0"/>
          </a:p>
        </p:txBody>
      </p:sp>
      <p:sp>
        <p:nvSpPr>
          <p:cNvPr id="9" name="Rectangle 8"/>
          <p:cNvSpPr/>
          <p:nvPr/>
        </p:nvSpPr>
        <p:spPr>
          <a:xfrm>
            <a:off x="1445660" y="4331094"/>
            <a:ext cx="1363962" cy="426847"/>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A, B, j</a:t>
            </a:r>
            <a:endParaRPr lang="en-US" dirty="0"/>
          </a:p>
        </p:txBody>
      </p:sp>
      <p:sp>
        <p:nvSpPr>
          <p:cNvPr id="10" name="Rectangle 9"/>
          <p:cNvSpPr/>
          <p:nvPr/>
        </p:nvSpPr>
        <p:spPr>
          <a:xfrm>
            <a:off x="2962022" y="4331094"/>
            <a:ext cx="1363962" cy="42684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9/11/2001</a:t>
            </a:r>
            <a:endParaRPr lang="en-US" dirty="0"/>
          </a:p>
        </p:txBody>
      </p:sp>
      <p:sp>
        <p:nvSpPr>
          <p:cNvPr id="11" name="Rectangle 10"/>
          <p:cNvSpPr/>
          <p:nvPr/>
        </p:nvSpPr>
        <p:spPr>
          <a:xfrm>
            <a:off x="4478384" y="4331094"/>
            <a:ext cx="1363962" cy="426847"/>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5 + 7i</a:t>
            </a:r>
            <a:endParaRPr lang="en-US" dirty="0"/>
          </a:p>
        </p:txBody>
      </p:sp>
    </p:spTree>
    <p:extLst>
      <p:ext uri="{BB962C8B-B14F-4D97-AF65-F5344CB8AC3E}">
        <p14:creationId xmlns:p14="http://schemas.microsoft.com/office/powerpoint/2010/main" val="181571605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 Data &amp; Data Type</a:t>
            </a:r>
            <a:endParaRPr lang="en-US" dirty="0"/>
          </a:p>
        </p:txBody>
      </p:sp>
      <p:sp>
        <p:nvSpPr>
          <p:cNvPr id="3" name="Content Placeholder 2"/>
          <p:cNvSpPr>
            <a:spLocks noGrp="1"/>
          </p:cNvSpPr>
          <p:nvPr>
            <p:ph idx="1"/>
          </p:nvPr>
        </p:nvSpPr>
        <p:spPr/>
        <p:txBody>
          <a:bodyPr>
            <a:normAutofit fontScale="62500" lnSpcReduction="20000"/>
          </a:bodyPr>
          <a:lstStyle/>
          <a:p>
            <a:r>
              <a:rPr lang="en-US" dirty="0" smtClean="0"/>
              <a:t>What is  ‘data’?</a:t>
            </a:r>
          </a:p>
          <a:p>
            <a:pPr lvl="1"/>
            <a:r>
              <a:rPr lang="en-US" dirty="0" smtClean="0"/>
              <a:t>‘data’ is another name for ‘value’</a:t>
            </a:r>
          </a:p>
          <a:p>
            <a:pPr lvl="2"/>
            <a:r>
              <a:rPr lang="en-US" dirty="0" smtClean="0"/>
              <a:t>The words ‘data’ and ‘value’ can be used interchangeably</a:t>
            </a:r>
          </a:p>
          <a:p>
            <a:r>
              <a:rPr lang="en-US" dirty="0" smtClean="0"/>
              <a:t>What is ‘data type’?</a:t>
            </a:r>
          </a:p>
          <a:p>
            <a:pPr lvl="1"/>
            <a:r>
              <a:rPr lang="en-US" dirty="0" err="1" smtClean="0"/>
              <a:t>Verrol’s</a:t>
            </a:r>
            <a:r>
              <a:rPr lang="en-US" dirty="0" smtClean="0"/>
              <a:t> definition:</a:t>
            </a:r>
          </a:p>
          <a:p>
            <a:pPr lvl="2"/>
            <a:r>
              <a:rPr lang="en-US" dirty="0" smtClean="0"/>
              <a:t>A ‘data type’ is the </a:t>
            </a:r>
            <a:r>
              <a:rPr lang="en-US" b="1" i="1" dirty="0" smtClean="0">
                <a:solidFill>
                  <a:srgbClr val="008000"/>
                </a:solidFill>
              </a:rPr>
              <a:t>formal </a:t>
            </a:r>
            <a:r>
              <a:rPr lang="en-US" dirty="0" smtClean="0"/>
              <a:t>specification of the </a:t>
            </a:r>
            <a:r>
              <a:rPr lang="en-US" b="1" i="1" dirty="0" smtClean="0">
                <a:solidFill>
                  <a:srgbClr val="3366FF"/>
                </a:solidFill>
              </a:rPr>
              <a:t>interpretation</a:t>
            </a:r>
            <a:r>
              <a:rPr lang="en-US" dirty="0" smtClean="0">
                <a:solidFill>
                  <a:srgbClr val="3366FF"/>
                </a:solidFill>
              </a:rPr>
              <a:t> </a:t>
            </a:r>
            <a:r>
              <a:rPr lang="en-US" dirty="0" smtClean="0"/>
              <a:t>and </a:t>
            </a:r>
            <a:r>
              <a:rPr lang="en-US" b="1" i="1" dirty="0" smtClean="0">
                <a:solidFill>
                  <a:srgbClr val="3366FF"/>
                </a:solidFill>
              </a:rPr>
              <a:t>representation</a:t>
            </a:r>
            <a:r>
              <a:rPr lang="en-US" dirty="0" smtClean="0">
                <a:solidFill>
                  <a:srgbClr val="3366FF"/>
                </a:solidFill>
              </a:rPr>
              <a:t> </a:t>
            </a:r>
            <a:r>
              <a:rPr lang="en-US" dirty="0" smtClean="0"/>
              <a:t>of a </a:t>
            </a:r>
            <a:r>
              <a:rPr lang="en-US" b="1" i="1" dirty="0" smtClean="0">
                <a:solidFill>
                  <a:schemeClr val="bg2">
                    <a:lumMod val="50000"/>
                  </a:schemeClr>
                </a:solidFill>
              </a:rPr>
              <a:t>value</a:t>
            </a:r>
          </a:p>
          <a:p>
            <a:pPr lvl="2"/>
            <a:r>
              <a:rPr lang="en-US" dirty="0" smtClean="0"/>
              <a:t>In other words, a </a:t>
            </a:r>
            <a:r>
              <a:rPr lang="en-US" b="1" i="1" dirty="0" smtClean="0">
                <a:solidFill>
                  <a:schemeClr val="bg2">
                    <a:lumMod val="50000"/>
                  </a:schemeClr>
                </a:solidFill>
              </a:rPr>
              <a:t>value </a:t>
            </a:r>
            <a:r>
              <a:rPr lang="en-US" dirty="0" smtClean="0"/>
              <a:t>of a certain </a:t>
            </a:r>
            <a:r>
              <a:rPr lang="en-US" b="1" i="1" dirty="0" smtClean="0">
                <a:solidFill>
                  <a:schemeClr val="accent2"/>
                </a:solidFill>
              </a:rPr>
              <a:t>type</a:t>
            </a:r>
            <a:r>
              <a:rPr lang="en-US" b="1" i="1" dirty="0" smtClean="0">
                <a:solidFill>
                  <a:srgbClr val="008000"/>
                </a:solidFill>
              </a:rPr>
              <a:t> </a:t>
            </a:r>
            <a:r>
              <a:rPr lang="en-US" dirty="0" smtClean="0"/>
              <a:t>must meet all the characteristics of the </a:t>
            </a:r>
            <a:r>
              <a:rPr lang="en-US" b="1" i="1" dirty="0" smtClean="0">
                <a:solidFill>
                  <a:schemeClr val="accent2"/>
                </a:solidFill>
              </a:rPr>
              <a:t>type</a:t>
            </a:r>
          </a:p>
          <a:p>
            <a:pPr lvl="2"/>
            <a:r>
              <a:rPr lang="en-US" dirty="0" smtClean="0">
                <a:solidFill>
                  <a:srgbClr val="000000"/>
                </a:solidFill>
              </a:rPr>
              <a:t>A</a:t>
            </a:r>
            <a:r>
              <a:rPr lang="en-US" b="1" i="1" dirty="0" smtClean="0">
                <a:solidFill>
                  <a:schemeClr val="accent2"/>
                </a:solidFill>
              </a:rPr>
              <a:t> type </a:t>
            </a:r>
            <a:r>
              <a:rPr lang="en-US" dirty="0" smtClean="0"/>
              <a:t>defines which </a:t>
            </a:r>
            <a:r>
              <a:rPr lang="en-US" b="1" i="1" dirty="0" smtClean="0">
                <a:solidFill>
                  <a:srgbClr val="800000"/>
                </a:solidFill>
              </a:rPr>
              <a:t>operations</a:t>
            </a:r>
            <a:r>
              <a:rPr lang="en-US" dirty="0" smtClean="0">
                <a:solidFill>
                  <a:srgbClr val="800000"/>
                </a:solidFill>
              </a:rPr>
              <a:t> </a:t>
            </a:r>
            <a:r>
              <a:rPr lang="en-US" dirty="0" smtClean="0"/>
              <a:t>are </a:t>
            </a:r>
            <a:r>
              <a:rPr lang="en-US" b="1" i="1" dirty="0" smtClean="0">
                <a:solidFill>
                  <a:schemeClr val="accent4">
                    <a:lumMod val="75000"/>
                  </a:schemeClr>
                </a:solidFill>
              </a:rPr>
              <a:t>valid</a:t>
            </a:r>
          </a:p>
          <a:p>
            <a:r>
              <a:rPr lang="en-US" dirty="0" smtClean="0"/>
              <a:t>Examples of types:</a:t>
            </a:r>
          </a:p>
          <a:p>
            <a:pPr lvl="1"/>
            <a:r>
              <a:rPr lang="en-US" dirty="0" smtClean="0"/>
              <a:t>integer</a:t>
            </a:r>
          </a:p>
          <a:p>
            <a:pPr lvl="1"/>
            <a:r>
              <a:rPr lang="en-US" dirty="0" smtClean="0"/>
              <a:t>float</a:t>
            </a:r>
          </a:p>
          <a:p>
            <a:pPr lvl="1"/>
            <a:r>
              <a:rPr lang="en-US" dirty="0" err="1" smtClean="0"/>
              <a:t>boolean</a:t>
            </a:r>
            <a:endParaRPr lang="en-US" dirty="0" smtClean="0"/>
          </a:p>
          <a:p>
            <a:pPr lvl="1"/>
            <a:r>
              <a:rPr lang="en-US" dirty="0" smtClean="0"/>
              <a:t>String</a:t>
            </a:r>
          </a:p>
          <a:p>
            <a:pPr lvl="1"/>
            <a:r>
              <a:rPr lang="en-US" dirty="0" smtClean="0"/>
              <a:t>Date</a:t>
            </a:r>
          </a:p>
          <a:p>
            <a:pPr lvl="1"/>
            <a:r>
              <a:rPr lang="en-US" dirty="0" smtClean="0"/>
              <a:t>Complex</a:t>
            </a:r>
          </a:p>
        </p:txBody>
      </p:sp>
    </p:spTree>
    <p:extLst>
      <p:ext uri="{BB962C8B-B14F-4D97-AF65-F5344CB8AC3E}">
        <p14:creationId xmlns:p14="http://schemas.microsoft.com/office/powerpoint/2010/main" val="170860620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of Using Types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309095769"/>
              </p:ext>
            </p:extLst>
          </p:nvPr>
        </p:nvGraphicFramePr>
        <p:xfrm>
          <a:off x="457200" y="1200150"/>
          <a:ext cx="8229600" cy="1691639"/>
        </p:xfrm>
        <a:graphic>
          <a:graphicData uri="http://schemas.openxmlformats.org/drawingml/2006/table">
            <a:tbl>
              <a:tblPr firstRow="1" bandRow="1">
                <a:tableStyleId>{5C22544A-7EE6-4342-B048-85BDC9FD1C3A}</a:tableStyleId>
              </a:tblPr>
              <a:tblGrid>
                <a:gridCol w="2743200"/>
                <a:gridCol w="2743200"/>
                <a:gridCol w="2743200"/>
              </a:tblGrid>
              <a:tr h="278130">
                <a:tc>
                  <a:txBody>
                    <a:bodyPr/>
                    <a:lstStyle/>
                    <a:p>
                      <a:r>
                        <a:rPr lang="en-US" sz="1400" dirty="0" smtClean="0"/>
                        <a:t>Type</a:t>
                      </a:r>
                      <a:endParaRPr lang="en-US" sz="1400" dirty="0"/>
                    </a:p>
                  </a:txBody>
                  <a:tcPr marT="34290" marB="34290"/>
                </a:tc>
                <a:tc>
                  <a:txBody>
                    <a:bodyPr/>
                    <a:lstStyle/>
                    <a:p>
                      <a:r>
                        <a:rPr lang="en-US" sz="1400" dirty="0" smtClean="0"/>
                        <a:t>OK</a:t>
                      </a:r>
                      <a:endParaRPr lang="en-US" sz="1400" dirty="0"/>
                    </a:p>
                  </a:txBody>
                  <a:tcPr marT="34290" marB="34290"/>
                </a:tc>
                <a:tc>
                  <a:txBody>
                    <a:bodyPr/>
                    <a:lstStyle/>
                    <a:p>
                      <a:r>
                        <a:rPr lang="en-US" sz="1400" dirty="0" smtClean="0"/>
                        <a:t>Error</a:t>
                      </a:r>
                      <a:endParaRPr lang="en-US" sz="1400" dirty="0"/>
                    </a:p>
                  </a:txBody>
                  <a:tcPr marT="34290" marB="34290"/>
                </a:tc>
              </a:tr>
              <a:tr h="278130">
                <a:tc>
                  <a:txBody>
                    <a:bodyPr/>
                    <a:lstStyle/>
                    <a:p>
                      <a:r>
                        <a:rPr lang="en-US" sz="1400" dirty="0" smtClean="0"/>
                        <a:t>uint8</a:t>
                      </a:r>
                      <a:endParaRPr lang="en-US" sz="1400" dirty="0"/>
                    </a:p>
                  </a:txBody>
                  <a:tcPr marT="34290" marB="34290"/>
                </a:tc>
                <a:tc>
                  <a:txBody>
                    <a:bodyPr/>
                    <a:lstStyle/>
                    <a:p>
                      <a:r>
                        <a:rPr lang="en-US" sz="1400" dirty="0" smtClean="0"/>
                        <a:t>8 + 16</a:t>
                      </a:r>
                      <a:endParaRPr lang="en-US" sz="1400" dirty="0"/>
                    </a:p>
                  </a:txBody>
                  <a:tcPr marT="34290" marB="34290"/>
                </a:tc>
                <a:tc>
                  <a:txBody>
                    <a:bodyPr/>
                    <a:lstStyle/>
                    <a:p>
                      <a:r>
                        <a:rPr lang="en-US" sz="1400" dirty="0" smtClean="0"/>
                        <a:t>8</a:t>
                      </a:r>
                      <a:r>
                        <a:rPr lang="en-US" sz="1400" baseline="0" dirty="0" smtClean="0"/>
                        <a:t> + “16”</a:t>
                      </a:r>
                      <a:endParaRPr lang="en-US" sz="1400" dirty="0"/>
                    </a:p>
                  </a:txBody>
                  <a:tcPr marT="34290" marB="34290"/>
                </a:tc>
              </a:tr>
              <a:tr h="278130">
                <a:tc>
                  <a:txBody>
                    <a:bodyPr/>
                    <a:lstStyle/>
                    <a:p>
                      <a:r>
                        <a:rPr lang="en-US" sz="1400" dirty="0" smtClean="0"/>
                        <a:t>float64</a:t>
                      </a:r>
                      <a:endParaRPr lang="en-US" sz="1400" dirty="0"/>
                    </a:p>
                  </a:txBody>
                  <a:tcPr marT="34290" marB="34290"/>
                </a:tc>
                <a:tc>
                  <a:txBody>
                    <a:bodyPr/>
                    <a:lstStyle/>
                    <a:p>
                      <a:r>
                        <a:rPr lang="en-US" sz="1400" dirty="0" smtClean="0"/>
                        <a:t>3.1415</a:t>
                      </a:r>
                      <a:r>
                        <a:rPr lang="en-US" sz="1400" baseline="0" dirty="0" smtClean="0"/>
                        <a:t> + 9</a:t>
                      </a:r>
                      <a:endParaRPr lang="en-US" sz="1400" dirty="0"/>
                    </a:p>
                  </a:txBody>
                  <a:tcPr marT="34290" marB="34290"/>
                </a:tc>
                <a:tc>
                  <a:txBody>
                    <a:bodyPr/>
                    <a:lstStyle/>
                    <a:p>
                      <a:r>
                        <a:rPr lang="en-US" sz="1400" dirty="0" smtClean="0"/>
                        <a:t>3.1415 + true</a:t>
                      </a:r>
                      <a:endParaRPr lang="en-US" sz="1400" dirty="0"/>
                    </a:p>
                  </a:txBody>
                  <a:tcPr marT="34290" marB="34290"/>
                </a:tc>
              </a:tr>
              <a:tr h="278130">
                <a:tc>
                  <a:txBody>
                    <a:bodyPr/>
                    <a:lstStyle/>
                    <a:p>
                      <a:r>
                        <a:rPr lang="en-US" sz="1400" dirty="0" smtClean="0"/>
                        <a:t>int32</a:t>
                      </a:r>
                      <a:endParaRPr lang="en-US" sz="1400" dirty="0"/>
                    </a:p>
                  </a:txBody>
                  <a:tcPr marT="34290" marB="34290"/>
                </a:tc>
                <a:tc>
                  <a:txBody>
                    <a:bodyPr/>
                    <a:lstStyle/>
                    <a:p>
                      <a:r>
                        <a:rPr lang="en-US" sz="1400" dirty="0" smtClean="0"/>
                        <a:t>1093890</a:t>
                      </a:r>
                      <a:endParaRPr lang="en-US" sz="1400" dirty="0"/>
                    </a:p>
                  </a:txBody>
                  <a:tcPr marT="34290" marB="34290"/>
                </a:tc>
                <a:tc>
                  <a:txBody>
                    <a:bodyPr/>
                    <a:lstStyle/>
                    <a:p>
                      <a:r>
                        <a:rPr lang="en-US" sz="1400" dirty="0" smtClean="0"/>
                        <a:t>243801</a:t>
                      </a:r>
                      <a:r>
                        <a:rPr lang="en-US" sz="1400" baseline="0" dirty="0" smtClean="0"/>
                        <a:t> / “a10b5”</a:t>
                      </a:r>
                      <a:endParaRPr lang="en-US" sz="1400" dirty="0"/>
                    </a:p>
                  </a:txBody>
                  <a:tcPr marT="34290" marB="34290"/>
                </a:tc>
              </a:tr>
              <a:tr h="278130">
                <a:tc>
                  <a:txBody>
                    <a:bodyPr/>
                    <a:lstStyle/>
                    <a:p>
                      <a:r>
                        <a:rPr lang="en-US" sz="1400" dirty="0" err="1" smtClean="0"/>
                        <a:t>boolean</a:t>
                      </a:r>
                      <a:endParaRPr lang="en-US" sz="1400" dirty="0"/>
                    </a:p>
                  </a:txBody>
                  <a:tcPr marT="34290" marB="34290"/>
                </a:tc>
                <a:tc>
                  <a:txBody>
                    <a:bodyPr/>
                    <a:lstStyle/>
                    <a:p>
                      <a:r>
                        <a:rPr lang="en-US" sz="1400" dirty="0" smtClean="0"/>
                        <a:t>true</a:t>
                      </a:r>
                      <a:r>
                        <a:rPr lang="en-US" sz="1400" baseline="0" dirty="0" smtClean="0"/>
                        <a:t> || false</a:t>
                      </a:r>
                      <a:endParaRPr lang="en-US" sz="1400" dirty="0"/>
                    </a:p>
                  </a:txBody>
                  <a:tcPr marT="34290" marB="34290"/>
                </a:tc>
                <a:tc>
                  <a:txBody>
                    <a:bodyPr/>
                    <a:lstStyle/>
                    <a:p>
                      <a:r>
                        <a:rPr lang="en-US" sz="1400" dirty="0" smtClean="0"/>
                        <a:t>true</a:t>
                      </a:r>
                      <a:r>
                        <a:rPr lang="en-US" sz="1400" baseline="0" dirty="0" smtClean="0"/>
                        <a:t> + false</a:t>
                      </a:r>
                      <a:endParaRPr lang="en-US" sz="1400" dirty="0"/>
                    </a:p>
                  </a:txBody>
                  <a:tcPr marT="34290" marB="34290"/>
                </a:tc>
              </a:tr>
              <a:tr h="278130">
                <a:tc>
                  <a:txBody>
                    <a:bodyPr/>
                    <a:lstStyle/>
                    <a:p>
                      <a:r>
                        <a:rPr lang="en-US" sz="1400" dirty="0" smtClean="0"/>
                        <a:t>string</a:t>
                      </a:r>
                      <a:endParaRPr lang="en-US" sz="1400" dirty="0"/>
                    </a:p>
                  </a:txBody>
                  <a:tcPr marT="34290" marB="34290"/>
                </a:tc>
                <a:tc>
                  <a:txBody>
                    <a:bodyPr/>
                    <a:lstStyle/>
                    <a:p>
                      <a:r>
                        <a:rPr lang="en-US" sz="1400" dirty="0" smtClean="0"/>
                        <a:t>“hello” + “, “ + </a:t>
                      </a:r>
                      <a:r>
                        <a:rPr lang="en-US" sz="1400" baseline="0" dirty="0" smtClean="0"/>
                        <a:t> “ world”</a:t>
                      </a:r>
                      <a:endParaRPr lang="en-US" sz="1400" dirty="0"/>
                    </a:p>
                  </a:txBody>
                  <a:tcPr marT="34290" marB="34290"/>
                </a:tc>
                <a:tc>
                  <a:txBody>
                    <a:bodyPr/>
                    <a:lstStyle/>
                    <a:p>
                      <a:r>
                        <a:rPr lang="en-US" sz="1400" dirty="0" smtClean="0"/>
                        <a:t>“hello” *</a:t>
                      </a:r>
                      <a:r>
                        <a:rPr lang="en-US" sz="1400" baseline="0" dirty="0" smtClean="0"/>
                        <a:t> 6</a:t>
                      </a:r>
                      <a:endParaRPr lang="en-US" sz="1400" dirty="0"/>
                    </a:p>
                  </a:txBody>
                  <a:tcPr marT="34290" marB="34290"/>
                </a:tc>
              </a:tr>
            </a:tbl>
          </a:graphicData>
        </a:graphic>
      </p:graphicFrame>
    </p:spTree>
    <p:extLst>
      <p:ext uri="{BB962C8B-B14F-4D97-AF65-F5344CB8AC3E}">
        <p14:creationId xmlns:p14="http://schemas.microsoft.com/office/powerpoint/2010/main" val="199455400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Memory (addressing)</a:t>
            </a:r>
            <a:endParaRPr lang="en-US" dirty="0"/>
          </a:p>
        </p:txBody>
      </p:sp>
      <p:sp>
        <p:nvSpPr>
          <p:cNvPr id="5" name="Content Placeholder 4"/>
          <p:cNvSpPr>
            <a:spLocks noGrp="1"/>
          </p:cNvSpPr>
          <p:nvPr>
            <p:ph idx="1"/>
          </p:nvPr>
        </p:nvSpPr>
        <p:spPr>
          <a:xfrm>
            <a:off x="457200" y="1200151"/>
            <a:ext cx="8229600" cy="1284744"/>
          </a:xfrm>
        </p:spPr>
        <p:txBody>
          <a:bodyPr>
            <a:normAutofit fontScale="70000" lnSpcReduction="20000"/>
          </a:bodyPr>
          <a:lstStyle/>
          <a:p>
            <a:r>
              <a:rPr lang="en-US" dirty="0" smtClean="0"/>
              <a:t>Question:</a:t>
            </a:r>
          </a:p>
          <a:p>
            <a:pPr lvl="1"/>
            <a:r>
              <a:rPr lang="en-US" dirty="0" smtClean="0"/>
              <a:t>If my storage </a:t>
            </a:r>
            <a:r>
              <a:rPr lang="en-US" b="1" i="1" dirty="0" smtClean="0"/>
              <a:t>device</a:t>
            </a:r>
            <a:r>
              <a:rPr lang="en-US" dirty="0" smtClean="0"/>
              <a:t> can store X </a:t>
            </a:r>
            <a:r>
              <a:rPr lang="en-US" b="1" i="1" dirty="0" smtClean="0">
                <a:solidFill>
                  <a:schemeClr val="accent6"/>
                </a:solidFill>
              </a:rPr>
              <a:t>bytes</a:t>
            </a:r>
            <a:r>
              <a:rPr lang="en-US" dirty="0" smtClean="0">
                <a:solidFill>
                  <a:srgbClr val="000000"/>
                </a:solidFill>
              </a:rPr>
              <a:t>,</a:t>
            </a:r>
            <a:r>
              <a:rPr lang="en-US" b="1" i="1" dirty="0" smtClean="0">
                <a:solidFill>
                  <a:schemeClr val="accent6"/>
                </a:solidFill>
              </a:rPr>
              <a:t> </a:t>
            </a:r>
            <a:r>
              <a:rPr lang="en-US" dirty="0" smtClean="0">
                <a:solidFill>
                  <a:srgbClr val="000000"/>
                </a:solidFill>
              </a:rPr>
              <a:t>how do I access a </a:t>
            </a:r>
            <a:r>
              <a:rPr lang="en-US" u="sng" dirty="0" smtClean="0">
                <a:solidFill>
                  <a:srgbClr val="000000"/>
                </a:solidFill>
              </a:rPr>
              <a:t>particular</a:t>
            </a:r>
            <a:r>
              <a:rPr lang="en-US" dirty="0" smtClean="0">
                <a:solidFill>
                  <a:srgbClr val="000000"/>
                </a:solidFill>
              </a:rPr>
              <a:t> </a:t>
            </a:r>
            <a:r>
              <a:rPr lang="en-US" b="1" i="1" dirty="0" smtClean="0">
                <a:solidFill>
                  <a:schemeClr val="accent6"/>
                </a:solidFill>
              </a:rPr>
              <a:t>byte</a:t>
            </a:r>
            <a:r>
              <a:rPr lang="en-US" dirty="0" smtClean="0">
                <a:solidFill>
                  <a:srgbClr val="000000"/>
                </a:solidFill>
              </a:rPr>
              <a:t>?</a:t>
            </a:r>
          </a:p>
          <a:p>
            <a:r>
              <a:rPr lang="en-US" dirty="0" smtClean="0">
                <a:solidFill>
                  <a:srgbClr val="000000"/>
                </a:solidFill>
              </a:rPr>
              <a:t>Answer:</a:t>
            </a:r>
          </a:p>
          <a:p>
            <a:pPr lvl="1"/>
            <a:r>
              <a:rPr lang="en-US" dirty="0" smtClean="0">
                <a:solidFill>
                  <a:srgbClr val="000000"/>
                </a:solidFill>
              </a:rPr>
              <a:t>Addressing; each </a:t>
            </a:r>
            <a:r>
              <a:rPr lang="en-US" b="1" i="1" dirty="0" smtClean="0">
                <a:solidFill>
                  <a:schemeClr val="accent6"/>
                </a:solidFill>
              </a:rPr>
              <a:t>byte </a:t>
            </a:r>
            <a:r>
              <a:rPr lang="en-US" dirty="0" smtClean="0">
                <a:solidFill>
                  <a:srgbClr val="000000"/>
                </a:solidFill>
              </a:rPr>
              <a:t>has it own address</a:t>
            </a:r>
          </a:p>
        </p:txBody>
      </p:sp>
      <p:graphicFrame>
        <p:nvGraphicFramePr>
          <p:cNvPr id="6" name="Table 5"/>
          <p:cNvGraphicFramePr>
            <a:graphicFrameLocks noGrp="1"/>
          </p:cNvGraphicFramePr>
          <p:nvPr>
            <p:extLst>
              <p:ext uri="{D42A27DB-BD31-4B8C-83A1-F6EECF244321}">
                <p14:modId xmlns:p14="http://schemas.microsoft.com/office/powerpoint/2010/main" val="3381420520"/>
              </p:ext>
            </p:extLst>
          </p:nvPr>
        </p:nvGraphicFramePr>
        <p:xfrm>
          <a:off x="2540000" y="3900776"/>
          <a:ext cx="4064000" cy="845819"/>
        </p:xfrm>
        <a:graphic>
          <a:graphicData uri="http://schemas.openxmlformats.org/drawingml/2006/table">
            <a:tbl>
              <a:tblPr firstRow="1" bandRow="1">
                <a:tableStyleId>{5C22544A-7EE6-4342-B048-85BDC9FD1C3A}</a:tableStyleId>
              </a:tblPr>
              <a:tblGrid>
                <a:gridCol w="2032000"/>
                <a:gridCol w="2032000"/>
              </a:tblGrid>
              <a:tr h="278130">
                <a:tc>
                  <a:txBody>
                    <a:bodyPr/>
                    <a:lstStyle/>
                    <a:p>
                      <a:r>
                        <a:rPr lang="en-US" sz="1400" dirty="0" smtClean="0"/>
                        <a:t>#</a:t>
                      </a:r>
                      <a:r>
                        <a:rPr lang="en-US" sz="1400" baseline="0" dirty="0" smtClean="0"/>
                        <a:t> of bytes</a:t>
                      </a:r>
                      <a:endParaRPr lang="en-US" sz="1400" dirty="0"/>
                    </a:p>
                  </a:txBody>
                  <a:tcPr marT="34290" marB="34290"/>
                </a:tc>
                <a:tc>
                  <a:txBody>
                    <a:bodyPr/>
                    <a:lstStyle/>
                    <a:p>
                      <a:r>
                        <a:rPr lang="en-US" sz="1400" dirty="0" smtClean="0"/>
                        <a:t>Name</a:t>
                      </a:r>
                      <a:endParaRPr lang="en-US" sz="1400" dirty="0"/>
                    </a:p>
                  </a:txBody>
                  <a:tcPr marT="34290" marB="34290"/>
                </a:tc>
              </a:tr>
              <a:tr h="278130">
                <a:tc>
                  <a:txBody>
                    <a:bodyPr/>
                    <a:lstStyle/>
                    <a:p>
                      <a:r>
                        <a:rPr lang="en-US" sz="1400" dirty="0" smtClean="0"/>
                        <a:t>1024</a:t>
                      </a:r>
                      <a:endParaRPr lang="en-US" sz="1400" dirty="0"/>
                    </a:p>
                  </a:txBody>
                  <a:tcPr marT="34290" marB="34290"/>
                </a:tc>
                <a:tc>
                  <a:txBody>
                    <a:bodyPr/>
                    <a:lstStyle/>
                    <a:p>
                      <a:r>
                        <a:rPr lang="en-US" sz="1400" dirty="0" smtClean="0"/>
                        <a:t>1kilo-bytes (1Kb)</a:t>
                      </a:r>
                      <a:endParaRPr lang="en-US" sz="1400" dirty="0"/>
                    </a:p>
                  </a:txBody>
                  <a:tcPr marT="34290" marB="34290"/>
                </a:tc>
              </a:tr>
              <a:tr h="278130">
                <a:tc>
                  <a:txBody>
                    <a:bodyPr/>
                    <a:lstStyle/>
                    <a:p>
                      <a:r>
                        <a:rPr lang="en-US" sz="1400" dirty="0" smtClean="0"/>
                        <a:t>1024*1024</a:t>
                      </a:r>
                      <a:endParaRPr lang="en-US" sz="1400" dirty="0"/>
                    </a:p>
                  </a:txBody>
                  <a:tcPr marT="34290" marB="34290"/>
                </a:tc>
                <a:tc>
                  <a:txBody>
                    <a:bodyPr/>
                    <a:lstStyle/>
                    <a:p>
                      <a:r>
                        <a:rPr lang="en-US" sz="1400" dirty="0" smtClean="0"/>
                        <a:t>1mega-bytes</a:t>
                      </a:r>
                      <a:r>
                        <a:rPr lang="en-US" sz="1400" baseline="0" dirty="0" smtClean="0"/>
                        <a:t> (1Mb)</a:t>
                      </a:r>
                      <a:endParaRPr lang="en-US" sz="1400" dirty="0"/>
                    </a:p>
                  </a:txBody>
                  <a:tcPr marT="34290" marB="34290"/>
                </a:tc>
              </a:tr>
            </a:tbl>
          </a:graphicData>
        </a:graphic>
      </p:graphicFrame>
      <p:grpSp>
        <p:nvGrpSpPr>
          <p:cNvPr id="7" name="Group 6"/>
          <p:cNvGrpSpPr/>
          <p:nvPr/>
        </p:nvGrpSpPr>
        <p:grpSpPr>
          <a:xfrm>
            <a:off x="2715996" y="2545092"/>
            <a:ext cx="4786428" cy="221467"/>
            <a:chOff x="1996807" y="4097758"/>
            <a:chExt cx="4786428" cy="295289"/>
          </a:xfrm>
        </p:grpSpPr>
        <p:sp>
          <p:nvSpPr>
            <p:cNvPr id="11" name="Rectangle 10"/>
            <p:cNvSpPr/>
            <p:nvPr/>
          </p:nvSpPr>
          <p:spPr>
            <a:xfrm>
              <a:off x="1996807"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2" name="Rectangle 11"/>
            <p:cNvSpPr/>
            <p:nvPr/>
          </p:nvSpPr>
          <p:spPr>
            <a:xfrm>
              <a:off x="2320998"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3" name="Rectangle 12"/>
            <p:cNvSpPr/>
            <p:nvPr/>
          </p:nvSpPr>
          <p:spPr>
            <a:xfrm>
              <a:off x="2645189"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4" name="Rectangle 13"/>
            <p:cNvSpPr/>
            <p:nvPr/>
          </p:nvSpPr>
          <p:spPr>
            <a:xfrm>
              <a:off x="2969380"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5" name="Rectangle 14"/>
            <p:cNvSpPr/>
            <p:nvPr/>
          </p:nvSpPr>
          <p:spPr>
            <a:xfrm>
              <a:off x="3293571"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6" name="Rectangle 15"/>
            <p:cNvSpPr/>
            <p:nvPr/>
          </p:nvSpPr>
          <p:spPr>
            <a:xfrm>
              <a:off x="3617762"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7" name="Rectangle 16"/>
            <p:cNvSpPr/>
            <p:nvPr/>
          </p:nvSpPr>
          <p:spPr>
            <a:xfrm>
              <a:off x="3941953"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8" name="Rectangle 17"/>
            <p:cNvSpPr/>
            <p:nvPr/>
          </p:nvSpPr>
          <p:spPr>
            <a:xfrm>
              <a:off x="4266144"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9" name="Rectangle 18"/>
            <p:cNvSpPr/>
            <p:nvPr/>
          </p:nvSpPr>
          <p:spPr>
            <a:xfrm>
              <a:off x="4590335"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0" name="Rectangle 19"/>
            <p:cNvSpPr/>
            <p:nvPr/>
          </p:nvSpPr>
          <p:spPr>
            <a:xfrm>
              <a:off x="4914526"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1" name="Rectangle 20"/>
            <p:cNvSpPr/>
            <p:nvPr/>
          </p:nvSpPr>
          <p:spPr>
            <a:xfrm>
              <a:off x="5238717"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2" name="Rectangle 21"/>
            <p:cNvSpPr/>
            <p:nvPr/>
          </p:nvSpPr>
          <p:spPr>
            <a:xfrm>
              <a:off x="5562908"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3" name="Rectangle 22"/>
            <p:cNvSpPr/>
            <p:nvPr/>
          </p:nvSpPr>
          <p:spPr>
            <a:xfrm>
              <a:off x="5887099"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4" name="Rectangle 23"/>
            <p:cNvSpPr/>
            <p:nvPr/>
          </p:nvSpPr>
          <p:spPr>
            <a:xfrm>
              <a:off x="6211290"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5" name="Rectangle 24"/>
            <p:cNvSpPr/>
            <p:nvPr/>
          </p:nvSpPr>
          <p:spPr>
            <a:xfrm>
              <a:off x="6535481"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grpSp>
      <p:sp>
        <p:nvSpPr>
          <p:cNvPr id="8" name="TextBox 7"/>
          <p:cNvSpPr txBox="1"/>
          <p:nvPr/>
        </p:nvSpPr>
        <p:spPr>
          <a:xfrm>
            <a:off x="1072330" y="2517326"/>
            <a:ext cx="126687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bytes/data</a:t>
            </a:r>
            <a:endParaRPr lang="en-US" dirty="0"/>
          </a:p>
        </p:txBody>
      </p:sp>
      <p:cxnSp>
        <p:nvCxnSpPr>
          <p:cNvPr id="9" name="Straight Arrow Connector 8"/>
          <p:cNvCxnSpPr>
            <a:stCxn id="8" idx="3"/>
            <a:endCxn id="11" idx="1"/>
          </p:cNvCxnSpPr>
          <p:nvPr/>
        </p:nvCxnSpPr>
        <p:spPr>
          <a:xfrm flipV="1">
            <a:off x="2339204" y="2655826"/>
            <a:ext cx="376792" cy="4616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7" name="Rectangle 26"/>
          <p:cNvSpPr/>
          <p:nvPr/>
        </p:nvSpPr>
        <p:spPr>
          <a:xfrm>
            <a:off x="2715996" y="2794325"/>
            <a:ext cx="247754"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28" name="Rectangle 27"/>
          <p:cNvSpPr/>
          <p:nvPr/>
        </p:nvSpPr>
        <p:spPr>
          <a:xfrm>
            <a:off x="3040187" y="2794325"/>
            <a:ext cx="247754"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sp>
        <p:nvSpPr>
          <p:cNvPr id="29" name="Rectangle 28"/>
          <p:cNvSpPr/>
          <p:nvPr/>
        </p:nvSpPr>
        <p:spPr>
          <a:xfrm>
            <a:off x="3364378" y="2794325"/>
            <a:ext cx="247754"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30" name="Rectangle 29"/>
          <p:cNvSpPr/>
          <p:nvPr/>
        </p:nvSpPr>
        <p:spPr>
          <a:xfrm>
            <a:off x="3688569" y="2794325"/>
            <a:ext cx="247754"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31" name="Rectangle 30"/>
          <p:cNvSpPr/>
          <p:nvPr/>
        </p:nvSpPr>
        <p:spPr>
          <a:xfrm>
            <a:off x="4012760" y="2794325"/>
            <a:ext cx="247754"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a:t>
            </a:r>
            <a:endParaRPr lang="en-US" dirty="0"/>
          </a:p>
        </p:txBody>
      </p:sp>
      <p:sp>
        <p:nvSpPr>
          <p:cNvPr id="3" name="TextBox 2"/>
          <p:cNvSpPr txBox="1"/>
          <p:nvPr/>
        </p:nvSpPr>
        <p:spPr>
          <a:xfrm>
            <a:off x="4290436" y="2766559"/>
            <a:ext cx="247754" cy="369332"/>
          </a:xfrm>
          <a:prstGeom prst="rect">
            <a:avLst/>
          </a:prstGeom>
          <a:noFill/>
        </p:spPr>
        <p:txBody>
          <a:bodyPr wrap="square" rtlCol="0">
            <a:spAutoFit/>
          </a:bodyPr>
          <a:lstStyle/>
          <a:p>
            <a:r>
              <a:rPr lang="is-IS" dirty="0" smtClean="0"/>
              <a:t>…</a:t>
            </a:r>
            <a:endParaRPr lang="en-US" dirty="0"/>
          </a:p>
        </p:txBody>
      </p:sp>
      <p:sp>
        <p:nvSpPr>
          <p:cNvPr id="32" name="TextBox 31"/>
          <p:cNvSpPr txBox="1"/>
          <p:nvPr/>
        </p:nvSpPr>
        <p:spPr>
          <a:xfrm>
            <a:off x="1293983" y="2787702"/>
            <a:ext cx="92256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address</a:t>
            </a:r>
            <a:endParaRPr lang="en-US" dirty="0"/>
          </a:p>
        </p:txBody>
      </p:sp>
      <p:cxnSp>
        <p:nvCxnSpPr>
          <p:cNvPr id="33" name="Straight Arrow Connector 32"/>
          <p:cNvCxnSpPr>
            <a:stCxn id="32" idx="3"/>
          </p:cNvCxnSpPr>
          <p:nvPr/>
        </p:nvCxnSpPr>
        <p:spPr>
          <a:xfrm flipV="1">
            <a:off x="2216547" y="2926201"/>
            <a:ext cx="511850" cy="4616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2810363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Memory Device (simplified)</a:t>
            </a:r>
            <a:endParaRPr lang="en-US" dirty="0"/>
          </a:p>
        </p:txBody>
      </p:sp>
      <p:sp>
        <p:nvSpPr>
          <p:cNvPr id="4" name="Rectangle 3"/>
          <p:cNvSpPr/>
          <p:nvPr/>
        </p:nvSpPr>
        <p:spPr>
          <a:xfrm>
            <a:off x="3316957" y="1996631"/>
            <a:ext cx="2510089" cy="115023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Memory </a:t>
            </a:r>
          </a:p>
          <a:p>
            <a:pPr algn="ctr"/>
            <a:r>
              <a:rPr lang="en-US" dirty="0" smtClean="0"/>
              <a:t>Device</a:t>
            </a:r>
            <a:endParaRPr lang="en-US" dirty="0"/>
          </a:p>
        </p:txBody>
      </p:sp>
      <p:cxnSp>
        <p:nvCxnSpPr>
          <p:cNvPr id="6" name="Straight Arrow Connector 5"/>
          <p:cNvCxnSpPr/>
          <p:nvPr/>
        </p:nvCxnSpPr>
        <p:spPr>
          <a:xfrm flipV="1">
            <a:off x="2354331" y="2165685"/>
            <a:ext cx="814731" cy="449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flipV="1">
            <a:off x="2354331" y="2284478"/>
            <a:ext cx="814731" cy="449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flipV="1">
            <a:off x="2354331" y="2403271"/>
            <a:ext cx="814731" cy="449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flipV="1">
            <a:off x="2354331" y="2666394"/>
            <a:ext cx="814731" cy="449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flipV="1">
            <a:off x="2354331" y="2785187"/>
            <a:ext cx="814731" cy="449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flipV="1">
            <a:off x="2354331" y="2903980"/>
            <a:ext cx="814731" cy="449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rot="5400000">
            <a:off x="2528061" y="2347620"/>
            <a:ext cx="344039" cy="369332"/>
          </a:xfrm>
          <a:prstGeom prst="rect">
            <a:avLst/>
          </a:prstGeom>
          <a:noFill/>
        </p:spPr>
        <p:txBody>
          <a:bodyPr wrap="none" rtlCol="0">
            <a:spAutoFit/>
          </a:bodyPr>
          <a:lstStyle/>
          <a:p>
            <a:r>
              <a:rPr lang="is-IS" dirty="0" smtClean="0"/>
              <a:t>…</a:t>
            </a:r>
            <a:endParaRPr lang="en-US" dirty="0"/>
          </a:p>
        </p:txBody>
      </p:sp>
      <p:cxnSp>
        <p:nvCxnSpPr>
          <p:cNvPr id="13" name="Straight Arrow Connector 12"/>
          <p:cNvCxnSpPr/>
          <p:nvPr/>
        </p:nvCxnSpPr>
        <p:spPr>
          <a:xfrm flipV="1">
            <a:off x="5981316" y="2172150"/>
            <a:ext cx="814731" cy="4493"/>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flipV="1">
            <a:off x="5981316" y="2290943"/>
            <a:ext cx="814731" cy="4493"/>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flipV="1">
            <a:off x="5981316" y="2409736"/>
            <a:ext cx="814731" cy="4493"/>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flipV="1">
            <a:off x="5981316" y="2672859"/>
            <a:ext cx="814731" cy="4493"/>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flipV="1">
            <a:off x="5981316" y="2791652"/>
            <a:ext cx="814731" cy="4493"/>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flipV="1">
            <a:off x="5981316" y="2910445"/>
            <a:ext cx="814731" cy="4493"/>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rot="5400000">
            <a:off x="6203427" y="2363671"/>
            <a:ext cx="344039" cy="369332"/>
          </a:xfrm>
          <a:prstGeom prst="rect">
            <a:avLst/>
          </a:prstGeom>
          <a:noFill/>
        </p:spPr>
        <p:txBody>
          <a:bodyPr wrap="none" rtlCol="0">
            <a:spAutoFit/>
          </a:bodyPr>
          <a:lstStyle/>
          <a:p>
            <a:r>
              <a:rPr lang="is-IS" dirty="0" smtClean="0"/>
              <a:t>…</a:t>
            </a:r>
            <a:endParaRPr lang="en-US" dirty="0"/>
          </a:p>
        </p:txBody>
      </p:sp>
      <p:grpSp>
        <p:nvGrpSpPr>
          <p:cNvPr id="27" name="Group 26"/>
          <p:cNvGrpSpPr/>
          <p:nvPr/>
        </p:nvGrpSpPr>
        <p:grpSpPr>
          <a:xfrm rot="16200000">
            <a:off x="4218904" y="3143388"/>
            <a:ext cx="611048" cy="990385"/>
            <a:chOff x="4117062" y="4356248"/>
            <a:chExt cx="814731" cy="990385"/>
          </a:xfrm>
        </p:grpSpPr>
        <p:cxnSp>
          <p:nvCxnSpPr>
            <p:cNvPr id="20" name="Straight Arrow Connector 19"/>
            <p:cNvCxnSpPr/>
            <p:nvPr/>
          </p:nvCxnSpPr>
          <p:spPr>
            <a:xfrm flipV="1">
              <a:off x="4117062" y="4356248"/>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flipV="1">
              <a:off x="4117062" y="4514639"/>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flipV="1">
              <a:off x="4117062" y="4673030"/>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flipV="1">
              <a:off x="4117062" y="5023860"/>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flipV="1">
              <a:off x="4117062" y="5182251"/>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flipV="1">
              <a:off x="4117062" y="5340642"/>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sp>
        <p:nvSpPr>
          <p:cNvPr id="26" name="TextBox 25"/>
          <p:cNvSpPr txBox="1"/>
          <p:nvPr/>
        </p:nvSpPr>
        <p:spPr>
          <a:xfrm>
            <a:off x="4358800" y="3458006"/>
            <a:ext cx="344039" cy="369332"/>
          </a:xfrm>
          <a:prstGeom prst="rect">
            <a:avLst/>
          </a:prstGeom>
          <a:noFill/>
        </p:spPr>
        <p:txBody>
          <a:bodyPr wrap="none" rtlCol="0">
            <a:spAutoFit/>
          </a:bodyPr>
          <a:lstStyle/>
          <a:p>
            <a:r>
              <a:rPr lang="is-IS" dirty="0" smtClean="0"/>
              <a:t>…</a:t>
            </a:r>
            <a:endParaRPr lang="en-US" dirty="0"/>
          </a:p>
        </p:txBody>
      </p:sp>
      <p:sp>
        <p:nvSpPr>
          <p:cNvPr id="28" name="TextBox 27"/>
          <p:cNvSpPr txBox="1"/>
          <p:nvPr/>
        </p:nvSpPr>
        <p:spPr>
          <a:xfrm>
            <a:off x="1005956" y="2438555"/>
            <a:ext cx="915635" cy="369332"/>
          </a:xfrm>
          <a:prstGeom prst="rect">
            <a:avLst/>
          </a:prstGeom>
          <a:noFill/>
        </p:spPr>
        <p:txBody>
          <a:bodyPr wrap="none" rtlCol="0">
            <a:spAutoFit/>
          </a:bodyPr>
          <a:lstStyle/>
          <a:p>
            <a:r>
              <a:rPr lang="en-US" dirty="0" smtClean="0"/>
              <a:t>address</a:t>
            </a:r>
            <a:endParaRPr lang="en-US" dirty="0"/>
          </a:p>
        </p:txBody>
      </p:sp>
      <p:sp>
        <p:nvSpPr>
          <p:cNvPr id="29" name="TextBox 28"/>
          <p:cNvSpPr txBox="1"/>
          <p:nvPr/>
        </p:nvSpPr>
        <p:spPr>
          <a:xfrm>
            <a:off x="6895496" y="2428715"/>
            <a:ext cx="1201771" cy="369332"/>
          </a:xfrm>
          <a:prstGeom prst="rect">
            <a:avLst/>
          </a:prstGeom>
          <a:noFill/>
        </p:spPr>
        <p:txBody>
          <a:bodyPr wrap="none" rtlCol="0">
            <a:spAutoFit/>
          </a:bodyPr>
          <a:lstStyle/>
          <a:p>
            <a:r>
              <a:rPr lang="en-US" dirty="0" smtClean="0"/>
              <a:t>data/bytes</a:t>
            </a:r>
            <a:endParaRPr lang="en-US" dirty="0"/>
          </a:p>
        </p:txBody>
      </p:sp>
      <p:sp>
        <p:nvSpPr>
          <p:cNvPr id="30" name="TextBox 29"/>
          <p:cNvSpPr txBox="1"/>
          <p:nvPr/>
        </p:nvSpPr>
        <p:spPr>
          <a:xfrm>
            <a:off x="4035227" y="4003834"/>
            <a:ext cx="978403" cy="369332"/>
          </a:xfrm>
          <a:prstGeom prst="rect">
            <a:avLst/>
          </a:prstGeom>
          <a:noFill/>
        </p:spPr>
        <p:txBody>
          <a:bodyPr wrap="square" rtlCol="0">
            <a:spAutoFit/>
          </a:bodyPr>
          <a:lstStyle/>
          <a:p>
            <a:r>
              <a:rPr lang="en-US" dirty="0" smtClean="0"/>
              <a:t>control</a:t>
            </a:r>
            <a:endParaRPr lang="en-US" dirty="0"/>
          </a:p>
        </p:txBody>
      </p:sp>
      <p:sp>
        <p:nvSpPr>
          <p:cNvPr id="3" name="TextBox 2"/>
          <p:cNvSpPr txBox="1"/>
          <p:nvPr/>
        </p:nvSpPr>
        <p:spPr>
          <a:xfrm>
            <a:off x="1995606" y="2056982"/>
            <a:ext cx="282061" cy="1277273"/>
          </a:xfrm>
          <a:prstGeom prst="rect">
            <a:avLst/>
          </a:prstGeom>
          <a:noFill/>
        </p:spPr>
        <p:txBody>
          <a:bodyPr wrap="none" rtlCol="0">
            <a:spAutoFit/>
          </a:bodyPr>
          <a:lstStyle/>
          <a:p>
            <a:r>
              <a:rPr lang="en-US" sz="1100" dirty="0" smtClean="0"/>
              <a:t>0</a:t>
            </a:r>
          </a:p>
          <a:p>
            <a:r>
              <a:rPr lang="en-US" sz="1100" dirty="0" smtClean="0"/>
              <a:t>1</a:t>
            </a:r>
          </a:p>
          <a:p>
            <a:r>
              <a:rPr lang="en-US" sz="1100" dirty="0" smtClean="0"/>
              <a:t>0</a:t>
            </a:r>
          </a:p>
          <a:p>
            <a:r>
              <a:rPr lang="is-IS" sz="1100" dirty="0" smtClean="0"/>
              <a:t>…</a:t>
            </a:r>
            <a:endParaRPr lang="en-US" sz="1100" dirty="0" smtClean="0"/>
          </a:p>
          <a:p>
            <a:r>
              <a:rPr lang="en-US" sz="1100" dirty="0" smtClean="0"/>
              <a:t>1</a:t>
            </a:r>
          </a:p>
          <a:p>
            <a:r>
              <a:rPr lang="en-US" sz="1100" dirty="0" smtClean="0"/>
              <a:t>1</a:t>
            </a:r>
          </a:p>
          <a:p>
            <a:r>
              <a:rPr lang="en-US" sz="1100" dirty="0"/>
              <a:t>1</a:t>
            </a:r>
          </a:p>
        </p:txBody>
      </p:sp>
      <p:sp>
        <p:nvSpPr>
          <p:cNvPr id="31" name="TextBox 30"/>
          <p:cNvSpPr txBox="1"/>
          <p:nvPr/>
        </p:nvSpPr>
        <p:spPr>
          <a:xfrm>
            <a:off x="6754466" y="2056982"/>
            <a:ext cx="294885" cy="1277273"/>
          </a:xfrm>
          <a:prstGeom prst="rect">
            <a:avLst/>
          </a:prstGeom>
          <a:noFill/>
        </p:spPr>
        <p:txBody>
          <a:bodyPr wrap="none" rtlCol="0">
            <a:spAutoFit/>
          </a:bodyPr>
          <a:lstStyle/>
          <a:p>
            <a:r>
              <a:rPr lang="en-US" sz="1100" dirty="0" smtClean="0"/>
              <a:t>x</a:t>
            </a:r>
          </a:p>
          <a:p>
            <a:r>
              <a:rPr lang="en-US" sz="1100" dirty="0" smtClean="0"/>
              <a:t>x</a:t>
            </a:r>
          </a:p>
          <a:p>
            <a:r>
              <a:rPr lang="en-US" sz="1100" dirty="0" smtClean="0"/>
              <a:t>x</a:t>
            </a:r>
          </a:p>
          <a:p>
            <a:r>
              <a:rPr lang="is-IS" sz="1100" dirty="0" smtClean="0"/>
              <a:t>…</a:t>
            </a:r>
            <a:endParaRPr lang="en-US" sz="1100" dirty="0" smtClean="0"/>
          </a:p>
          <a:p>
            <a:r>
              <a:rPr lang="en-US" sz="1100" dirty="0" smtClean="0"/>
              <a:t>x</a:t>
            </a:r>
          </a:p>
          <a:p>
            <a:r>
              <a:rPr lang="en-US" sz="1100" dirty="0" smtClean="0"/>
              <a:t>x</a:t>
            </a:r>
          </a:p>
          <a:p>
            <a:r>
              <a:rPr lang="en-US" sz="1100" dirty="0" smtClean="0"/>
              <a:t>x</a:t>
            </a:r>
            <a:endParaRPr lang="en-US" sz="1100" dirty="0"/>
          </a:p>
        </p:txBody>
      </p:sp>
    </p:spTree>
    <p:extLst>
      <p:ext uri="{BB962C8B-B14F-4D97-AF65-F5344CB8AC3E}">
        <p14:creationId xmlns:p14="http://schemas.microsoft.com/office/powerpoint/2010/main" val="237631799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Reading/Writing Data </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290847588"/>
              </p:ext>
            </p:extLst>
          </p:nvPr>
        </p:nvGraphicFramePr>
        <p:xfrm>
          <a:off x="457200" y="1200150"/>
          <a:ext cx="8229602" cy="1409699"/>
        </p:xfrm>
        <a:graphic>
          <a:graphicData uri="http://schemas.openxmlformats.org/drawingml/2006/table">
            <a:tbl>
              <a:tblPr firstRow="1" bandRow="1">
                <a:tableStyleId>{5C22544A-7EE6-4342-B048-85BDC9FD1C3A}</a:tableStyleId>
              </a:tblPr>
              <a:tblGrid>
                <a:gridCol w="938625"/>
                <a:gridCol w="1150207"/>
                <a:gridCol w="1545592"/>
                <a:gridCol w="1557572"/>
                <a:gridCol w="1509648"/>
                <a:gridCol w="1527958"/>
              </a:tblGrid>
              <a:tr h="278130">
                <a:tc>
                  <a:txBody>
                    <a:bodyPr/>
                    <a:lstStyle/>
                    <a:p>
                      <a:r>
                        <a:rPr lang="en-US" sz="1400" dirty="0" smtClean="0"/>
                        <a:t># of bits</a:t>
                      </a:r>
                      <a:endParaRPr lang="en-US" sz="1400" dirty="0"/>
                    </a:p>
                  </a:txBody>
                  <a:tcPr marT="34290" marB="34290"/>
                </a:tc>
                <a:tc>
                  <a:txBody>
                    <a:bodyPr/>
                    <a:lstStyle/>
                    <a:p>
                      <a:r>
                        <a:rPr lang="en-US" sz="1400" dirty="0" smtClean="0"/>
                        <a:t>#</a:t>
                      </a:r>
                      <a:r>
                        <a:rPr lang="en-US" sz="1400" baseline="0" dirty="0" smtClean="0"/>
                        <a:t> of bytes</a:t>
                      </a:r>
                      <a:endParaRPr lang="en-US" sz="1400" dirty="0"/>
                    </a:p>
                  </a:txBody>
                  <a:tcPr marT="34290" marB="34290"/>
                </a:tc>
                <a:tc>
                  <a:txBody>
                    <a:bodyPr/>
                    <a:lstStyle/>
                    <a:p>
                      <a:r>
                        <a:rPr lang="en-US" sz="1400" dirty="0" smtClean="0"/>
                        <a:t>8-bits</a:t>
                      </a:r>
                      <a:r>
                        <a:rPr lang="en-US" sz="1400" baseline="0" dirty="0" smtClean="0"/>
                        <a:t> device</a:t>
                      </a:r>
                      <a:endParaRPr lang="en-US" sz="1400" dirty="0"/>
                    </a:p>
                  </a:txBody>
                  <a:tcPr marT="34290" marB="34290"/>
                </a:tc>
                <a:tc>
                  <a:txBody>
                    <a:bodyPr/>
                    <a:lstStyle/>
                    <a:p>
                      <a:r>
                        <a:rPr lang="en-US" sz="1400" dirty="0" smtClean="0"/>
                        <a:t>16-bits device</a:t>
                      </a:r>
                      <a:endParaRPr lang="en-US" sz="1400" dirty="0"/>
                    </a:p>
                  </a:txBody>
                  <a:tcPr marT="34290" marB="34290"/>
                </a:tc>
                <a:tc>
                  <a:txBody>
                    <a:bodyPr/>
                    <a:lstStyle/>
                    <a:p>
                      <a:r>
                        <a:rPr lang="en-US" sz="1400" dirty="0" smtClean="0"/>
                        <a:t>32-bits device</a:t>
                      </a:r>
                      <a:endParaRPr lang="en-US" sz="1400" dirty="0"/>
                    </a:p>
                  </a:txBody>
                  <a:tcPr marT="34290" marB="34290"/>
                </a:tc>
                <a:tc>
                  <a:txBody>
                    <a:bodyPr/>
                    <a:lstStyle/>
                    <a:p>
                      <a:r>
                        <a:rPr lang="en-US" sz="1400" dirty="0" smtClean="0"/>
                        <a:t>64-bits device</a:t>
                      </a:r>
                      <a:endParaRPr lang="en-US" sz="1400" dirty="0"/>
                    </a:p>
                  </a:txBody>
                  <a:tcPr marT="34290" marB="34290"/>
                </a:tc>
              </a:tr>
              <a:tr h="278130">
                <a:tc>
                  <a:txBody>
                    <a:bodyPr/>
                    <a:lstStyle/>
                    <a:p>
                      <a:r>
                        <a:rPr lang="en-US" sz="1400" dirty="0" smtClean="0"/>
                        <a:t>8</a:t>
                      </a:r>
                      <a:endParaRPr lang="en-US" sz="1400" dirty="0"/>
                    </a:p>
                  </a:txBody>
                  <a:tcPr marT="34290" marB="34290"/>
                </a:tc>
                <a:tc>
                  <a:txBody>
                    <a:bodyPr/>
                    <a:lstStyle/>
                    <a:p>
                      <a:r>
                        <a:rPr lang="en-US" sz="1400" dirty="0" smtClean="0"/>
                        <a:t>1</a:t>
                      </a:r>
                      <a:endParaRPr lang="en-US" sz="1400" dirty="0"/>
                    </a:p>
                  </a:txBody>
                  <a:tcPr marT="34290" marB="34290"/>
                </a:tc>
                <a:tc>
                  <a:txBody>
                    <a:bodyPr/>
                    <a:lstStyle/>
                    <a:p>
                      <a:r>
                        <a:rPr lang="en-US" sz="1400" dirty="0" smtClean="0"/>
                        <a:t>1</a:t>
                      </a:r>
                      <a:endParaRPr lang="en-US" sz="1400" dirty="0"/>
                    </a:p>
                  </a:txBody>
                  <a:tcPr marT="34290" marB="34290"/>
                </a:tc>
                <a:tc>
                  <a:txBody>
                    <a:bodyPr/>
                    <a:lstStyle/>
                    <a:p>
                      <a:r>
                        <a:rPr lang="en-US" sz="1400" dirty="0" smtClean="0"/>
                        <a:t>1</a:t>
                      </a:r>
                      <a:endParaRPr lang="en-US" sz="1400" dirty="0"/>
                    </a:p>
                  </a:txBody>
                  <a:tcPr marT="34290" marB="34290"/>
                </a:tc>
                <a:tc>
                  <a:txBody>
                    <a:bodyPr/>
                    <a:lstStyle/>
                    <a:p>
                      <a:r>
                        <a:rPr lang="en-US" sz="1400" dirty="0" smtClean="0"/>
                        <a:t>1</a:t>
                      </a:r>
                      <a:endParaRPr lang="en-US" sz="1400" dirty="0"/>
                    </a:p>
                  </a:txBody>
                  <a:tcPr marT="34290" marB="34290"/>
                </a:tc>
                <a:tc>
                  <a:txBody>
                    <a:bodyPr/>
                    <a:lstStyle/>
                    <a:p>
                      <a:r>
                        <a:rPr lang="en-US" sz="1400" dirty="0" smtClean="0"/>
                        <a:t>1</a:t>
                      </a:r>
                      <a:endParaRPr lang="en-US" sz="1400" dirty="0"/>
                    </a:p>
                  </a:txBody>
                  <a:tcPr marT="34290" marB="34290"/>
                </a:tc>
              </a:tr>
              <a:tr h="278130">
                <a:tc>
                  <a:txBody>
                    <a:bodyPr/>
                    <a:lstStyle/>
                    <a:p>
                      <a:r>
                        <a:rPr lang="en-US" sz="1400" dirty="0" smtClean="0"/>
                        <a:t>16</a:t>
                      </a:r>
                      <a:endParaRPr lang="en-US" sz="1400" dirty="0"/>
                    </a:p>
                  </a:txBody>
                  <a:tcPr marT="34290" marB="34290"/>
                </a:tc>
                <a:tc>
                  <a:txBody>
                    <a:bodyPr/>
                    <a:lstStyle/>
                    <a:p>
                      <a:r>
                        <a:rPr lang="en-US" sz="1400" dirty="0" smtClean="0"/>
                        <a:t>2</a:t>
                      </a:r>
                      <a:endParaRPr lang="en-US" sz="1400" dirty="0"/>
                    </a:p>
                  </a:txBody>
                  <a:tcPr marT="34290" marB="34290"/>
                </a:tc>
                <a:tc>
                  <a:txBody>
                    <a:bodyPr/>
                    <a:lstStyle/>
                    <a:p>
                      <a:r>
                        <a:rPr lang="en-US" sz="1400" dirty="0" smtClean="0"/>
                        <a:t>2</a:t>
                      </a:r>
                      <a:endParaRPr lang="en-US" sz="1400" dirty="0"/>
                    </a:p>
                  </a:txBody>
                  <a:tcPr marT="34290" marB="34290"/>
                </a:tc>
                <a:tc>
                  <a:txBody>
                    <a:bodyPr/>
                    <a:lstStyle/>
                    <a:p>
                      <a:r>
                        <a:rPr lang="en-US" sz="1400" dirty="0" smtClean="0"/>
                        <a:t>1</a:t>
                      </a:r>
                      <a:endParaRPr lang="en-US" sz="1400" dirty="0"/>
                    </a:p>
                  </a:txBody>
                  <a:tcPr marT="34290" marB="34290"/>
                </a:tc>
                <a:tc>
                  <a:txBody>
                    <a:bodyPr/>
                    <a:lstStyle/>
                    <a:p>
                      <a:r>
                        <a:rPr lang="en-US" sz="1400" dirty="0" smtClean="0"/>
                        <a:t>1</a:t>
                      </a:r>
                      <a:endParaRPr lang="en-US" sz="1400" dirty="0"/>
                    </a:p>
                  </a:txBody>
                  <a:tcPr marT="34290" marB="34290"/>
                </a:tc>
                <a:tc>
                  <a:txBody>
                    <a:bodyPr/>
                    <a:lstStyle/>
                    <a:p>
                      <a:r>
                        <a:rPr lang="en-US" sz="1400" dirty="0" smtClean="0"/>
                        <a:t>1</a:t>
                      </a:r>
                      <a:endParaRPr lang="en-US" sz="1400" dirty="0"/>
                    </a:p>
                  </a:txBody>
                  <a:tcPr marT="34290" marB="34290"/>
                </a:tc>
              </a:tr>
              <a:tr h="278130">
                <a:tc>
                  <a:txBody>
                    <a:bodyPr/>
                    <a:lstStyle/>
                    <a:p>
                      <a:r>
                        <a:rPr lang="en-US" sz="1400" dirty="0" smtClean="0"/>
                        <a:t>32</a:t>
                      </a:r>
                      <a:endParaRPr lang="en-US" sz="1400" dirty="0"/>
                    </a:p>
                  </a:txBody>
                  <a:tcPr marT="34290" marB="34290"/>
                </a:tc>
                <a:tc>
                  <a:txBody>
                    <a:bodyPr/>
                    <a:lstStyle/>
                    <a:p>
                      <a:r>
                        <a:rPr lang="en-US" sz="1400" dirty="0" smtClean="0"/>
                        <a:t>4</a:t>
                      </a:r>
                      <a:endParaRPr lang="en-US" sz="1400" dirty="0"/>
                    </a:p>
                  </a:txBody>
                  <a:tcPr marT="34290" marB="34290"/>
                </a:tc>
                <a:tc>
                  <a:txBody>
                    <a:bodyPr/>
                    <a:lstStyle/>
                    <a:p>
                      <a:r>
                        <a:rPr lang="en-US" sz="1400" dirty="0" smtClean="0"/>
                        <a:t>4</a:t>
                      </a:r>
                      <a:endParaRPr lang="en-US" sz="1400" dirty="0"/>
                    </a:p>
                  </a:txBody>
                  <a:tcPr marT="34290" marB="34290"/>
                </a:tc>
                <a:tc>
                  <a:txBody>
                    <a:bodyPr/>
                    <a:lstStyle/>
                    <a:p>
                      <a:r>
                        <a:rPr lang="en-US" sz="1400" dirty="0" smtClean="0"/>
                        <a:t>2</a:t>
                      </a:r>
                      <a:endParaRPr lang="en-US" sz="1400" dirty="0"/>
                    </a:p>
                  </a:txBody>
                  <a:tcPr marT="34290" marB="34290"/>
                </a:tc>
                <a:tc>
                  <a:txBody>
                    <a:bodyPr/>
                    <a:lstStyle/>
                    <a:p>
                      <a:r>
                        <a:rPr lang="en-US" sz="1400" dirty="0" smtClean="0"/>
                        <a:t>1</a:t>
                      </a:r>
                      <a:endParaRPr lang="en-US" sz="1400" dirty="0"/>
                    </a:p>
                  </a:txBody>
                  <a:tcPr marT="34290" marB="34290"/>
                </a:tc>
                <a:tc>
                  <a:txBody>
                    <a:bodyPr/>
                    <a:lstStyle/>
                    <a:p>
                      <a:r>
                        <a:rPr lang="en-US" sz="1400" smtClean="0"/>
                        <a:t>1</a:t>
                      </a:r>
                      <a:endParaRPr lang="en-US" sz="1400" dirty="0"/>
                    </a:p>
                  </a:txBody>
                  <a:tcPr marT="34290" marB="34290"/>
                </a:tc>
              </a:tr>
              <a:tr h="278130">
                <a:tc>
                  <a:txBody>
                    <a:bodyPr/>
                    <a:lstStyle/>
                    <a:p>
                      <a:r>
                        <a:rPr lang="en-US" sz="1400" dirty="0" smtClean="0"/>
                        <a:t>64</a:t>
                      </a:r>
                      <a:endParaRPr lang="en-US" sz="1400" dirty="0"/>
                    </a:p>
                  </a:txBody>
                  <a:tcPr marT="34290" marB="34290"/>
                </a:tc>
                <a:tc>
                  <a:txBody>
                    <a:bodyPr/>
                    <a:lstStyle/>
                    <a:p>
                      <a:r>
                        <a:rPr lang="en-US" sz="1400" dirty="0" smtClean="0"/>
                        <a:t>8</a:t>
                      </a:r>
                      <a:endParaRPr lang="en-US" sz="1400" dirty="0"/>
                    </a:p>
                  </a:txBody>
                  <a:tcPr marT="34290" marB="34290"/>
                </a:tc>
                <a:tc>
                  <a:txBody>
                    <a:bodyPr/>
                    <a:lstStyle/>
                    <a:p>
                      <a:r>
                        <a:rPr lang="en-US" sz="1400" dirty="0" smtClean="0"/>
                        <a:t>8</a:t>
                      </a:r>
                      <a:endParaRPr lang="en-US" sz="1400" dirty="0"/>
                    </a:p>
                  </a:txBody>
                  <a:tcPr marT="34290" marB="34290"/>
                </a:tc>
                <a:tc>
                  <a:txBody>
                    <a:bodyPr/>
                    <a:lstStyle/>
                    <a:p>
                      <a:r>
                        <a:rPr lang="en-US" sz="1400" dirty="0" smtClean="0"/>
                        <a:t>4</a:t>
                      </a:r>
                      <a:endParaRPr lang="en-US" sz="1400" dirty="0"/>
                    </a:p>
                  </a:txBody>
                  <a:tcPr marT="34290" marB="34290"/>
                </a:tc>
                <a:tc>
                  <a:txBody>
                    <a:bodyPr/>
                    <a:lstStyle/>
                    <a:p>
                      <a:r>
                        <a:rPr lang="en-US" sz="1400" dirty="0" smtClean="0"/>
                        <a:t>2</a:t>
                      </a:r>
                      <a:endParaRPr lang="en-US" sz="1400" dirty="0"/>
                    </a:p>
                  </a:txBody>
                  <a:tcPr marT="34290" marB="34290"/>
                </a:tc>
                <a:tc>
                  <a:txBody>
                    <a:bodyPr/>
                    <a:lstStyle/>
                    <a:p>
                      <a:r>
                        <a:rPr lang="en-US" sz="1400" dirty="0" smtClean="0"/>
                        <a:t>1</a:t>
                      </a:r>
                      <a:endParaRPr lang="en-US" sz="1400" dirty="0"/>
                    </a:p>
                  </a:txBody>
                  <a:tcPr marT="34290" marB="34290"/>
                </a:tc>
              </a:tr>
            </a:tbl>
          </a:graphicData>
        </a:graphic>
      </p:graphicFrame>
      <p:sp>
        <p:nvSpPr>
          <p:cNvPr id="3" name="TextBox 2"/>
          <p:cNvSpPr txBox="1"/>
          <p:nvPr/>
        </p:nvSpPr>
        <p:spPr>
          <a:xfrm>
            <a:off x="1629461" y="3217075"/>
            <a:ext cx="5686172" cy="369332"/>
          </a:xfrm>
          <a:prstGeom prst="rect">
            <a:avLst/>
          </a:prstGeom>
          <a:noFill/>
        </p:spPr>
        <p:txBody>
          <a:bodyPr wrap="none" rtlCol="0">
            <a:spAutoFit/>
          </a:bodyPr>
          <a:lstStyle/>
          <a:p>
            <a:r>
              <a:rPr lang="en-US" dirty="0" smtClean="0"/>
              <a:t>* Number of operations to read/write data of various sizes</a:t>
            </a:r>
            <a:endParaRPr lang="en-US" dirty="0"/>
          </a:p>
        </p:txBody>
      </p:sp>
    </p:spTree>
    <p:extLst>
      <p:ext uri="{BB962C8B-B14F-4D97-AF65-F5344CB8AC3E}">
        <p14:creationId xmlns:p14="http://schemas.microsoft.com/office/powerpoint/2010/main" val="245345519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Memory Device (simplified)</a:t>
            </a:r>
            <a:endParaRPr lang="en-US" dirty="0"/>
          </a:p>
        </p:txBody>
      </p:sp>
      <p:sp>
        <p:nvSpPr>
          <p:cNvPr id="4" name="Rectangle 3"/>
          <p:cNvSpPr/>
          <p:nvPr/>
        </p:nvSpPr>
        <p:spPr>
          <a:xfrm>
            <a:off x="3316957" y="1996631"/>
            <a:ext cx="2510089" cy="115023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Memory </a:t>
            </a:r>
          </a:p>
          <a:p>
            <a:pPr algn="ctr"/>
            <a:r>
              <a:rPr lang="en-US" dirty="0" smtClean="0"/>
              <a:t>Device</a:t>
            </a:r>
            <a:endParaRPr lang="en-US" dirty="0"/>
          </a:p>
        </p:txBody>
      </p:sp>
      <p:cxnSp>
        <p:nvCxnSpPr>
          <p:cNvPr id="6" name="Straight Arrow Connector 5"/>
          <p:cNvCxnSpPr/>
          <p:nvPr/>
        </p:nvCxnSpPr>
        <p:spPr>
          <a:xfrm flipV="1">
            <a:off x="2354331" y="2165685"/>
            <a:ext cx="814731" cy="449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flipV="1">
            <a:off x="2354331" y="2284478"/>
            <a:ext cx="814731" cy="449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flipV="1">
            <a:off x="2354331" y="2403271"/>
            <a:ext cx="814731" cy="449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flipV="1">
            <a:off x="2354331" y="2666394"/>
            <a:ext cx="814731" cy="449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flipV="1">
            <a:off x="2354331" y="2785187"/>
            <a:ext cx="814731" cy="449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flipV="1">
            <a:off x="2354331" y="2903980"/>
            <a:ext cx="814731" cy="449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rot="5400000">
            <a:off x="2528061" y="2347620"/>
            <a:ext cx="344039" cy="369332"/>
          </a:xfrm>
          <a:prstGeom prst="rect">
            <a:avLst/>
          </a:prstGeom>
          <a:noFill/>
        </p:spPr>
        <p:txBody>
          <a:bodyPr wrap="none" rtlCol="0">
            <a:spAutoFit/>
          </a:bodyPr>
          <a:lstStyle/>
          <a:p>
            <a:r>
              <a:rPr lang="is-IS" dirty="0" smtClean="0"/>
              <a:t>…</a:t>
            </a:r>
            <a:endParaRPr lang="en-US" dirty="0"/>
          </a:p>
        </p:txBody>
      </p:sp>
      <p:cxnSp>
        <p:nvCxnSpPr>
          <p:cNvPr id="13" name="Straight Arrow Connector 12"/>
          <p:cNvCxnSpPr/>
          <p:nvPr/>
        </p:nvCxnSpPr>
        <p:spPr>
          <a:xfrm flipV="1">
            <a:off x="5981316" y="2172150"/>
            <a:ext cx="814731" cy="4493"/>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flipV="1">
            <a:off x="5981316" y="2290943"/>
            <a:ext cx="814731" cy="4493"/>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flipV="1">
            <a:off x="5981316" y="2409736"/>
            <a:ext cx="814731" cy="4493"/>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flipV="1">
            <a:off x="5981316" y="2672859"/>
            <a:ext cx="814731" cy="4493"/>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flipV="1">
            <a:off x="5981316" y="2791652"/>
            <a:ext cx="814731" cy="4493"/>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flipV="1">
            <a:off x="5981316" y="2910445"/>
            <a:ext cx="814731" cy="4493"/>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rot="5400000">
            <a:off x="6203427" y="2363671"/>
            <a:ext cx="344039" cy="369332"/>
          </a:xfrm>
          <a:prstGeom prst="rect">
            <a:avLst/>
          </a:prstGeom>
          <a:noFill/>
        </p:spPr>
        <p:txBody>
          <a:bodyPr wrap="none" rtlCol="0">
            <a:spAutoFit/>
          </a:bodyPr>
          <a:lstStyle/>
          <a:p>
            <a:r>
              <a:rPr lang="is-IS" dirty="0" smtClean="0"/>
              <a:t>…</a:t>
            </a:r>
            <a:endParaRPr lang="en-US" dirty="0"/>
          </a:p>
        </p:txBody>
      </p:sp>
      <p:grpSp>
        <p:nvGrpSpPr>
          <p:cNvPr id="27" name="Group 26"/>
          <p:cNvGrpSpPr/>
          <p:nvPr/>
        </p:nvGrpSpPr>
        <p:grpSpPr>
          <a:xfrm rot="16200000">
            <a:off x="4218904" y="3143388"/>
            <a:ext cx="611048" cy="990385"/>
            <a:chOff x="4117062" y="4356248"/>
            <a:chExt cx="814731" cy="990385"/>
          </a:xfrm>
        </p:grpSpPr>
        <p:cxnSp>
          <p:nvCxnSpPr>
            <p:cNvPr id="20" name="Straight Arrow Connector 19"/>
            <p:cNvCxnSpPr/>
            <p:nvPr/>
          </p:nvCxnSpPr>
          <p:spPr>
            <a:xfrm flipV="1">
              <a:off x="4117062" y="4356248"/>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flipV="1">
              <a:off x="4117062" y="4514639"/>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flipV="1">
              <a:off x="4117062" y="4673030"/>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flipV="1">
              <a:off x="4117062" y="5023860"/>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flipV="1">
              <a:off x="4117062" y="5182251"/>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flipV="1">
              <a:off x="4117062" y="5340642"/>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sp>
        <p:nvSpPr>
          <p:cNvPr id="26" name="TextBox 25"/>
          <p:cNvSpPr txBox="1"/>
          <p:nvPr/>
        </p:nvSpPr>
        <p:spPr>
          <a:xfrm>
            <a:off x="4358800" y="3458006"/>
            <a:ext cx="344039" cy="369332"/>
          </a:xfrm>
          <a:prstGeom prst="rect">
            <a:avLst/>
          </a:prstGeom>
          <a:noFill/>
        </p:spPr>
        <p:txBody>
          <a:bodyPr wrap="none" rtlCol="0">
            <a:spAutoFit/>
          </a:bodyPr>
          <a:lstStyle/>
          <a:p>
            <a:r>
              <a:rPr lang="is-IS" dirty="0" smtClean="0"/>
              <a:t>…</a:t>
            </a:r>
            <a:endParaRPr lang="en-US" dirty="0"/>
          </a:p>
        </p:txBody>
      </p:sp>
      <p:sp>
        <p:nvSpPr>
          <p:cNvPr id="28" name="TextBox 27"/>
          <p:cNvSpPr txBox="1"/>
          <p:nvPr/>
        </p:nvSpPr>
        <p:spPr>
          <a:xfrm>
            <a:off x="1005956" y="2438555"/>
            <a:ext cx="915635" cy="369332"/>
          </a:xfrm>
          <a:prstGeom prst="rect">
            <a:avLst/>
          </a:prstGeom>
          <a:noFill/>
        </p:spPr>
        <p:txBody>
          <a:bodyPr wrap="none" rtlCol="0">
            <a:spAutoFit/>
          </a:bodyPr>
          <a:lstStyle/>
          <a:p>
            <a:r>
              <a:rPr lang="en-US" dirty="0" smtClean="0"/>
              <a:t>address</a:t>
            </a:r>
            <a:endParaRPr lang="en-US" dirty="0"/>
          </a:p>
        </p:txBody>
      </p:sp>
      <p:sp>
        <p:nvSpPr>
          <p:cNvPr id="29" name="TextBox 28"/>
          <p:cNvSpPr txBox="1"/>
          <p:nvPr/>
        </p:nvSpPr>
        <p:spPr>
          <a:xfrm>
            <a:off x="6895496" y="2428715"/>
            <a:ext cx="1201771" cy="369332"/>
          </a:xfrm>
          <a:prstGeom prst="rect">
            <a:avLst/>
          </a:prstGeom>
          <a:noFill/>
        </p:spPr>
        <p:txBody>
          <a:bodyPr wrap="none" rtlCol="0">
            <a:spAutoFit/>
          </a:bodyPr>
          <a:lstStyle/>
          <a:p>
            <a:r>
              <a:rPr lang="en-US" dirty="0" smtClean="0"/>
              <a:t>data/bytes</a:t>
            </a:r>
            <a:endParaRPr lang="en-US" dirty="0"/>
          </a:p>
        </p:txBody>
      </p:sp>
      <p:sp>
        <p:nvSpPr>
          <p:cNvPr id="30" name="TextBox 29"/>
          <p:cNvSpPr txBox="1"/>
          <p:nvPr/>
        </p:nvSpPr>
        <p:spPr>
          <a:xfrm>
            <a:off x="4035227" y="4003834"/>
            <a:ext cx="978403" cy="369332"/>
          </a:xfrm>
          <a:prstGeom prst="rect">
            <a:avLst/>
          </a:prstGeom>
          <a:noFill/>
        </p:spPr>
        <p:txBody>
          <a:bodyPr wrap="square" rtlCol="0">
            <a:spAutoFit/>
          </a:bodyPr>
          <a:lstStyle/>
          <a:p>
            <a:r>
              <a:rPr lang="en-US" dirty="0" smtClean="0"/>
              <a:t>control</a:t>
            </a:r>
            <a:endParaRPr lang="en-US" dirty="0"/>
          </a:p>
        </p:txBody>
      </p:sp>
      <p:sp>
        <p:nvSpPr>
          <p:cNvPr id="3" name="TextBox 2"/>
          <p:cNvSpPr txBox="1"/>
          <p:nvPr/>
        </p:nvSpPr>
        <p:spPr>
          <a:xfrm>
            <a:off x="1995606" y="2056982"/>
            <a:ext cx="282061" cy="1277273"/>
          </a:xfrm>
          <a:prstGeom prst="rect">
            <a:avLst/>
          </a:prstGeom>
          <a:noFill/>
        </p:spPr>
        <p:txBody>
          <a:bodyPr wrap="none" rtlCol="0">
            <a:spAutoFit/>
          </a:bodyPr>
          <a:lstStyle/>
          <a:p>
            <a:r>
              <a:rPr lang="en-US" sz="1100" dirty="0" smtClean="0"/>
              <a:t>0</a:t>
            </a:r>
          </a:p>
          <a:p>
            <a:r>
              <a:rPr lang="en-US" sz="1100" dirty="0" smtClean="0"/>
              <a:t>1</a:t>
            </a:r>
          </a:p>
          <a:p>
            <a:r>
              <a:rPr lang="en-US" sz="1100" dirty="0" smtClean="0"/>
              <a:t>0</a:t>
            </a:r>
          </a:p>
          <a:p>
            <a:r>
              <a:rPr lang="is-IS" sz="1100" dirty="0" smtClean="0"/>
              <a:t>…</a:t>
            </a:r>
            <a:endParaRPr lang="en-US" sz="1100" dirty="0" smtClean="0"/>
          </a:p>
          <a:p>
            <a:r>
              <a:rPr lang="en-US" sz="1100" dirty="0" smtClean="0"/>
              <a:t>1</a:t>
            </a:r>
          </a:p>
          <a:p>
            <a:r>
              <a:rPr lang="en-US" sz="1100" dirty="0" smtClean="0"/>
              <a:t>1</a:t>
            </a:r>
          </a:p>
          <a:p>
            <a:r>
              <a:rPr lang="en-US" sz="1100" dirty="0"/>
              <a:t>1</a:t>
            </a:r>
          </a:p>
        </p:txBody>
      </p:sp>
      <p:sp>
        <p:nvSpPr>
          <p:cNvPr id="31" name="TextBox 30"/>
          <p:cNvSpPr txBox="1"/>
          <p:nvPr/>
        </p:nvSpPr>
        <p:spPr>
          <a:xfrm>
            <a:off x="6754466" y="2056982"/>
            <a:ext cx="294885" cy="1277273"/>
          </a:xfrm>
          <a:prstGeom prst="rect">
            <a:avLst/>
          </a:prstGeom>
          <a:noFill/>
        </p:spPr>
        <p:txBody>
          <a:bodyPr wrap="none" rtlCol="0">
            <a:spAutoFit/>
          </a:bodyPr>
          <a:lstStyle/>
          <a:p>
            <a:r>
              <a:rPr lang="en-US" sz="1100" dirty="0" smtClean="0"/>
              <a:t>x</a:t>
            </a:r>
          </a:p>
          <a:p>
            <a:r>
              <a:rPr lang="en-US" sz="1100" dirty="0" smtClean="0"/>
              <a:t>x</a:t>
            </a:r>
          </a:p>
          <a:p>
            <a:r>
              <a:rPr lang="en-US" sz="1100" dirty="0" smtClean="0"/>
              <a:t>x</a:t>
            </a:r>
          </a:p>
          <a:p>
            <a:r>
              <a:rPr lang="is-IS" sz="1100" dirty="0" smtClean="0"/>
              <a:t>…</a:t>
            </a:r>
            <a:endParaRPr lang="en-US" sz="1100" dirty="0" smtClean="0"/>
          </a:p>
          <a:p>
            <a:r>
              <a:rPr lang="en-US" sz="1100" dirty="0" smtClean="0"/>
              <a:t>x</a:t>
            </a:r>
          </a:p>
          <a:p>
            <a:r>
              <a:rPr lang="en-US" sz="1100" dirty="0" smtClean="0"/>
              <a:t>x</a:t>
            </a:r>
          </a:p>
          <a:p>
            <a:r>
              <a:rPr lang="en-US" sz="1100" dirty="0" smtClean="0"/>
              <a:t>x</a:t>
            </a:r>
            <a:endParaRPr lang="en-US" sz="1100" dirty="0"/>
          </a:p>
        </p:txBody>
      </p:sp>
      <p:sp>
        <p:nvSpPr>
          <p:cNvPr id="32" name="TextBox 31"/>
          <p:cNvSpPr txBox="1"/>
          <p:nvPr/>
        </p:nvSpPr>
        <p:spPr>
          <a:xfrm>
            <a:off x="4029236" y="4294313"/>
            <a:ext cx="2854279" cy="738664"/>
          </a:xfrm>
          <a:prstGeom prst="rect">
            <a:avLst/>
          </a:prstGeom>
          <a:noFill/>
        </p:spPr>
        <p:txBody>
          <a:bodyPr wrap="square" rtlCol="0">
            <a:spAutoFit/>
          </a:bodyPr>
          <a:lstStyle/>
          <a:p>
            <a:pPr marL="285750" indent="-285750">
              <a:buFont typeface="Arial"/>
              <a:buChar char="•"/>
            </a:pPr>
            <a:r>
              <a:rPr lang="en-US" sz="1400" dirty="0" smtClean="0"/>
              <a:t>r/w</a:t>
            </a:r>
          </a:p>
          <a:p>
            <a:pPr marL="285750" indent="-285750">
              <a:buFont typeface="Arial"/>
              <a:buChar char="•"/>
            </a:pPr>
            <a:r>
              <a:rPr lang="en-US" sz="1400" dirty="0" smtClean="0"/>
              <a:t>Access size (1, 2, 4, 8 bytes)</a:t>
            </a:r>
          </a:p>
          <a:p>
            <a:endParaRPr lang="en-US" sz="1400" dirty="0"/>
          </a:p>
        </p:txBody>
      </p:sp>
    </p:spTree>
    <p:extLst>
      <p:ext uri="{BB962C8B-B14F-4D97-AF65-F5344CB8AC3E}">
        <p14:creationId xmlns:p14="http://schemas.microsoft.com/office/powerpoint/2010/main" val="16525761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Boolean Data Type in Memory</a:t>
            </a:r>
            <a:br>
              <a:rPr lang="en-US" dirty="0" smtClean="0"/>
            </a:br>
            <a:r>
              <a:rPr lang="en-US" dirty="0" smtClean="0"/>
              <a:t>(illustration only)</a:t>
            </a:r>
            <a:endParaRPr lang="en-US" dirty="0"/>
          </a:p>
        </p:txBody>
      </p:sp>
      <p:sp>
        <p:nvSpPr>
          <p:cNvPr id="3" name="Content Placeholder 2"/>
          <p:cNvSpPr>
            <a:spLocks noGrp="1"/>
          </p:cNvSpPr>
          <p:nvPr>
            <p:ph idx="1"/>
          </p:nvPr>
        </p:nvSpPr>
        <p:spPr>
          <a:xfrm>
            <a:off x="609600" y="1200152"/>
            <a:ext cx="8229600" cy="727397"/>
          </a:xfrm>
        </p:spPr>
        <p:txBody>
          <a:bodyPr>
            <a:normAutofit/>
          </a:bodyPr>
          <a:lstStyle/>
          <a:p>
            <a:r>
              <a:rPr lang="en-US" sz="2400" dirty="0" smtClean="0"/>
              <a:t>Since a </a:t>
            </a:r>
            <a:r>
              <a:rPr lang="en-US" sz="2400" dirty="0" err="1" smtClean="0"/>
              <a:t>boolean</a:t>
            </a:r>
            <a:r>
              <a:rPr lang="en-US" sz="2400" dirty="0" smtClean="0"/>
              <a:t> value represents either ‘true’ or ‘false’, it can fit into byte or 8-bits</a:t>
            </a:r>
            <a:endParaRPr lang="en-US" sz="2000" dirty="0" smtClean="0"/>
          </a:p>
        </p:txBody>
      </p:sp>
      <p:sp>
        <p:nvSpPr>
          <p:cNvPr id="5" name="Rectangle 4"/>
          <p:cNvSpPr/>
          <p:nvPr/>
        </p:nvSpPr>
        <p:spPr>
          <a:xfrm>
            <a:off x="2726892" y="3097698"/>
            <a:ext cx="536935"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7" name="Rectangle 6"/>
          <p:cNvSpPr/>
          <p:nvPr/>
        </p:nvSpPr>
        <p:spPr>
          <a:xfrm>
            <a:off x="3375275" y="3097698"/>
            <a:ext cx="536935"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9" name="Rectangle 8"/>
          <p:cNvSpPr/>
          <p:nvPr/>
        </p:nvSpPr>
        <p:spPr>
          <a:xfrm>
            <a:off x="4023657" y="3097698"/>
            <a:ext cx="536935"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11" name="Rectangle 10"/>
          <p:cNvSpPr/>
          <p:nvPr/>
        </p:nvSpPr>
        <p:spPr>
          <a:xfrm>
            <a:off x="4672039" y="3097698"/>
            <a:ext cx="536935"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13" name="Rectangle 12"/>
          <p:cNvSpPr/>
          <p:nvPr/>
        </p:nvSpPr>
        <p:spPr>
          <a:xfrm>
            <a:off x="5320421" y="3097698"/>
            <a:ext cx="536935"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15" name="Rectangle 14"/>
          <p:cNvSpPr/>
          <p:nvPr/>
        </p:nvSpPr>
        <p:spPr>
          <a:xfrm>
            <a:off x="5968802" y="3097698"/>
            <a:ext cx="536935"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sp>
        <p:nvSpPr>
          <p:cNvPr id="17" name="Rectangle 16"/>
          <p:cNvSpPr/>
          <p:nvPr/>
        </p:nvSpPr>
        <p:spPr>
          <a:xfrm>
            <a:off x="6617185" y="3097698"/>
            <a:ext cx="536935"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19" name="Rectangle 18"/>
          <p:cNvSpPr/>
          <p:nvPr/>
        </p:nvSpPr>
        <p:spPr>
          <a:xfrm>
            <a:off x="7265567" y="3097698"/>
            <a:ext cx="536935"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20" name="TextBox 19"/>
          <p:cNvSpPr txBox="1"/>
          <p:nvPr/>
        </p:nvSpPr>
        <p:spPr>
          <a:xfrm>
            <a:off x="1304881" y="3069932"/>
            <a:ext cx="92256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1-byte</a:t>
            </a:r>
            <a:endParaRPr lang="en-US" dirty="0"/>
          </a:p>
        </p:txBody>
      </p:sp>
      <p:cxnSp>
        <p:nvCxnSpPr>
          <p:cNvPr id="21" name="Straight Arrow Connector 20"/>
          <p:cNvCxnSpPr>
            <a:stCxn id="20" idx="3"/>
            <a:endCxn id="5" idx="1"/>
          </p:cNvCxnSpPr>
          <p:nvPr/>
        </p:nvCxnSpPr>
        <p:spPr>
          <a:xfrm flipV="1">
            <a:off x="2227445" y="3208432"/>
            <a:ext cx="499447" cy="4616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3397259" y="3375070"/>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23" name="Rectangle 22"/>
          <p:cNvSpPr/>
          <p:nvPr/>
        </p:nvSpPr>
        <p:spPr>
          <a:xfrm>
            <a:off x="4044946" y="3375070"/>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11</a:t>
            </a:r>
            <a:endParaRPr lang="en-US" dirty="0"/>
          </a:p>
        </p:txBody>
      </p:sp>
      <p:sp>
        <p:nvSpPr>
          <p:cNvPr id="24" name="Rectangle 23"/>
          <p:cNvSpPr/>
          <p:nvPr/>
        </p:nvSpPr>
        <p:spPr>
          <a:xfrm>
            <a:off x="4679129" y="3386687"/>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25" name="Rectangle 24"/>
          <p:cNvSpPr/>
          <p:nvPr/>
        </p:nvSpPr>
        <p:spPr>
          <a:xfrm>
            <a:off x="5320421" y="3368074"/>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13</a:t>
            </a:r>
            <a:endParaRPr lang="en-US" dirty="0"/>
          </a:p>
        </p:txBody>
      </p:sp>
      <p:sp>
        <p:nvSpPr>
          <p:cNvPr id="26" name="Rectangle 25"/>
          <p:cNvSpPr/>
          <p:nvPr/>
        </p:nvSpPr>
        <p:spPr>
          <a:xfrm>
            <a:off x="5968802" y="3364761"/>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14</a:t>
            </a:r>
            <a:endParaRPr lang="en-US" dirty="0"/>
          </a:p>
        </p:txBody>
      </p:sp>
      <p:sp>
        <p:nvSpPr>
          <p:cNvPr id="28" name="TextBox 27"/>
          <p:cNvSpPr txBox="1"/>
          <p:nvPr/>
        </p:nvSpPr>
        <p:spPr>
          <a:xfrm>
            <a:off x="1304880" y="3340308"/>
            <a:ext cx="92256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address</a:t>
            </a:r>
            <a:endParaRPr lang="en-US" dirty="0"/>
          </a:p>
        </p:txBody>
      </p:sp>
      <p:cxnSp>
        <p:nvCxnSpPr>
          <p:cNvPr id="29" name="Straight Arrow Connector 28"/>
          <p:cNvCxnSpPr>
            <a:stCxn id="28" idx="3"/>
          </p:cNvCxnSpPr>
          <p:nvPr/>
        </p:nvCxnSpPr>
        <p:spPr>
          <a:xfrm flipV="1">
            <a:off x="2227444" y="3478808"/>
            <a:ext cx="511849" cy="4616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2874570" y="3396212"/>
            <a:ext cx="247754" cy="369332"/>
          </a:xfrm>
          <a:prstGeom prst="rect">
            <a:avLst/>
          </a:prstGeom>
          <a:noFill/>
        </p:spPr>
        <p:txBody>
          <a:bodyPr wrap="square" rtlCol="0">
            <a:spAutoFit/>
          </a:bodyPr>
          <a:lstStyle/>
          <a:p>
            <a:r>
              <a:rPr lang="is-IS" dirty="0" smtClean="0"/>
              <a:t>…</a:t>
            </a:r>
            <a:endParaRPr lang="en-US" dirty="0"/>
          </a:p>
        </p:txBody>
      </p:sp>
      <p:sp>
        <p:nvSpPr>
          <p:cNvPr id="33" name="Rectangle 32"/>
          <p:cNvSpPr/>
          <p:nvPr/>
        </p:nvSpPr>
        <p:spPr>
          <a:xfrm>
            <a:off x="6617184" y="3375070"/>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40" name="Rectangle 39"/>
          <p:cNvSpPr/>
          <p:nvPr/>
        </p:nvSpPr>
        <p:spPr>
          <a:xfrm>
            <a:off x="7265567" y="3378636"/>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16</a:t>
            </a:r>
            <a:endParaRPr lang="en-US" dirty="0"/>
          </a:p>
        </p:txBody>
      </p:sp>
      <p:sp>
        <p:nvSpPr>
          <p:cNvPr id="47" name="Content Placeholder 2"/>
          <p:cNvSpPr txBox="1">
            <a:spLocks/>
          </p:cNvSpPr>
          <p:nvPr/>
        </p:nvSpPr>
        <p:spPr>
          <a:xfrm>
            <a:off x="609600" y="1855582"/>
            <a:ext cx="8229600" cy="1105385"/>
          </a:xfrm>
          <a:prstGeom prst="rect">
            <a:avLst/>
          </a:prstGeom>
        </p:spPr>
        <p:txBody>
          <a:bodyPr vert="horz" lIns="91440" tIns="45720" rIns="91440" bIns="45720" rtlCol="0">
            <a:normAutofit fontScale="92500" lnSpcReduction="1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smtClean="0"/>
              <a:t>Assume that</a:t>
            </a:r>
          </a:p>
          <a:p>
            <a:pPr lvl="1"/>
            <a:r>
              <a:rPr lang="en-US" sz="2000" dirty="0" smtClean="0"/>
              <a:t>‘false’ is represented by the numeric value 0</a:t>
            </a:r>
          </a:p>
          <a:p>
            <a:pPr lvl="1"/>
            <a:r>
              <a:rPr lang="en-US" sz="2000" dirty="0" smtClean="0"/>
              <a:t>‘true’ is represented by the numeric value 1</a:t>
            </a:r>
          </a:p>
          <a:p>
            <a:r>
              <a:rPr lang="en-US" sz="2400" dirty="0" smtClean="0"/>
              <a:t>3 </a:t>
            </a:r>
            <a:r>
              <a:rPr lang="en-US" sz="2400" dirty="0" err="1" smtClean="0"/>
              <a:t>boolean</a:t>
            </a:r>
            <a:r>
              <a:rPr lang="en-US" sz="2400" dirty="0" smtClean="0"/>
              <a:t> values in memory might look like:</a:t>
            </a:r>
            <a:endParaRPr lang="en-US" sz="2400" dirty="0"/>
          </a:p>
        </p:txBody>
      </p:sp>
      <p:sp>
        <p:nvSpPr>
          <p:cNvPr id="48" name="TextBox 47"/>
          <p:cNvSpPr txBox="1"/>
          <p:nvPr/>
        </p:nvSpPr>
        <p:spPr>
          <a:xfrm>
            <a:off x="3375274" y="3885947"/>
            <a:ext cx="648382"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false</a:t>
            </a:r>
            <a:endParaRPr lang="en-US" dirty="0"/>
          </a:p>
        </p:txBody>
      </p:sp>
      <p:cxnSp>
        <p:nvCxnSpPr>
          <p:cNvPr id="49" name="Straight Arrow Connector 48"/>
          <p:cNvCxnSpPr>
            <a:stCxn id="48" idx="0"/>
          </p:cNvCxnSpPr>
          <p:nvPr/>
        </p:nvCxnSpPr>
        <p:spPr>
          <a:xfrm flipH="1" flipV="1">
            <a:off x="3690249" y="3673211"/>
            <a:ext cx="9216" cy="21273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53" name="TextBox 52"/>
          <p:cNvSpPr txBox="1"/>
          <p:nvPr/>
        </p:nvSpPr>
        <p:spPr>
          <a:xfrm>
            <a:off x="5320420" y="3888142"/>
            <a:ext cx="648382"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false</a:t>
            </a:r>
            <a:endParaRPr lang="en-US" dirty="0"/>
          </a:p>
        </p:txBody>
      </p:sp>
      <p:cxnSp>
        <p:nvCxnSpPr>
          <p:cNvPr id="54" name="Straight Arrow Connector 53"/>
          <p:cNvCxnSpPr>
            <a:stCxn id="53" idx="0"/>
          </p:cNvCxnSpPr>
          <p:nvPr/>
        </p:nvCxnSpPr>
        <p:spPr>
          <a:xfrm flipH="1" flipV="1">
            <a:off x="5635395" y="3675406"/>
            <a:ext cx="9216" cy="21273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55" name="TextBox 54"/>
          <p:cNvSpPr txBox="1"/>
          <p:nvPr/>
        </p:nvSpPr>
        <p:spPr>
          <a:xfrm>
            <a:off x="5959586" y="3885947"/>
            <a:ext cx="648382"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true</a:t>
            </a:r>
            <a:endParaRPr lang="en-US" dirty="0"/>
          </a:p>
        </p:txBody>
      </p:sp>
      <p:cxnSp>
        <p:nvCxnSpPr>
          <p:cNvPr id="57" name="Straight Arrow Connector 56"/>
          <p:cNvCxnSpPr>
            <a:stCxn id="55" idx="0"/>
          </p:cNvCxnSpPr>
          <p:nvPr/>
        </p:nvCxnSpPr>
        <p:spPr>
          <a:xfrm flipH="1" flipV="1">
            <a:off x="6274561" y="3673211"/>
            <a:ext cx="9216" cy="21273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0592138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Byte Data Type in Memory</a:t>
            </a:r>
            <a:br>
              <a:rPr lang="en-US" dirty="0" smtClean="0"/>
            </a:br>
            <a:r>
              <a:rPr lang="en-US" dirty="0" smtClean="0"/>
              <a:t>(illustration only)</a:t>
            </a:r>
            <a:endParaRPr lang="en-US" dirty="0"/>
          </a:p>
        </p:txBody>
      </p:sp>
      <p:sp>
        <p:nvSpPr>
          <p:cNvPr id="3" name="Content Placeholder 2"/>
          <p:cNvSpPr>
            <a:spLocks noGrp="1"/>
          </p:cNvSpPr>
          <p:nvPr>
            <p:ph idx="1"/>
          </p:nvPr>
        </p:nvSpPr>
        <p:spPr>
          <a:xfrm>
            <a:off x="609600" y="1200152"/>
            <a:ext cx="8229600" cy="727397"/>
          </a:xfrm>
        </p:spPr>
        <p:txBody>
          <a:bodyPr>
            <a:normAutofit/>
          </a:bodyPr>
          <a:lstStyle/>
          <a:p>
            <a:r>
              <a:rPr lang="en-US" sz="2400" dirty="0" smtClean="0"/>
              <a:t>Since a ‘byte’ by definition is 8-bits, any value using 8-bits can be stored in a byte</a:t>
            </a:r>
            <a:endParaRPr lang="en-US" sz="2000" dirty="0" smtClean="0"/>
          </a:p>
        </p:txBody>
      </p:sp>
      <p:sp>
        <p:nvSpPr>
          <p:cNvPr id="5" name="Rectangle 4"/>
          <p:cNvSpPr/>
          <p:nvPr/>
        </p:nvSpPr>
        <p:spPr>
          <a:xfrm>
            <a:off x="2726892" y="3389760"/>
            <a:ext cx="536935"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7" name="Rectangle 6"/>
          <p:cNvSpPr/>
          <p:nvPr/>
        </p:nvSpPr>
        <p:spPr>
          <a:xfrm>
            <a:off x="3375275" y="3389760"/>
            <a:ext cx="536935"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9" name="Rectangle 8"/>
          <p:cNvSpPr/>
          <p:nvPr/>
        </p:nvSpPr>
        <p:spPr>
          <a:xfrm>
            <a:off x="4023657" y="3389760"/>
            <a:ext cx="536935"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11" name="Rectangle 10"/>
          <p:cNvSpPr/>
          <p:nvPr/>
        </p:nvSpPr>
        <p:spPr>
          <a:xfrm>
            <a:off x="4672039" y="3389760"/>
            <a:ext cx="536935"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13" name="Rectangle 12"/>
          <p:cNvSpPr/>
          <p:nvPr/>
        </p:nvSpPr>
        <p:spPr>
          <a:xfrm>
            <a:off x="5320421" y="3389760"/>
            <a:ext cx="536935"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120</a:t>
            </a:r>
            <a:endParaRPr lang="en-US" dirty="0"/>
          </a:p>
        </p:txBody>
      </p:sp>
      <p:sp>
        <p:nvSpPr>
          <p:cNvPr id="15" name="Rectangle 14"/>
          <p:cNvSpPr/>
          <p:nvPr/>
        </p:nvSpPr>
        <p:spPr>
          <a:xfrm>
            <a:off x="5968802" y="3389760"/>
            <a:ext cx="536935"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17" name="Rectangle 16"/>
          <p:cNvSpPr/>
          <p:nvPr/>
        </p:nvSpPr>
        <p:spPr>
          <a:xfrm>
            <a:off x="6617185" y="3389760"/>
            <a:ext cx="536935"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19" name="Rectangle 18"/>
          <p:cNvSpPr/>
          <p:nvPr/>
        </p:nvSpPr>
        <p:spPr>
          <a:xfrm>
            <a:off x="7265567" y="3389760"/>
            <a:ext cx="536935"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255</a:t>
            </a:r>
            <a:endParaRPr lang="en-US" dirty="0"/>
          </a:p>
        </p:txBody>
      </p:sp>
      <p:sp>
        <p:nvSpPr>
          <p:cNvPr id="20" name="TextBox 19"/>
          <p:cNvSpPr txBox="1"/>
          <p:nvPr/>
        </p:nvSpPr>
        <p:spPr>
          <a:xfrm>
            <a:off x="1304881" y="3361994"/>
            <a:ext cx="92256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1-byte</a:t>
            </a:r>
            <a:endParaRPr lang="en-US" dirty="0"/>
          </a:p>
        </p:txBody>
      </p:sp>
      <p:cxnSp>
        <p:nvCxnSpPr>
          <p:cNvPr id="21" name="Straight Arrow Connector 20"/>
          <p:cNvCxnSpPr>
            <a:stCxn id="20" idx="3"/>
            <a:endCxn id="5" idx="1"/>
          </p:cNvCxnSpPr>
          <p:nvPr/>
        </p:nvCxnSpPr>
        <p:spPr>
          <a:xfrm flipV="1">
            <a:off x="2227445" y="3500494"/>
            <a:ext cx="499447" cy="4616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3397259" y="3667131"/>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23" name="Rectangle 22"/>
          <p:cNvSpPr/>
          <p:nvPr/>
        </p:nvSpPr>
        <p:spPr>
          <a:xfrm>
            <a:off x="4044946" y="3667131"/>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11</a:t>
            </a:r>
            <a:endParaRPr lang="en-US" dirty="0"/>
          </a:p>
        </p:txBody>
      </p:sp>
      <p:sp>
        <p:nvSpPr>
          <p:cNvPr id="24" name="Rectangle 23"/>
          <p:cNvSpPr/>
          <p:nvPr/>
        </p:nvSpPr>
        <p:spPr>
          <a:xfrm>
            <a:off x="4679129" y="3678748"/>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25" name="Rectangle 24"/>
          <p:cNvSpPr/>
          <p:nvPr/>
        </p:nvSpPr>
        <p:spPr>
          <a:xfrm>
            <a:off x="5320421" y="3660135"/>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13</a:t>
            </a:r>
            <a:endParaRPr lang="en-US" dirty="0"/>
          </a:p>
        </p:txBody>
      </p:sp>
      <p:sp>
        <p:nvSpPr>
          <p:cNvPr id="26" name="Rectangle 25"/>
          <p:cNvSpPr/>
          <p:nvPr/>
        </p:nvSpPr>
        <p:spPr>
          <a:xfrm>
            <a:off x="5968802" y="3656822"/>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14</a:t>
            </a:r>
            <a:endParaRPr lang="en-US" dirty="0"/>
          </a:p>
        </p:txBody>
      </p:sp>
      <p:sp>
        <p:nvSpPr>
          <p:cNvPr id="28" name="TextBox 27"/>
          <p:cNvSpPr txBox="1"/>
          <p:nvPr/>
        </p:nvSpPr>
        <p:spPr>
          <a:xfrm>
            <a:off x="1304880" y="3632369"/>
            <a:ext cx="92256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address</a:t>
            </a:r>
            <a:endParaRPr lang="en-US" dirty="0"/>
          </a:p>
        </p:txBody>
      </p:sp>
      <p:cxnSp>
        <p:nvCxnSpPr>
          <p:cNvPr id="29" name="Straight Arrow Connector 28"/>
          <p:cNvCxnSpPr>
            <a:stCxn id="28" idx="3"/>
          </p:cNvCxnSpPr>
          <p:nvPr/>
        </p:nvCxnSpPr>
        <p:spPr>
          <a:xfrm flipV="1">
            <a:off x="2227444" y="3770869"/>
            <a:ext cx="511849" cy="4616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2874570" y="3688274"/>
            <a:ext cx="247754" cy="369332"/>
          </a:xfrm>
          <a:prstGeom prst="rect">
            <a:avLst/>
          </a:prstGeom>
          <a:noFill/>
        </p:spPr>
        <p:txBody>
          <a:bodyPr wrap="square" rtlCol="0">
            <a:spAutoFit/>
          </a:bodyPr>
          <a:lstStyle/>
          <a:p>
            <a:r>
              <a:rPr lang="is-IS" dirty="0" smtClean="0"/>
              <a:t>…</a:t>
            </a:r>
            <a:endParaRPr lang="en-US" dirty="0"/>
          </a:p>
        </p:txBody>
      </p:sp>
      <p:sp>
        <p:nvSpPr>
          <p:cNvPr id="33" name="Rectangle 32"/>
          <p:cNvSpPr/>
          <p:nvPr/>
        </p:nvSpPr>
        <p:spPr>
          <a:xfrm>
            <a:off x="6617184" y="3667131"/>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40" name="Rectangle 39"/>
          <p:cNvSpPr/>
          <p:nvPr/>
        </p:nvSpPr>
        <p:spPr>
          <a:xfrm>
            <a:off x="7265567" y="3670698"/>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16</a:t>
            </a:r>
            <a:endParaRPr lang="en-US" dirty="0"/>
          </a:p>
        </p:txBody>
      </p:sp>
      <p:sp>
        <p:nvSpPr>
          <p:cNvPr id="47" name="Content Placeholder 2"/>
          <p:cNvSpPr txBox="1">
            <a:spLocks/>
          </p:cNvSpPr>
          <p:nvPr/>
        </p:nvSpPr>
        <p:spPr>
          <a:xfrm>
            <a:off x="609600" y="1855582"/>
            <a:ext cx="8229600" cy="1343520"/>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smtClean="0"/>
              <a:t>Assume that the following values are to be stored in memory:</a:t>
            </a:r>
          </a:p>
          <a:p>
            <a:pPr lvl="1"/>
            <a:r>
              <a:rPr lang="en-US" sz="2000" dirty="0" smtClean="0"/>
              <a:t>The value 0 can fit in a byte (signed or unsigned)</a:t>
            </a:r>
          </a:p>
          <a:p>
            <a:pPr lvl="1"/>
            <a:r>
              <a:rPr lang="en-US" sz="2000" dirty="0" smtClean="0"/>
              <a:t>The value 120 can fit in a byte (signed or unsigned)</a:t>
            </a:r>
          </a:p>
          <a:p>
            <a:pPr lvl="1"/>
            <a:r>
              <a:rPr lang="en-US" sz="2000" dirty="0" smtClean="0"/>
              <a:t>The value -10 can fit in a ‘signed byte’</a:t>
            </a:r>
          </a:p>
          <a:p>
            <a:pPr lvl="1"/>
            <a:r>
              <a:rPr lang="en-US" sz="2000" dirty="0" smtClean="0"/>
              <a:t>The value 255 can fit in an ‘unsigned byte’</a:t>
            </a:r>
          </a:p>
        </p:txBody>
      </p:sp>
      <p:sp>
        <p:nvSpPr>
          <p:cNvPr id="48" name="TextBox 47"/>
          <p:cNvSpPr txBox="1"/>
          <p:nvPr/>
        </p:nvSpPr>
        <p:spPr>
          <a:xfrm>
            <a:off x="3375274" y="4178009"/>
            <a:ext cx="648382"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0</a:t>
            </a:r>
            <a:endParaRPr lang="en-US" dirty="0"/>
          </a:p>
        </p:txBody>
      </p:sp>
      <p:cxnSp>
        <p:nvCxnSpPr>
          <p:cNvPr id="49" name="Straight Arrow Connector 48"/>
          <p:cNvCxnSpPr>
            <a:stCxn id="48" idx="0"/>
          </p:cNvCxnSpPr>
          <p:nvPr/>
        </p:nvCxnSpPr>
        <p:spPr>
          <a:xfrm flipH="1" flipV="1">
            <a:off x="3690249" y="3965273"/>
            <a:ext cx="9216" cy="21273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53" name="TextBox 52"/>
          <p:cNvSpPr txBox="1"/>
          <p:nvPr/>
        </p:nvSpPr>
        <p:spPr>
          <a:xfrm>
            <a:off x="5320420" y="4180203"/>
            <a:ext cx="648382"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120</a:t>
            </a:r>
            <a:endParaRPr lang="en-US" dirty="0"/>
          </a:p>
        </p:txBody>
      </p:sp>
      <p:cxnSp>
        <p:nvCxnSpPr>
          <p:cNvPr id="54" name="Straight Arrow Connector 53"/>
          <p:cNvCxnSpPr>
            <a:stCxn id="53" idx="0"/>
          </p:cNvCxnSpPr>
          <p:nvPr/>
        </p:nvCxnSpPr>
        <p:spPr>
          <a:xfrm flipH="1" flipV="1">
            <a:off x="5635395" y="3967467"/>
            <a:ext cx="9216" cy="21273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55" name="TextBox 54"/>
          <p:cNvSpPr txBox="1"/>
          <p:nvPr/>
        </p:nvSpPr>
        <p:spPr>
          <a:xfrm>
            <a:off x="5959586" y="4178009"/>
            <a:ext cx="648382"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-10</a:t>
            </a:r>
            <a:endParaRPr lang="en-US" dirty="0"/>
          </a:p>
        </p:txBody>
      </p:sp>
      <p:cxnSp>
        <p:nvCxnSpPr>
          <p:cNvPr id="57" name="Straight Arrow Connector 56"/>
          <p:cNvCxnSpPr>
            <a:stCxn id="55" idx="0"/>
          </p:cNvCxnSpPr>
          <p:nvPr/>
        </p:nvCxnSpPr>
        <p:spPr>
          <a:xfrm flipH="1" flipV="1">
            <a:off x="6274561" y="3965273"/>
            <a:ext cx="9216" cy="21273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1" name="TextBox 30"/>
          <p:cNvSpPr txBox="1"/>
          <p:nvPr/>
        </p:nvSpPr>
        <p:spPr>
          <a:xfrm>
            <a:off x="7265566" y="4180203"/>
            <a:ext cx="648382"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-10</a:t>
            </a:r>
            <a:endParaRPr lang="en-US" dirty="0"/>
          </a:p>
        </p:txBody>
      </p:sp>
      <p:cxnSp>
        <p:nvCxnSpPr>
          <p:cNvPr id="32" name="Straight Arrow Connector 31"/>
          <p:cNvCxnSpPr>
            <a:stCxn id="31" idx="0"/>
          </p:cNvCxnSpPr>
          <p:nvPr/>
        </p:nvCxnSpPr>
        <p:spPr>
          <a:xfrm flipH="1" flipV="1">
            <a:off x="7580541" y="3967467"/>
            <a:ext cx="9216" cy="21273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4" name="TextBox 33"/>
          <p:cNvSpPr txBox="1"/>
          <p:nvPr/>
        </p:nvSpPr>
        <p:spPr>
          <a:xfrm>
            <a:off x="970488" y="4092637"/>
            <a:ext cx="1256957" cy="646331"/>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interpreted</a:t>
            </a:r>
          </a:p>
          <a:p>
            <a:r>
              <a:rPr lang="en-US" dirty="0" smtClean="0"/>
              <a:t>value</a:t>
            </a:r>
            <a:endParaRPr lang="en-US" dirty="0"/>
          </a:p>
        </p:txBody>
      </p:sp>
      <p:cxnSp>
        <p:nvCxnSpPr>
          <p:cNvPr id="35" name="Straight Arrow Connector 34"/>
          <p:cNvCxnSpPr>
            <a:stCxn id="34" idx="3"/>
          </p:cNvCxnSpPr>
          <p:nvPr/>
        </p:nvCxnSpPr>
        <p:spPr>
          <a:xfrm flipV="1">
            <a:off x="2227445" y="4331368"/>
            <a:ext cx="499448" cy="8443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930724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Mac OS X Installation</a:t>
            </a:r>
            <a:endParaRPr lang="en-US" dirty="0"/>
          </a:p>
        </p:txBody>
      </p:sp>
      <p:sp>
        <p:nvSpPr>
          <p:cNvPr id="3" name="Content Placeholder 2"/>
          <p:cNvSpPr>
            <a:spLocks noGrp="1"/>
          </p:cNvSpPr>
          <p:nvPr>
            <p:ph idx="1"/>
          </p:nvPr>
        </p:nvSpPr>
        <p:spPr/>
        <p:txBody>
          <a:bodyPr>
            <a:normAutofit fontScale="70000" lnSpcReduction="20000"/>
          </a:bodyPr>
          <a:lstStyle/>
          <a:p>
            <a:pPr marL="514350" indent="-514350">
              <a:buFont typeface="+mj-lt"/>
              <a:buAutoNum type="arabicPeriod"/>
            </a:pPr>
            <a:r>
              <a:rPr lang="en-US" dirty="0"/>
              <a:t>Download the ‘Required Software’ for your platform</a:t>
            </a:r>
            <a:r>
              <a:rPr lang="en-US" dirty="0" smtClean="0"/>
              <a:t>:</a:t>
            </a:r>
          </a:p>
          <a:p>
            <a:pPr marL="514350" indent="-514350">
              <a:buFont typeface="+mj-lt"/>
              <a:buAutoNum type="arabicPeriod"/>
            </a:pPr>
            <a:r>
              <a:rPr lang="en-US" dirty="0" smtClean="0"/>
              <a:t>Install </a:t>
            </a:r>
            <a:r>
              <a:rPr lang="en-US" dirty="0" err="1" smtClean="0"/>
              <a:t>Git</a:t>
            </a:r>
            <a:endParaRPr lang="en-US" dirty="0" smtClean="0"/>
          </a:p>
          <a:p>
            <a:pPr marL="914400" lvl="1" indent="-514350"/>
            <a:r>
              <a:rPr lang="en-US" dirty="0" smtClean="0"/>
              <a:t>Create a .</a:t>
            </a:r>
            <a:r>
              <a:rPr lang="en-US" dirty="0" err="1" smtClean="0"/>
              <a:t>gitconfig</a:t>
            </a:r>
            <a:r>
              <a:rPr lang="en-US" dirty="0" smtClean="0"/>
              <a:t> file in $HOME/.</a:t>
            </a:r>
            <a:r>
              <a:rPr lang="en-US" dirty="0" err="1" smtClean="0"/>
              <a:t>gitconf</a:t>
            </a:r>
            <a:r>
              <a:rPr lang="en-US" dirty="0" smtClean="0"/>
              <a:t>:</a:t>
            </a:r>
          </a:p>
          <a:p>
            <a:pPr marL="1314450" lvl="2" indent="-514350"/>
            <a:r>
              <a:rPr lang="en-US" dirty="0" smtClean="0"/>
              <a:t>$ </a:t>
            </a:r>
            <a:r>
              <a:rPr lang="en-US" dirty="0" err="1" smtClean="0"/>
              <a:t>git</a:t>
            </a:r>
            <a:r>
              <a:rPr lang="en-US" dirty="0" smtClean="0"/>
              <a:t> </a:t>
            </a:r>
            <a:r>
              <a:rPr lang="en-US" dirty="0" err="1" smtClean="0"/>
              <a:t>config</a:t>
            </a:r>
            <a:r>
              <a:rPr lang="en-US" dirty="0" smtClean="0"/>
              <a:t> --global </a:t>
            </a:r>
            <a:r>
              <a:rPr lang="en-US" dirty="0" err="1" smtClean="0"/>
              <a:t>user.email</a:t>
            </a:r>
            <a:r>
              <a:rPr lang="en-US" dirty="0" smtClean="0"/>
              <a:t> </a:t>
            </a:r>
            <a:r>
              <a:rPr lang="en-US" dirty="0" smtClean="0">
                <a:hlinkClick r:id="rId2"/>
              </a:rPr>
              <a:t>“your@email.com</a:t>
            </a:r>
            <a:r>
              <a:rPr lang="en-US" dirty="0" smtClean="0"/>
              <a:t>”</a:t>
            </a:r>
          </a:p>
          <a:p>
            <a:pPr marL="1314450" lvl="2" indent="-514350"/>
            <a:r>
              <a:rPr lang="en-US" dirty="0" smtClean="0"/>
              <a:t>$ </a:t>
            </a:r>
            <a:r>
              <a:rPr lang="en-US" dirty="0" err="1" smtClean="0"/>
              <a:t>git</a:t>
            </a:r>
            <a:r>
              <a:rPr lang="en-US" dirty="0" smtClean="0"/>
              <a:t> </a:t>
            </a:r>
            <a:r>
              <a:rPr lang="en-US" dirty="0" err="1" smtClean="0"/>
              <a:t>config</a:t>
            </a:r>
            <a:r>
              <a:rPr lang="en-US" dirty="0" smtClean="0"/>
              <a:t> --global </a:t>
            </a:r>
            <a:r>
              <a:rPr lang="en-US" dirty="0" err="1" smtClean="0"/>
              <a:t>user.name</a:t>
            </a:r>
            <a:r>
              <a:rPr lang="en-US" dirty="0" smtClean="0"/>
              <a:t> “your name”</a:t>
            </a:r>
          </a:p>
          <a:p>
            <a:pPr marL="514350" indent="-514350">
              <a:buFont typeface="+mj-lt"/>
              <a:buAutoNum type="arabicPeriod"/>
            </a:pPr>
            <a:r>
              <a:rPr lang="en-US" dirty="0" smtClean="0"/>
              <a:t>Install Go tools</a:t>
            </a:r>
          </a:p>
          <a:p>
            <a:pPr marL="914400" lvl="1" indent="-514350">
              <a:buFont typeface="+mj-lt"/>
              <a:buAutoNum type="arabicPeriod"/>
            </a:pPr>
            <a:r>
              <a:rPr lang="en-US" dirty="0" smtClean="0"/>
              <a:t>Create GOPATH home directory </a:t>
            </a:r>
          </a:p>
          <a:p>
            <a:pPr marL="1314450" lvl="2" indent="-514350"/>
            <a:r>
              <a:rPr lang="en-US" dirty="0" smtClean="0"/>
              <a:t>$ </a:t>
            </a:r>
            <a:r>
              <a:rPr lang="en-US" dirty="0" err="1"/>
              <a:t>mkdir</a:t>
            </a:r>
            <a:r>
              <a:rPr lang="en-US" dirty="0"/>
              <a:t> –p $HOME/</a:t>
            </a:r>
            <a:r>
              <a:rPr lang="en-US" dirty="0" err="1"/>
              <a:t>lcp</a:t>
            </a:r>
            <a:r>
              <a:rPr lang="en-US" dirty="0"/>
              <a:t>/go-</a:t>
            </a:r>
            <a:r>
              <a:rPr lang="en-US" dirty="0" err="1"/>
              <a:t>lang</a:t>
            </a:r>
            <a:r>
              <a:rPr lang="en-US" dirty="0"/>
              <a:t>-</a:t>
            </a:r>
            <a:r>
              <a:rPr lang="en-US" dirty="0" smtClean="0"/>
              <a:t>programming</a:t>
            </a:r>
          </a:p>
          <a:p>
            <a:pPr marL="914400" lvl="1" indent="-514350">
              <a:buFont typeface="+mj-lt"/>
              <a:buAutoNum type="arabicPeriod"/>
            </a:pPr>
            <a:r>
              <a:rPr lang="en-US" dirty="0" smtClean="0"/>
              <a:t>Set GOPATH </a:t>
            </a:r>
            <a:r>
              <a:rPr lang="en-US" dirty="0" err="1" smtClean="0"/>
              <a:t>env</a:t>
            </a:r>
            <a:r>
              <a:rPr lang="en-US" dirty="0" smtClean="0"/>
              <a:t> to point this directory</a:t>
            </a:r>
          </a:p>
          <a:p>
            <a:pPr marL="514350" indent="-514350">
              <a:buFont typeface="+mj-lt"/>
              <a:buAutoNum type="arabicPeriod"/>
            </a:pPr>
            <a:r>
              <a:rPr lang="en-US" dirty="0" smtClean="0"/>
              <a:t>Install Visual Studio Code</a:t>
            </a:r>
          </a:p>
          <a:p>
            <a:pPr marL="914400" lvl="1" indent="-514350"/>
            <a:r>
              <a:rPr lang="en-US" dirty="0" smtClean="0"/>
              <a:t>Install Go plugin</a:t>
            </a:r>
          </a:p>
        </p:txBody>
      </p:sp>
    </p:spTree>
    <p:extLst>
      <p:ext uri="{BB962C8B-B14F-4D97-AF65-F5344CB8AC3E}">
        <p14:creationId xmlns:p14="http://schemas.microsoft.com/office/powerpoint/2010/main" val="1540016519"/>
      </p:ext>
    </p:extLst>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Integer (2-bytes)Data Type in Memory</a:t>
            </a:r>
            <a:br>
              <a:rPr lang="en-US" dirty="0" smtClean="0"/>
            </a:br>
            <a:r>
              <a:rPr lang="en-US" dirty="0" smtClean="0"/>
              <a:t>(illustration only)</a:t>
            </a:r>
            <a:endParaRPr lang="en-US" dirty="0"/>
          </a:p>
        </p:txBody>
      </p:sp>
      <p:sp>
        <p:nvSpPr>
          <p:cNvPr id="3" name="Content Placeholder 2"/>
          <p:cNvSpPr>
            <a:spLocks noGrp="1"/>
          </p:cNvSpPr>
          <p:nvPr>
            <p:ph idx="1"/>
          </p:nvPr>
        </p:nvSpPr>
        <p:spPr>
          <a:xfrm>
            <a:off x="609600" y="1200152"/>
            <a:ext cx="8229600" cy="2070841"/>
          </a:xfrm>
        </p:spPr>
        <p:txBody>
          <a:bodyPr>
            <a:normAutofit/>
          </a:bodyPr>
          <a:lstStyle/>
          <a:p>
            <a:r>
              <a:rPr lang="en-US" sz="2400" dirty="0" smtClean="0"/>
              <a:t>2-bytes can represent:</a:t>
            </a:r>
          </a:p>
          <a:p>
            <a:pPr lvl="1"/>
            <a:r>
              <a:rPr lang="en-US" sz="2000" dirty="0" smtClean="0"/>
              <a:t>‘signed’ numbers </a:t>
            </a:r>
            <a:r>
              <a:rPr lang="en-US" sz="2000" dirty="0"/>
              <a:t>-32,767 </a:t>
            </a:r>
            <a:r>
              <a:rPr lang="en-US" sz="2000" dirty="0" smtClean="0"/>
              <a:t>to </a:t>
            </a:r>
            <a:r>
              <a:rPr lang="en-US" sz="1600" dirty="0"/>
              <a:t>32,767 </a:t>
            </a:r>
            <a:endParaRPr lang="en-US" sz="1600" dirty="0" smtClean="0"/>
          </a:p>
          <a:p>
            <a:pPr lvl="1"/>
            <a:r>
              <a:rPr lang="en-US" sz="2100" dirty="0" smtClean="0"/>
              <a:t>‘unsigned’ numbers 65,534</a:t>
            </a:r>
          </a:p>
          <a:p>
            <a:r>
              <a:rPr lang="en-US" sz="2400" dirty="0" smtClean="0"/>
              <a:t>The following values can all be stored in 2-bytes, either signed or unsigned as appropriate:</a:t>
            </a:r>
            <a:endParaRPr lang="en-US" sz="2000" dirty="0" smtClean="0"/>
          </a:p>
          <a:p>
            <a:pPr lvl="1"/>
            <a:r>
              <a:rPr lang="en-US" sz="2000" dirty="0" smtClean="0"/>
              <a:t>0, 54986, -10, and -32012</a:t>
            </a:r>
            <a:endParaRPr lang="en-US" sz="2000" dirty="0"/>
          </a:p>
          <a:p>
            <a:endParaRPr lang="en-US" sz="2000" dirty="0"/>
          </a:p>
          <a:p>
            <a:pPr lvl="1"/>
            <a:endParaRPr lang="en-US" sz="1600" dirty="0" smtClean="0"/>
          </a:p>
        </p:txBody>
      </p:sp>
      <p:sp>
        <p:nvSpPr>
          <p:cNvPr id="5" name="Rectangle 4"/>
          <p:cNvSpPr/>
          <p:nvPr/>
        </p:nvSpPr>
        <p:spPr>
          <a:xfrm>
            <a:off x="2684956" y="3659355"/>
            <a:ext cx="1207301"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9" name="Rectangle 8"/>
          <p:cNvSpPr/>
          <p:nvPr/>
        </p:nvSpPr>
        <p:spPr>
          <a:xfrm>
            <a:off x="3981720" y="3659355"/>
            <a:ext cx="1192407"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54986</a:t>
            </a:r>
            <a:endParaRPr lang="en-US" dirty="0"/>
          </a:p>
        </p:txBody>
      </p:sp>
      <p:sp>
        <p:nvSpPr>
          <p:cNvPr id="13" name="Rectangle 12"/>
          <p:cNvSpPr/>
          <p:nvPr/>
        </p:nvSpPr>
        <p:spPr>
          <a:xfrm>
            <a:off x="5278483" y="3659355"/>
            <a:ext cx="1185316"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17" name="Rectangle 16"/>
          <p:cNvSpPr/>
          <p:nvPr/>
        </p:nvSpPr>
        <p:spPr>
          <a:xfrm>
            <a:off x="6575248" y="3659355"/>
            <a:ext cx="1185317"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-32012</a:t>
            </a:r>
            <a:endParaRPr lang="en-US" dirty="0"/>
          </a:p>
        </p:txBody>
      </p:sp>
      <p:sp>
        <p:nvSpPr>
          <p:cNvPr id="20" name="TextBox 19"/>
          <p:cNvSpPr txBox="1"/>
          <p:nvPr/>
        </p:nvSpPr>
        <p:spPr>
          <a:xfrm>
            <a:off x="1262944" y="3631589"/>
            <a:ext cx="92256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2-byte</a:t>
            </a:r>
            <a:endParaRPr lang="en-US" dirty="0"/>
          </a:p>
        </p:txBody>
      </p:sp>
      <p:cxnSp>
        <p:nvCxnSpPr>
          <p:cNvPr id="21" name="Straight Arrow Connector 20"/>
          <p:cNvCxnSpPr>
            <a:stCxn id="20" idx="3"/>
            <a:endCxn id="5" idx="1"/>
          </p:cNvCxnSpPr>
          <p:nvPr/>
        </p:nvCxnSpPr>
        <p:spPr>
          <a:xfrm flipV="1">
            <a:off x="2185508" y="3770089"/>
            <a:ext cx="499448" cy="4616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3355322" y="3936726"/>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11</a:t>
            </a:r>
            <a:endParaRPr lang="en-US" dirty="0"/>
          </a:p>
        </p:txBody>
      </p:sp>
      <p:sp>
        <p:nvSpPr>
          <p:cNvPr id="23" name="Rectangle 22"/>
          <p:cNvSpPr/>
          <p:nvPr/>
        </p:nvSpPr>
        <p:spPr>
          <a:xfrm>
            <a:off x="4003009" y="3936726"/>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24" name="Rectangle 23"/>
          <p:cNvSpPr/>
          <p:nvPr/>
        </p:nvSpPr>
        <p:spPr>
          <a:xfrm>
            <a:off x="4637192" y="3939828"/>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13</a:t>
            </a:r>
            <a:endParaRPr lang="en-US" dirty="0"/>
          </a:p>
        </p:txBody>
      </p:sp>
      <p:sp>
        <p:nvSpPr>
          <p:cNvPr id="25" name="Rectangle 24"/>
          <p:cNvSpPr/>
          <p:nvPr/>
        </p:nvSpPr>
        <p:spPr>
          <a:xfrm>
            <a:off x="5278484" y="3929730"/>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14</a:t>
            </a:r>
            <a:endParaRPr lang="en-US" dirty="0"/>
          </a:p>
        </p:txBody>
      </p:sp>
      <p:sp>
        <p:nvSpPr>
          <p:cNvPr id="26" name="Rectangle 25"/>
          <p:cNvSpPr/>
          <p:nvPr/>
        </p:nvSpPr>
        <p:spPr>
          <a:xfrm>
            <a:off x="5926865" y="3926417"/>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28" name="TextBox 27"/>
          <p:cNvSpPr txBox="1"/>
          <p:nvPr/>
        </p:nvSpPr>
        <p:spPr>
          <a:xfrm>
            <a:off x="1262943" y="3901964"/>
            <a:ext cx="92256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address</a:t>
            </a:r>
            <a:endParaRPr lang="en-US" dirty="0"/>
          </a:p>
        </p:txBody>
      </p:sp>
      <p:cxnSp>
        <p:nvCxnSpPr>
          <p:cNvPr id="29" name="Straight Arrow Connector 28"/>
          <p:cNvCxnSpPr>
            <a:stCxn id="28" idx="3"/>
          </p:cNvCxnSpPr>
          <p:nvPr/>
        </p:nvCxnSpPr>
        <p:spPr>
          <a:xfrm flipV="1">
            <a:off x="2185507" y="4040464"/>
            <a:ext cx="511850" cy="4616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3" name="Rectangle 32"/>
          <p:cNvSpPr/>
          <p:nvPr/>
        </p:nvSpPr>
        <p:spPr>
          <a:xfrm>
            <a:off x="6575247" y="3936726"/>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16</a:t>
            </a:r>
            <a:endParaRPr lang="en-US" dirty="0"/>
          </a:p>
        </p:txBody>
      </p:sp>
      <p:sp>
        <p:nvSpPr>
          <p:cNvPr id="40" name="Rectangle 39"/>
          <p:cNvSpPr/>
          <p:nvPr/>
        </p:nvSpPr>
        <p:spPr>
          <a:xfrm>
            <a:off x="7223630" y="3940293"/>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17</a:t>
            </a:r>
            <a:endParaRPr lang="en-US" dirty="0"/>
          </a:p>
        </p:txBody>
      </p:sp>
      <p:sp>
        <p:nvSpPr>
          <p:cNvPr id="36" name="Rectangle 35"/>
          <p:cNvSpPr/>
          <p:nvPr/>
        </p:nvSpPr>
        <p:spPr>
          <a:xfrm>
            <a:off x="7872012" y="3659355"/>
            <a:ext cx="536935"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37" name="Rectangle 36"/>
          <p:cNvSpPr/>
          <p:nvPr/>
        </p:nvSpPr>
        <p:spPr>
          <a:xfrm>
            <a:off x="7872012" y="3940293"/>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18</a:t>
            </a:r>
            <a:endParaRPr lang="en-US" dirty="0"/>
          </a:p>
        </p:txBody>
      </p:sp>
      <p:sp>
        <p:nvSpPr>
          <p:cNvPr id="41" name="Rectangle 40"/>
          <p:cNvSpPr/>
          <p:nvPr/>
        </p:nvSpPr>
        <p:spPr>
          <a:xfrm>
            <a:off x="2697357" y="3939828"/>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Tree>
    <p:extLst>
      <p:ext uri="{BB962C8B-B14F-4D97-AF65-F5344CB8AC3E}">
        <p14:creationId xmlns:p14="http://schemas.microsoft.com/office/powerpoint/2010/main" val="265512872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String Data Type in Memory</a:t>
            </a:r>
            <a:br>
              <a:rPr lang="en-US" dirty="0" smtClean="0"/>
            </a:br>
            <a:r>
              <a:rPr lang="en-US" dirty="0" smtClean="0"/>
              <a:t>(illustration only)</a:t>
            </a:r>
            <a:endParaRPr lang="en-US" dirty="0"/>
          </a:p>
        </p:txBody>
      </p:sp>
      <p:sp>
        <p:nvSpPr>
          <p:cNvPr id="3" name="Content Placeholder 2"/>
          <p:cNvSpPr>
            <a:spLocks noGrp="1"/>
          </p:cNvSpPr>
          <p:nvPr>
            <p:ph idx="1"/>
          </p:nvPr>
        </p:nvSpPr>
        <p:spPr>
          <a:xfrm>
            <a:off x="609600" y="1200152"/>
            <a:ext cx="8229600" cy="727397"/>
          </a:xfrm>
        </p:spPr>
        <p:txBody>
          <a:bodyPr>
            <a:normAutofit/>
          </a:bodyPr>
          <a:lstStyle/>
          <a:p>
            <a:r>
              <a:rPr lang="en-US" sz="2400" dirty="0" smtClean="0"/>
              <a:t>Imagine strings are stored as:</a:t>
            </a:r>
            <a:endParaRPr lang="en-US" sz="2400" dirty="0"/>
          </a:p>
          <a:p>
            <a:pPr lvl="1"/>
            <a:r>
              <a:rPr lang="en-US" sz="2000" dirty="0" smtClean="0"/>
              <a:t>[length (32-bits) | utf-8 characters]</a:t>
            </a:r>
          </a:p>
        </p:txBody>
      </p:sp>
      <p:sp>
        <p:nvSpPr>
          <p:cNvPr id="5" name="Rectangle 4"/>
          <p:cNvSpPr/>
          <p:nvPr/>
        </p:nvSpPr>
        <p:spPr>
          <a:xfrm>
            <a:off x="2726892" y="2595294"/>
            <a:ext cx="536935"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7" name="Rectangle 6"/>
          <p:cNvSpPr/>
          <p:nvPr/>
        </p:nvSpPr>
        <p:spPr>
          <a:xfrm>
            <a:off x="3375275" y="2595294"/>
            <a:ext cx="536935"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6</a:t>
            </a:r>
            <a:endParaRPr lang="en-US" dirty="0"/>
          </a:p>
        </p:txBody>
      </p:sp>
      <p:sp>
        <p:nvSpPr>
          <p:cNvPr id="9" name="Rectangle 8"/>
          <p:cNvSpPr/>
          <p:nvPr/>
        </p:nvSpPr>
        <p:spPr>
          <a:xfrm>
            <a:off x="4023657" y="2595294"/>
            <a:ext cx="536935"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‘v’</a:t>
            </a:r>
            <a:endParaRPr lang="en-US" dirty="0"/>
          </a:p>
        </p:txBody>
      </p:sp>
      <p:sp>
        <p:nvSpPr>
          <p:cNvPr id="11" name="Rectangle 10"/>
          <p:cNvSpPr/>
          <p:nvPr/>
        </p:nvSpPr>
        <p:spPr>
          <a:xfrm>
            <a:off x="4672039" y="2595294"/>
            <a:ext cx="536935"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‘e’</a:t>
            </a:r>
            <a:endParaRPr lang="en-US" dirty="0"/>
          </a:p>
        </p:txBody>
      </p:sp>
      <p:sp>
        <p:nvSpPr>
          <p:cNvPr id="13" name="Rectangle 12"/>
          <p:cNvSpPr/>
          <p:nvPr/>
        </p:nvSpPr>
        <p:spPr>
          <a:xfrm>
            <a:off x="5320421" y="2595294"/>
            <a:ext cx="536935"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‘r’</a:t>
            </a:r>
            <a:endParaRPr lang="en-US" dirty="0"/>
          </a:p>
        </p:txBody>
      </p:sp>
      <p:sp>
        <p:nvSpPr>
          <p:cNvPr id="15" name="Rectangle 14"/>
          <p:cNvSpPr/>
          <p:nvPr/>
        </p:nvSpPr>
        <p:spPr>
          <a:xfrm>
            <a:off x="5968802" y="2595294"/>
            <a:ext cx="536935"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‘o’</a:t>
            </a:r>
            <a:endParaRPr lang="en-US" dirty="0"/>
          </a:p>
        </p:txBody>
      </p:sp>
      <p:sp>
        <p:nvSpPr>
          <p:cNvPr id="17" name="Rectangle 16"/>
          <p:cNvSpPr/>
          <p:nvPr/>
        </p:nvSpPr>
        <p:spPr>
          <a:xfrm>
            <a:off x="6617185" y="2595294"/>
            <a:ext cx="536935"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‘l’</a:t>
            </a:r>
            <a:endParaRPr lang="en-US" dirty="0"/>
          </a:p>
        </p:txBody>
      </p:sp>
      <p:sp>
        <p:nvSpPr>
          <p:cNvPr id="19" name="Rectangle 18"/>
          <p:cNvSpPr/>
          <p:nvPr/>
        </p:nvSpPr>
        <p:spPr>
          <a:xfrm>
            <a:off x="7265567" y="2595294"/>
            <a:ext cx="536935"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20" name="TextBox 19"/>
          <p:cNvSpPr txBox="1"/>
          <p:nvPr/>
        </p:nvSpPr>
        <p:spPr>
          <a:xfrm>
            <a:off x="609601" y="2567528"/>
            <a:ext cx="161784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utf-8(1-byte)</a:t>
            </a:r>
            <a:endParaRPr lang="en-US" dirty="0"/>
          </a:p>
        </p:txBody>
      </p:sp>
      <p:cxnSp>
        <p:nvCxnSpPr>
          <p:cNvPr id="21" name="Straight Arrow Connector 20"/>
          <p:cNvCxnSpPr>
            <a:stCxn id="20" idx="3"/>
            <a:endCxn id="5" idx="1"/>
          </p:cNvCxnSpPr>
          <p:nvPr/>
        </p:nvCxnSpPr>
        <p:spPr>
          <a:xfrm flipV="1">
            <a:off x="2227445" y="2706028"/>
            <a:ext cx="499447" cy="4616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3397259" y="2872665"/>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23" name="Rectangle 22"/>
          <p:cNvSpPr/>
          <p:nvPr/>
        </p:nvSpPr>
        <p:spPr>
          <a:xfrm>
            <a:off x="4044946" y="2872665"/>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14</a:t>
            </a:r>
            <a:endParaRPr lang="en-US" dirty="0"/>
          </a:p>
        </p:txBody>
      </p:sp>
      <p:sp>
        <p:nvSpPr>
          <p:cNvPr id="24" name="Rectangle 23"/>
          <p:cNvSpPr/>
          <p:nvPr/>
        </p:nvSpPr>
        <p:spPr>
          <a:xfrm>
            <a:off x="4679129" y="2884282"/>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25" name="Rectangle 24"/>
          <p:cNvSpPr/>
          <p:nvPr/>
        </p:nvSpPr>
        <p:spPr>
          <a:xfrm>
            <a:off x="5320421" y="2865669"/>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16</a:t>
            </a:r>
            <a:endParaRPr lang="en-US" dirty="0"/>
          </a:p>
        </p:txBody>
      </p:sp>
      <p:sp>
        <p:nvSpPr>
          <p:cNvPr id="26" name="Rectangle 25"/>
          <p:cNvSpPr/>
          <p:nvPr/>
        </p:nvSpPr>
        <p:spPr>
          <a:xfrm>
            <a:off x="5968802" y="2862356"/>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17</a:t>
            </a:r>
            <a:endParaRPr lang="en-US" dirty="0"/>
          </a:p>
        </p:txBody>
      </p:sp>
      <p:sp>
        <p:nvSpPr>
          <p:cNvPr id="28" name="TextBox 27"/>
          <p:cNvSpPr txBox="1"/>
          <p:nvPr/>
        </p:nvSpPr>
        <p:spPr>
          <a:xfrm>
            <a:off x="609602" y="2837903"/>
            <a:ext cx="1617842"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address</a:t>
            </a:r>
            <a:endParaRPr lang="en-US" dirty="0"/>
          </a:p>
        </p:txBody>
      </p:sp>
      <p:cxnSp>
        <p:nvCxnSpPr>
          <p:cNvPr id="29" name="Straight Arrow Connector 28"/>
          <p:cNvCxnSpPr>
            <a:stCxn id="28" idx="3"/>
          </p:cNvCxnSpPr>
          <p:nvPr/>
        </p:nvCxnSpPr>
        <p:spPr>
          <a:xfrm flipV="1">
            <a:off x="2227444" y="2976403"/>
            <a:ext cx="511849" cy="4616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2874570" y="2893808"/>
            <a:ext cx="247754" cy="369332"/>
          </a:xfrm>
          <a:prstGeom prst="rect">
            <a:avLst/>
          </a:prstGeom>
          <a:noFill/>
        </p:spPr>
        <p:txBody>
          <a:bodyPr wrap="square" rtlCol="0">
            <a:spAutoFit/>
          </a:bodyPr>
          <a:lstStyle/>
          <a:p>
            <a:r>
              <a:rPr lang="is-IS" dirty="0" smtClean="0"/>
              <a:t>…</a:t>
            </a:r>
            <a:endParaRPr lang="en-US" dirty="0"/>
          </a:p>
        </p:txBody>
      </p:sp>
      <p:sp>
        <p:nvSpPr>
          <p:cNvPr id="33" name="Rectangle 32"/>
          <p:cNvSpPr/>
          <p:nvPr/>
        </p:nvSpPr>
        <p:spPr>
          <a:xfrm>
            <a:off x="6617184" y="2872665"/>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18</a:t>
            </a:r>
            <a:endParaRPr lang="en-US" dirty="0"/>
          </a:p>
        </p:txBody>
      </p:sp>
      <p:sp>
        <p:nvSpPr>
          <p:cNvPr id="34" name="Rectangle 33"/>
          <p:cNvSpPr/>
          <p:nvPr/>
        </p:nvSpPr>
        <p:spPr>
          <a:xfrm>
            <a:off x="2815669" y="3978777"/>
            <a:ext cx="536935"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35" name="Rectangle 34"/>
          <p:cNvSpPr/>
          <p:nvPr/>
        </p:nvSpPr>
        <p:spPr>
          <a:xfrm>
            <a:off x="3464051" y="3978777"/>
            <a:ext cx="536935"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36" name="Rectangle 35"/>
          <p:cNvSpPr/>
          <p:nvPr/>
        </p:nvSpPr>
        <p:spPr>
          <a:xfrm>
            <a:off x="4112433" y="3978777"/>
            <a:ext cx="536935"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a:t>
            </a:r>
            <a:r>
              <a:rPr lang="en-US" dirty="0"/>
              <a:t>世</a:t>
            </a:r>
            <a:r>
              <a:rPr lang="en-US" dirty="0" smtClean="0"/>
              <a:t>’</a:t>
            </a:r>
            <a:endParaRPr lang="en-US" dirty="0"/>
          </a:p>
        </p:txBody>
      </p:sp>
      <p:sp>
        <p:nvSpPr>
          <p:cNvPr id="37" name="Rectangle 36"/>
          <p:cNvSpPr/>
          <p:nvPr/>
        </p:nvSpPr>
        <p:spPr>
          <a:xfrm>
            <a:off x="4760815" y="3978777"/>
            <a:ext cx="536935"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a:t>‘界’</a:t>
            </a:r>
          </a:p>
        </p:txBody>
      </p:sp>
      <p:sp>
        <p:nvSpPr>
          <p:cNvPr id="41" name="Rectangle 40"/>
          <p:cNvSpPr/>
          <p:nvPr/>
        </p:nvSpPr>
        <p:spPr>
          <a:xfrm>
            <a:off x="5394185" y="3978777"/>
            <a:ext cx="536935"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42" name="TextBox 41"/>
          <p:cNvSpPr txBox="1"/>
          <p:nvPr/>
        </p:nvSpPr>
        <p:spPr>
          <a:xfrm>
            <a:off x="609602" y="3951011"/>
            <a:ext cx="1617842"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utf8(3-bytes)</a:t>
            </a:r>
            <a:endParaRPr lang="en-US" dirty="0"/>
          </a:p>
        </p:txBody>
      </p:sp>
      <p:cxnSp>
        <p:nvCxnSpPr>
          <p:cNvPr id="43" name="Straight Arrow Connector 42"/>
          <p:cNvCxnSpPr>
            <a:stCxn id="42" idx="3"/>
            <a:endCxn id="34" idx="1"/>
          </p:cNvCxnSpPr>
          <p:nvPr/>
        </p:nvCxnSpPr>
        <p:spPr>
          <a:xfrm flipV="1">
            <a:off x="2227444" y="4089511"/>
            <a:ext cx="588225" cy="4616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44" name="Rectangle 43"/>
          <p:cNvSpPr/>
          <p:nvPr/>
        </p:nvSpPr>
        <p:spPr>
          <a:xfrm>
            <a:off x="3486035" y="4256148"/>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45" name="Rectangle 44"/>
          <p:cNvSpPr/>
          <p:nvPr/>
        </p:nvSpPr>
        <p:spPr>
          <a:xfrm>
            <a:off x="4133722" y="4256148"/>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14</a:t>
            </a:r>
            <a:endParaRPr lang="en-US" dirty="0"/>
          </a:p>
        </p:txBody>
      </p:sp>
      <p:sp>
        <p:nvSpPr>
          <p:cNvPr id="46" name="Rectangle 45"/>
          <p:cNvSpPr/>
          <p:nvPr/>
        </p:nvSpPr>
        <p:spPr>
          <a:xfrm>
            <a:off x="4767905" y="4267765"/>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17</a:t>
            </a:r>
            <a:endParaRPr lang="en-US" dirty="0"/>
          </a:p>
        </p:txBody>
      </p:sp>
      <p:sp>
        <p:nvSpPr>
          <p:cNvPr id="50" name="TextBox 49"/>
          <p:cNvSpPr txBox="1"/>
          <p:nvPr/>
        </p:nvSpPr>
        <p:spPr>
          <a:xfrm>
            <a:off x="609600" y="4221386"/>
            <a:ext cx="161784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address</a:t>
            </a:r>
            <a:endParaRPr lang="en-US" dirty="0"/>
          </a:p>
        </p:txBody>
      </p:sp>
      <p:cxnSp>
        <p:nvCxnSpPr>
          <p:cNvPr id="51" name="Straight Arrow Connector 50"/>
          <p:cNvCxnSpPr>
            <a:stCxn id="50" idx="3"/>
          </p:cNvCxnSpPr>
          <p:nvPr/>
        </p:nvCxnSpPr>
        <p:spPr>
          <a:xfrm flipV="1">
            <a:off x="2227444" y="4359886"/>
            <a:ext cx="600626" cy="4616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52" name="TextBox 51"/>
          <p:cNvSpPr txBox="1"/>
          <p:nvPr/>
        </p:nvSpPr>
        <p:spPr>
          <a:xfrm>
            <a:off x="2963346" y="4277291"/>
            <a:ext cx="247754" cy="369332"/>
          </a:xfrm>
          <a:prstGeom prst="rect">
            <a:avLst/>
          </a:prstGeom>
          <a:noFill/>
        </p:spPr>
        <p:txBody>
          <a:bodyPr wrap="square" rtlCol="0">
            <a:spAutoFit/>
          </a:bodyPr>
          <a:lstStyle/>
          <a:p>
            <a:r>
              <a:rPr lang="is-IS" dirty="0" smtClean="0"/>
              <a:t>…</a:t>
            </a:r>
            <a:endParaRPr lang="en-US" dirty="0"/>
          </a:p>
        </p:txBody>
      </p:sp>
      <p:sp>
        <p:nvSpPr>
          <p:cNvPr id="56" name="Content Placeholder 2"/>
          <p:cNvSpPr txBox="1">
            <a:spLocks/>
          </p:cNvSpPr>
          <p:nvPr/>
        </p:nvSpPr>
        <p:spPr>
          <a:xfrm>
            <a:off x="609600" y="3261140"/>
            <a:ext cx="8229600" cy="71528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smtClean="0"/>
              <a:t>The </a:t>
            </a:r>
            <a:r>
              <a:rPr lang="en-US" sz="2400" dirty="0"/>
              <a:t>string “世界” </a:t>
            </a:r>
            <a:r>
              <a:rPr lang="en-US" sz="2400" dirty="0" smtClean="0"/>
              <a:t>has 2 elements:</a:t>
            </a:r>
          </a:p>
          <a:p>
            <a:pPr lvl="1"/>
            <a:r>
              <a:rPr lang="en-US" sz="2400" dirty="0"/>
              <a:t>‘</a:t>
            </a:r>
            <a:r>
              <a:rPr lang="en-US" sz="2400" dirty="0" smtClean="0"/>
              <a:t>世’, and ‘</a:t>
            </a:r>
            <a:r>
              <a:rPr lang="en-US" sz="2400" dirty="0"/>
              <a:t>界</a:t>
            </a:r>
            <a:r>
              <a:rPr lang="en-US" sz="2400" dirty="0" smtClean="0"/>
              <a:t>’ </a:t>
            </a:r>
            <a:endParaRPr lang="en-US" sz="2400" dirty="0"/>
          </a:p>
        </p:txBody>
      </p:sp>
      <p:sp>
        <p:nvSpPr>
          <p:cNvPr id="39" name="Rectangle 38"/>
          <p:cNvSpPr/>
          <p:nvPr/>
        </p:nvSpPr>
        <p:spPr>
          <a:xfrm>
            <a:off x="5394185" y="4267765"/>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20</a:t>
            </a:r>
            <a:endParaRPr lang="en-US" dirty="0"/>
          </a:p>
        </p:txBody>
      </p:sp>
      <p:sp>
        <p:nvSpPr>
          <p:cNvPr id="40" name="Rectangle 39"/>
          <p:cNvSpPr/>
          <p:nvPr/>
        </p:nvSpPr>
        <p:spPr>
          <a:xfrm>
            <a:off x="7265567" y="2876231"/>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19</a:t>
            </a:r>
            <a:endParaRPr lang="en-US" dirty="0"/>
          </a:p>
        </p:txBody>
      </p:sp>
      <p:sp>
        <p:nvSpPr>
          <p:cNvPr id="47" name="Content Placeholder 2"/>
          <p:cNvSpPr txBox="1">
            <a:spLocks/>
          </p:cNvSpPr>
          <p:nvPr/>
        </p:nvSpPr>
        <p:spPr>
          <a:xfrm>
            <a:off x="609600" y="1855582"/>
            <a:ext cx="8229600" cy="727397"/>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smtClean="0"/>
              <a:t>The string “</a:t>
            </a:r>
            <a:r>
              <a:rPr lang="en-US" sz="2400" dirty="0" err="1" smtClean="0"/>
              <a:t>verrol</a:t>
            </a:r>
            <a:r>
              <a:rPr lang="en-US" sz="2400" dirty="0" smtClean="0"/>
              <a:t>” has 6 elements:</a:t>
            </a:r>
          </a:p>
          <a:p>
            <a:pPr lvl="1"/>
            <a:r>
              <a:rPr lang="en-US" sz="2400" dirty="0" smtClean="0"/>
              <a:t>‘v’, ‘e’, ‘r’, ‘r’, ‘o’, and ‘l’ </a:t>
            </a:r>
            <a:endParaRPr lang="en-US" sz="2400" dirty="0"/>
          </a:p>
        </p:txBody>
      </p:sp>
    </p:spTree>
    <p:extLst>
      <p:ext uri="{BB962C8B-B14F-4D97-AF65-F5344CB8AC3E}">
        <p14:creationId xmlns:p14="http://schemas.microsoft.com/office/powerpoint/2010/main" val="46088865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nip Same Side Corner Rectangle 5"/>
          <p:cNvSpPr/>
          <p:nvPr/>
        </p:nvSpPr>
        <p:spPr>
          <a:xfrm>
            <a:off x="0" y="2526373"/>
            <a:ext cx="9144000" cy="733775"/>
          </a:xfrm>
          <a:prstGeom prst="snip2SameRect">
            <a:avLst>
              <a:gd name="adj1" fmla="val 0"/>
              <a:gd name="adj2" fmla="val 0"/>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400" b="1" dirty="0" smtClean="0"/>
              <a:t>Section </a:t>
            </a:r>
            <a:r>
              <a:rPr lang="en-US" sz="2400" b="1" dirty="0"/>
              <a:t>5</a:t>
            </a:r>
            <a:r>
              <a:rPr lang="en-US" sz="2400" b="1" dirty="0" smtClean="0"/>
              <a:t> </a:t>
            </a:r>
            <a:r>
              <a:rPr lang="mr-IN" sz="2400" b="1" dirty="0" smtClean="0"/>
              <a:t>–</a:t>
            </a:r>
            <a:r>
              <a:rPr lang="en-US" sz="2400" b="1" dirty="0" smtClean="0"/>
              <a:t> Constants and Variables</a:t>
            </a:r>
            <a:endParaRPr lang="en-US" sz="2400" b="1" dirty="0"/>
          </a:p>
        </p:txBody>
      </p:sp>
      <p:sp>
        <p:nvSpPr>
          <p:cNvPr id="4" name="Rectangle 3"/>
          <p:cNvSpPr/>
          <p:nvPr/>
        </p:nvSpPr>
        <p:spPr>
          <a:xfrm>
            <a:off x="0" y="1714501"/>
            <a:ext cx="9144000" cy="804596"/>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2800" dirty="0" smtClean="0">
                <a:latin typeface="Arial Black"/>
                <a:cs typeface="Arial Black"/>
              </a:rPr>
              <a:t>Chapter 2 : The Basics</a:t>
            </a:r>
            <a:endParaRPr lang="en-US" sz="2800" dirty="0">
              <a:latin typeface="Arial Black"/>
              <a:cs typeface="Arial Black"/>
            </a:endParaRPr>
          </a:p>
        </p:txBody>
      </p:sp>
    </p:spTree>
    <p:extLst>
      <p:ext uri="{BB962C8B-B14F-4D97-AF65-F5344CB8AC3E}">
        <p14:creationId xmlns:p14="http://schemas.microsoft.com/office/powerpoint/2010/main" val="2008175485"/>
      </p:ext>
    </p:extLst>
  </p:cSld>
  <p:clrMapOvr>
    <a:masterClrMapping/>
  </p:clrMapOvr>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Defining and Using Constants</a:t>
            </a:r>
          </a:p>
          <a:p>
            <a:r>
              <a:rPr lang="en-US" dirty="0" smtClean="0"/>
              <a:t>Defining and Using Variables</a:t>
            </a:r>
          </a:p>
        </p:txBody>
      </p:sp>
    </p:spTree>
    <p:extLst>
      <p:ext uri="{BB962C8B-B14F-4D97-AF65-F5344CB8AC3E}">
        <p14:creationId xmlns:p14="http://schemas.microsoft.com/office/powerpoint/2010/main" val="370731961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Basic Data Types</a:t>
            </a:r>
            <a:endParaRPr lang="en-US" dirty="0"/>
          </a:p>
        </p:txBody>
      </p:sp>
      <p:sp>
        <p:nvSpPr>
          <p:cNvPr id="3" name="Content Placeholder 2"/>
          <p:cNvSpPr>
            <a:spLocks noGrp="1"/>
          </p:cNvSpPr>
          <p:nvPr>
            <p:ph idx="1"/>
          </p:nvPr>
        </p:nvSpPr>
        <p:spPr/>
        <p:txBody>
          <a:bodyPr>
            <a:noAutofit/>
          </a:bodyPr>
          <a:lstStyle/>
          <a:p>
            <a:r>
              <a:rPr lang="en-US" sz="2000" dirty="0" err="1" smtClean="0"/>
              <a:t>bool</a:t>
            </a:r>
            <a:endParaRPr lang="en-US" sz="2000" dirty="0"/>
          </a:p>
          <a:p>
            <a:r>
              <a:rPr lang="en-US" sz="2000" dirty="0" smtClean="0"/>
              <a:t>string</a:t>
            </a:r>
            <a:endParaRPr lang="en-US" sz="2000" dirty="0"/>
          </a:p>
          <a:p>
            <a:r>
              <a:rPr lang="en-US" sz="2000" dirty="0"/>
              <a:t>Numeric types</a:t>
            </a:r>
            <a:r>
              <a:rPr lang="en-US" sz="2000" dirty="0" smtClean="0"/>
              <a:t>:</a:t>
            </a:r>
          </a:p>
          <a:p>
            <a:pPr lvl="1"/>
            <a:r>
              <a:rPr lang="en-US" sz="1600" dirty="0" err="1" smtClean="0"/>
              <a:t>uint</a:t>
            </a:r>
            <a:r>
              <a:rPr lang="en-US" sz="1600" dirty="0" smtClean="0"/>
              <a:t>        </a:t>
            </a:r>
            <a:r>
              <a:rPr lang="en-US" sz="1600" dirty="0"/>
              <a:t>either 32 or 64 </a:t>
            </a:r>
            <a:r>
              <a:rPr lang="en-US" sz="1600" dirty="0" smtClean="0"/>
              <a:t>bits</a:t>
            </a:r>
          </a:p>
          <a:p>
            <a:pPr lvl="1"/>
            <a:r>
              <a:rPr lang="en-US" sz="1600" dirty="0" err="1" smtClean="0"/>
              <a:t>int</a:t>
            </a:r>
            <a:r>
              <a:rPr lang="en-US" sz="1600" dirty="0" smtClean="0"/>
              <a:t>         </a:t>
            </a:r>
            <a:r>
              <a:rPr lang="en-US" sz="1600" dirty="0"/>
              <a:t>same size as </a:t>
            </a:r>
            <a:r>
              <a:rPr lang="en-US" sz="1600" dirty="0" err="1" smtClean="0"/>
              <a:t>uint</a:t>
            </a:r>
            <a:endParaRPr lang="en-US" sz="1600" dirty="0" smtClean="0"/>
          </a:p>
          <a:p>
            <a:pPr lvl="1"/>
            <a:r>
              <a:rPr lang="en-US" sz="1600" dirty="0" err="1" smtClean="0"/>
              <a:t>uintptr</a:t>
            </a:r>
            <a:r>
              <a:rPr lang="en-US" sz="1600" dirty="0" smtClean="0"/>
              <a:t>     </a:t>
            </a:r>
            <a:r>
              <a:rPr lang="en-US" sz="1600" dirty="0"/>
              <a:t>an unsigned integer large enough to store the </a:t>
            </a:r>
            <a:r>
              <a:rPr lang="en-US" sz="1600" dirty="0" err="1"/>
              <a:t>uninterpreted</a:t>
            </a:r>
            <a:r>
              <a:rPr lang="en-US" sz="1600" dirty="0"/>
              <a:t> bits </a:t>
            </a:r>
            <a:r>
              <a:rPr lang="en-US" sz="1600" dirty="0" smtClean="0"/>
              <a:t>of a </a:t>
            </a:r>
            <a:r>
              <a:rPr lang="en-US" sz="1600" dirty="0"/>
              <a:t>pointer </a:t>
            </a:r>
            <a:r>
              <a:rPr lang="en-US" sz="1600" dirty="0" smtClean="0"/>
              <a:t>value</a:t>
            </a:r>
          </a:p>
          <a:p>
            <a:pPr lvl="1"/>
            <a:r>
              <a:rPr lang="en-US" sz="1600" dirty="0" smtClean="0"/>
              <a:t>uint8, uint16, uint32, uint64</a:t>
            </a:r>
          </a:p>
          <a:p>
            <a:pPr lvl="1"/>
            <a:r>
              <a:rPr lang="en-US" sz="1600" dirty="0" smtClean="0"/>
              <a:t>int8, int16, int32, int64</a:t>
            </a:r>
          </a:p>
          <a:p>
            <a:pPr lvl="1"/>
            <a:r>
              <a:rPr lang="en-US" sz="1600" dirty="0" smtClean="0"/>
              <a:t>float32     </a:t>
            </a:r>
            <a:r>
              <a:rPr lang="en-US" sz="1600" dirty="0"/>
              <a:t>the set of all IEEE-754 32-bit floating-point </a:t>
            </a:r>
            <a:r>
              <a:rPr lang="en-US" sz="1600" dirty="0" smtClean="0"/>
              <a:t>numbers</a:t>
            </a:r>
          </a:p>
          <a:p>
            <a:pPr lvl="1"/>
            <a:r>
              <a:rPr lang="en-US" sz="1600" dirty="0" smtClean="0"/>
              <a:t>float64     </a:t>
            </a:r>
            <a:r>
              <a:rPr lang="en-US" sz="1600" dirty="0"/>
              <a:t>the set of all IEEE-754 64-bit floating-point </a:t>
            </a:r>
            <a:r>
              <a:rPr lang="en-US" sz="1600" dirty="0" smtClean="0"/>
              <a:t>numbers</a:t>
            </a:r>
          </a:p>
          <a:p>
            <a:pPr lvl="1"/>
            <a:r>
              <a:rPr lang="en-US" sz="1600" dirty="0" smtClean="0"/>
              <a:t>complex64   </a:t>
            </a:r>
            <a:r>
              <a:rPr lang="en-US" sz="1600" dirty="0"/>
              <a:t>the set of all complex numbers with float32 real and imaginary </a:t>
            </a:r>
            <a:r>
              <a:rPr lang="en-US" sz="1600" dirty="0" smtClean="0"/>
              <a:t>parts</a:t>
            </a:r>
          </a:p>
          <a:p>
            <a:pPr lvl="1"/>
            <a:r>
              <a:rPr lang="en-US" sz="1600" dirty="0" smtClean="0"/>
              <a:t>complex128  </a:t>
            </a:r>
            <a:r>
              <a:rPr lang="en-US" sz="1600" dirty="0"/>
              <a:t>the set of all complex numbers with float64 real and imaginary </a:t>
            </a:r>
            <a:r>
              <a:rPr lang="en-US" sz="1600" dirty="0" smtClean="0"/>
              <a:t>parts</a:t>
            </a:r>
          </a:p>
          <a:p>
            <a:pPr lvl="1"/>
            <a:r>
              <a:rPr lang="en-US" sz="1600" dirty="0" smtClean="0"/>
              <a:t>byte        </a:t>
            </a:r>
            <a:r>
              <a:rPr lang="en-US" sz="1600" dirty="0"/>
              <a:t>alias for </a:t>
            </a:r>
            <a:r>
              <a:rPr lang="en-US" sz="1600" dirty="0" smtClean="0"/>
              <a:t>uint8</a:t>
            </a:r>
          </a:p>
          <a:p>
            <a:pPr lvl="1"/>
            <a:r>
              <a:rPr lang="en-US" sz="1600" dirty="0" smtClean="0"/>
              <a:t>rune        </a:t>
            </a:r>
            <a:r>
              <a:rPr lang="en-US" sz="1600" dirty="0"/>
              <a:t>alias for int32 (represents a Unicode code point)</a:t>
            </a:r>
          </a:p>
          <a:p>
            <a:endParaRPr lang="en-US" sz="2000" dirty="0"/>
          </a:p>
        </p:txBody>
      </p:sp>
    </p:spTree>
    <p:extLst>
      <p:ext uri="{BB962C8B-B14F-4D97-AF65-F5344CB8AC3E}">
        <p14:creationId xmlns:p14="http://schemas.microsoft.com/office/powerpoint/2010/main" val="297276673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 Value</a:t>
            </a:r>
            <a:endParaRPr lang="en-US" dirty="0"/>
          </a:p>
        </p:txBody>
      </p:sp>
      <p:sp>
        <p:nvSpPr>
          <p:cNvPr id="3" name="Content Placeholder 2"/>
          <p:cNvSpPr>
            <a:spLocks noGrp="1"/>
          </p:cNvSpPr>
          <p:nvPr>
            <p:ph idx="1"/>
          </p:nvPr>
        </p:nvSpPr>
        <p:spPr/>
        <p:txBody>
          <a:bodyPr>
            <a:normAutofit fontScale="62500" lnSpcReduction="20000"/>
          </a:bodyPr>
          <a:lstStyle/>
          <a:p>
            <a:r>
              <a:rPr lang="en-US" dirty="0" smtClean="0"/>
              <a:t>What is a ‘value’?</a:t>
            </a:r>
          </a:p>
          <a:p>
            <a:r>
              <a:rPr lang="en-US" dirty="0" err="1" smtClean="0"/>
              <a:t>Verrol’s</a:t>
            </a:r>
            <a:r>
              <a:rPr lang="en-US" dirty="0" smtClean="0"/>
              <a:t> definition: </a:t>
            </a:r>
          </a:p>
          <a:p>
            <a:pPr lvl="1"/>
            <a:r>
              <a:rPr lang="en-US" dirty="0" smtClean="0"/>
              <a:t>A value is an </a:t>
            </a:r>
            <a:r>
              <a:rPr lang="en-US" b="1" i="1" dirty="0" smtClean="0">
                <a:solidFill>
                  <a:srgbClr val="008000"/>
                </a:solidFill>
              </a:rPr>
              <a:t>abstraction</a:t>
            </a:r>
            <a:r>
              <a:rPr lang="en-US" dirty="0" smtClean="0">
                <a:solidFill>
                  <a:srgbClr val="008000"/>
                </a:solidFill>
              </a:rPr>
              <a:t> </a:t>
            </a:r>
            <a:r>
              <a:rPr lang="en-US" dirty="0" smtClean="0"/>
              <a:t>to </a:t>
            </a:r>
            <a:r>
              <a:rPr lang="en-US" b="1" i="1" dirty="0" smtClean="0">
                <a:solidFill>
                  <a:srgbClr val="3366FF"/>
                </a:solidFill>
              </a:rPr>
              <a:t>represent</a:t>
            </a:r>
            <a:r>
              <a:rPr lang="en-US" dirty="0" smtClean="0">
                <a:solidFill>
                  <a:srgbClr val="3366FF"/>
                </a:solidFill>
              </a:rPr>
              <a:t> </a:t>
            </a:r>
            <a:r>
              <a:rPr lang="en-US" dirty="0" smtClean="0"/>
              <a:t>a </a:t>
            </a:r>
            <a:r>
              <a:rPr lang="en-US" b="1" i="1" dirty="0" smtClean="0">
                <a:solidFill>
                  <a:schemeClr val="accent5">
                    <a:lumMod val="75000"/>
                  </a:schemeClr>
                </a:solidFill>
              </a:rPr>
              <a:t>computed</a:t>
            </a:r>
            <a:r>
              <a:rPr lang="en-US" b="1" i="1" dirty="0" smtClean="0"/>
              <a:t> </a:t>
            </a:r>
            <a:r>
              <a:rPr lang="en-US" b="1" i="1" dirty="0" smtClean="0">
                <a:solidFill>
                  <a:schemeClr val="bg2">
                    <a:lumMod val="50000"/>
                  </a:schemeClr>
                </a:solidFill>
              </a:rPr>
              <a:t>result</a:t>
            </a:r>
          </a:p>
          <a:p>
            <a:pPr lvl="1"/>
            <a:r>
              <a:rPr lang="en-US" dirty="0" smtClean="0"/>
              <a:t>Not all values </a:t>
            </a:r>
            <a:r>
              <a:rPr lang="en-US" b="1" i="1" dirty="0" smtClean="0">
                <a:solidFill>
                  <a:schemeClr val="accent5">
                    <a:lumMod val="75000"/>
                  </a:schemeClr>
                </a:solidFill>
              </a:rPr>
              <a:t>computed,</a:t>
            </a:r>
            <a:r>
              <a:rPr lang="en-US" dirty="0" smtClean="0"/>
              <a:t> some values just </a:t>
            </a:r>
            <a:r>
              <a:rPr lang="en-US" b="1" i="1" dirty="0" smtClean="0">
                <a:solidFill>
                  <a:srgbClr val="008000"/>
                </a:solidFill>
              </a:rPr>
              <a:t>represents </a:t>
            </a:r>
            <a:r>
              <a:rPr lang="en-US" b="1" i="1" dirty="0" smtClean="0">
                <a:solidFill>
                  <a:srgbClr val="3366FF"/>
                </a:solidFill>
              </a:rPr>
              <a:t>themselves</a:t>
            </a:r>
            <a:r>
              <a:rPr lang="en-US" dirty="0" smtClean="0"/>
              <a:t>. When a value stands for itself, we call it a </a:t>
            </a:r>
            <a:r>
              <a:rPr lang="en-US" b="1" i="1" dirty="0" smtClean="0">
                <a:solidFill>
                  <a:schemeClr val="bg2">
                    <a:lumMod val="50000"/>
                  </a:schemeClr>
                </a:solidFill>
              </a:rPr>
              <a:t>literal</a:t>
            </a:r>
            <a:r>
              <a:rPr lang="en-US" dirty="0" smtClean="0"/>
              <a:t>. NOTE, a </a:t>
            </a:r>
            <a:r>
              <a:rPr lang="en-US" b="1" i="1" dirty="0" smtClean="0">
                <a:solidFill>
                  <a:schemeClr val="bg2">
                    <a:lumMod val="50000"/>
                  </a:schemeClr>
                </a:solidFill>
              </a:rPr>
              <a:t>literal </a:t>
            </a:r>
            <a:r>
              <a:rPr lang="en-US" dirty="0" smtClean="0"/>
              <a:t>is still a value.</a:t>
            </a:r>
          </a:p>
          <a:p>
            <a:r>
              <a:rPr lang="en-US" dirty="0" smtClean="0"/>
              <a:t>Examples:</a:t>
            </a:r>
          </a:p>
          <a:p>
            <a:pPr lvl="1"/>
            <a:r>
              <a:rPr lang="en-US" dirty="0" smtClean="0"/>
              <a:t>6</a:t>
            </a:r>
          </a:p>
          <a:p>
            <a:pPr lvl="2"/>
            <a:r>
              <a:rPr lang="en-US" dirty="0" smtClean="0"/>
              <a:t>6 is a value and also a literal, it stands for itself</a:t>
            </a:r>
          </a:p>
          <a:p>
            <a:pPr lvl="1"/>
            <a:r>
              <a:rPr lang="en-US" dirty="0" smtClean="0"/>
              <a:t>3 + 1</a:t>
            </a:r>
          </a:p>
          <a:p>
            <a:pPr lvl="2"/>
            <a:r>
              <a:rPr lang="en-US" dirty="0" smtClean="0"/>
              <a:t>will compute the value 4, but we don’t see for here</a:t>
            </a:r>
          </a:p>
          <a:p>
            <a:pPr lvl="1"/>
            <a:r>
              <a:rPr lang="en-US" dirty="0" smtClean="0"/>
              <a:t>3.141592</a:t>
            </a:r>
          </a:p>
          <a:p>
            <a:pPr lvl="1"/>
            <a:r>
              <a:rPr lang="en-US" dirty="0" smtClean="0"/>
              <a:t>“</a:t>
            </a:r>
            <a:r>
              <a:rPr lang="en-US" dirty="0" err="1"/>
              <a:t>V</a:t>
            </a:r>
            <a:r>
              <a:rPr lang="en-US" dirty="0" err="1" smtClean="0"/>
              <a:t>errol</a:t>
            </a:r>
            <a:r>
              <a:rPr lang="en-US" dirty="0" smtClean="0"/>
              <a:t>”</a:t>
            </a:r>
          </a:p>
          <a:p>
            <a:pPr lvl="2"/>
            <a:r>
              <a:rPr lang="en-US" dirty="0" smtClean="0"/>
              <a:t>“</a:t>
            </a:r>
            <a:r>
              <a:rPr lang="en-US" dirty="0" err="1" smtClean="0"/>
              <a:t>Verrol</a:t>
            </a:r>
            <a:r>
              <a:rPr lang="en-US" dirty="0" smtClean="0"/>
              <a:t>” is a string literal, it is not a computed value, but still a value</a:t>
            </a:r>
          </a:p>
          <a:p>
            <a:pPr lvl="1"/>
            <a:r>
              <a:rPr lang="en-US" dirty="0" smtClean="0"/>
              <a:t>true</a:t>
            </a:r>
          </a:p>
          <a:p>
            <a:pPr lvl="2"/>
            <a:r>
              <a:rPr lang="en-US" dirty="0" smtClean="0"/>
              <a:t>true is also a literal in Go Language.</a:t>
            </a:r>
          </a:p>
        </p:txBody>
      </p:sp>
    </p:spTree>
    <p:extLst>
      <p:ext uri="{BB962C8B-B14F-4D97-AF65-F5344CB8AC3E}">
        <p14:creationId xmlns:p14="http://schemas.microsoft.com/office/powerpoint/2010/main" val="114315064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 Constant</a:t>
            </a:r>
            <a:endParaRPr lang="en-US" dirty="0"/>
          </a:p>
        </p:txBody>
      </p:sp>
      <p:sp>
        <p:nvSpPr>
          <p:cNvPr id="3" name="Content Placeholder 2"/>
          <p:cNvSpPr>
            <a:spLocks noGrp="1"/>
          </p:cNvSpPr>
          <p:nvPr>
            <p:ph idx="1"/>
          </p:nvPr>
        </p:nvSpPr>
        <p:spPr/>
        <p:txBody>
          <a:bodyPr>
            <a:normAutofit fontScale="62500" lnSpcReduction="20000"/>
          </a:bodyPr>
          <a:lstStyle/>
          <a:p>
            <a:r>
              <a:rPr lang="en-US" dirty="0" smtClean="0"/>
              <a:t>What is a ‘constant’?</a:t>
            </a:r>
          </a:p>
          <a:p>
            <a:r>
              <a:rPr lang="en-US" dirty="0" err="1" smtClean="0"/>
              <a:t>Verrol’s</a:t>
            </a:r>
            <a:r>
              <a:rPr lang="en-US" dirty="0" smtClean="0"/>
              <a:t> definition: </a:t>
            </a:r>
          </a:p>
          <a:p>
            <a:pPr lvl="1"/>
            <a:r>
              <a:rPr lang="en-US" dirty="0" smtClean="0"/>
              <a:t>A </a:t>
            </a:r>
            <a:r>
              <a:rPr lang="en-US" b="1" i="1" dirty="0" smtClean="0">
                <a:solidFill>
                  <a:srgbClr val="008000"/>
                </a:solidFill>
              </a:rPr>
              <a:t>constant </a:t>
            </a:r>
            <a:r>
              <a:rPr lang="en-US" dirty="0"/>
              <a:t>a</a:t>
            </a:r>
            <a:r>
              <a:rPr lang="en-US" dirty="0" smtClean="0"/>
              <a:t> </a:t>
            </a:r>
            <a:r>
              <a:rPr lang="en-US" b="1" i="1" dirty="0" smtClean="0">
                <a:solidFill>
                  <a:srgbClr val="3366FF"/>
                </a:solidFill>
              </a:rPr>
              <a:t>named </a:t>
            </a:r>
            <a:r>
              <a:rPr lang="en-US" dirty="0" smtClean="0"/>
              <a:t>used in place of a </a:t>
            </a:r>
            <a:r>
              <a:rPr lang="en-US" b="1" i="1" dirty="0" smtClean="0">
                <a:solidFill>
                  <a:schemeClr val="accent5">
                    <a:lumMod val="75000"/>
                  </a:schemeClr>
                </a:solidFill>
              </a:rPr>
              <a:t>value</a:t>
            </a:r>
          </a:p>
          <a:p>
            <a:r>
              <a:rPr lang="en-US" dirty="0" smtClean="0">
                <a:solidFill>
                  <a:srgbClr val="000000"/>
                </a:solidFill>
              </a:rPr>
              <a:t>Property</a:t>
            </a:r>
            <a:r>
              <a:rPr lang="en-US" dirty="0" smtClean="0">
                <a:solidFill>
                  <a:schemeClr val="accent5">
                    <a:lumMod val="75000"/>
                  </a:schemeClr>
                </a:solidFill>
              </a:rPr>
              <a:t>:</a:t>
            </a:r>
          </a:p>
          <a:p>
            <a:pPr lvl="1"/>
            <a:r>
              <a:rPr lang="en-US" dirty="0" smtClean="0">
                <a:solidFill>
                  <a:srgbClr val="000000"/>
                </a:solidFill>
              </a:rPr>
              <a:t>The </a:t>
            </a:r>
            <a:r>
              <a:rPr lang="en-US" b="1" i="1" dirty="0" smtClean="0">
                <a:solidFill>
                  <a:schemeClr val="accent5">
                    <a:lumMod val="75000"/>
                  </a:schemeClr>
                </a:solidFill>
              </a:rPr>
              <a:t>value </a:t>
            </a:r>
            <a:r>
              <a:rPr lang="en-US" dirty="0" smtClean="0">
                <a:solidFill>
                  <a:srgbClr val="000000"/>
                </a:solidFill>
              </a:rPr>
              <a:t>of a </a:t>
            </a:r>
            <a:r>
              <a:rPr lang="en-US" b="1" i="1" dirty="0">
                <a:solidFill>
                  <a:srgbClr val="008000"/>
                </a:solidFill>
              </a:rPr>
              <a:t>constant </a:t>
            </a:r>
            <a:r>
              <a:rPr lang="en-US" dirty="0" smtClean="0">
                <a:solidFill>
                  <a:srgbClr val="000000"/>
                </a:solidFill>
              </a:rPr>
              <a:t>can’t be changed after it is assigned</a:t>
            </a:r>
          </a:p>
          <a:p>
            <a:r>
              <a:rPr lang="en-US" dirty="0" smtClean="0"/>
              <a:t>Examples:</a:t>
            </a:r>
          </a:p>
          <a:p>
            <a:pPr lvl="1"/>
            <a:r>
              <a:rPr lang="en-US" dirty="0" smtClean="0"/>
              <a:t>pi</a:t>
            </a:r>
          </a:p>
          <a:p>
            <a:pPr lvl="2"/>
            <a:r>
              <a:rPr lang="en-US" dirty="0" smtClean="0"/>
              <a:t>Used instead of the value 3.14</a:t>
            </a:r>
          </a:p>
          <a:p>
            <a:pPr lvl="1"/>
            <a:r>
              <a:rPr lang="en-US" dirty="0" err="1" smtClean="0"/>
              <a:t>secondsInHour</a:t>
            </a:r>
            <a:endParaRPr lang="en-US" dirty="0" smtClean="0"/>
          </a:p>
          <a:p>
            <a:pPr lvl="2"/>
            <a:r>
              <a:rPr lang="en-US" dirty="0" smtClean="0"/>
              <a:t>Used instead of the value 60</a:t>
            </a:r>
          </a:p>
          <a:p>
            <a:pPr lvl="1"/>
            <a:r>
              <a:rPr lang="en-US" dirty="0" err="1" smtClean="0"/>
              <a:t>hoursInDay</a:t>
            </a:r>
            <a:endParaRPr lang="en-US" dirty="0" smtClean="0"/>
          </a:p>
          <a:p>
            <a:pPr lvl="2"/>
            <a:r>
              <a:rPr lang="en-US" dirty="0" smtClean="0"/>
              <a:t>Used instead of the value 24</a:t>
            </a:r>
          </a:p>
          <a:p>
            <a:pPr lvl="1"/>
            <a:r>
              <a:rPr lang="en-US" dirty="0" err="1" smtClean="0"/>
              <a:t>presenterName</a:t>
            </a:r>
            <a:endParaRPr lang="en-US" dirty="0" smtClean="0"/>
          </a:p>
          <a:p>
            <a:pPr lvl="2"/>
            <a:r>
              <a:rPr lang="en-US" dirty="0" smtClean="0"/>
              <a:t>Used instead of the value “Jane Doe”</a:t>
            </a:r>
          </a:p>
          <a:p>
            <a:pPr lvl="1"/>
            <a:r>
              <a:rPr lang="en-US" dirty="0" err="1" smtClean="0"/>
              <a:t>favoriteLanguage</a:t>
            </a:r>
            <a:endParaRPr lang="en-US" dirty="0" smtClean="0"/>
          </a:p>
          <a:p>
            <a:pPr lvl="2"/>
            <a:r>
              <a:rPr lang="en-US" dirty="0" smtClean="0"/>
              <a:t>Used instead of the value “Go Language”</a:t>
            </a:r>
          </a:p>
        </p:txBody>
      </p:sp>
    </p:spTree>
    <p:extLst>
      <p:ext uri="{BB962C8B-B14F-4D97-AF65-F5344CB8AC3E}">
        <p14:creationId xmlns:p14="http://schemas.microsoft.com/office/powerpoint/2010/main" val="69529124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Syntax: Constant</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How do you define a ‘constant’?</a:t>
            </a:r>
          </a:p>
          <a:p>
            <a:pPr lvl="1"/>
            <a:r>
              <a:rPr lang="en-US" dirty="0" smtClean="0"/>
              <a:t>Formal Syntax: </a:t>
            </a:r>
          </a:p>
          <a:p>
            <a:pPr marL="857250" lvl="2" indent="0">
              <a:buNone/>
            </a:pPr>
            <a:r>
              <a:rPr lang="en-US" b="1" i="1" dirty="0" err="1" smtClean="0">
                <a:solidFill>
                  <a:srgbClr val="008000"/>
                </a:solidFill>
              </a:rPr>
              <a:t>const</a:t>
            </a:r>
            <a:r>
              <a:rPr lang="en-US" b="1" i="1" dirty="0" smtClean="0">
                <a:solidFill>
                  <a:srgbClr val="008000"/>
                </a:solidFill>
              </a:rPr>
              <a:t> </a:t>
            </a:r>
            <a:r>
              <a:rPr lang="en-US" b="1" dirty="0" smtClean="0">
                <a:solidFill>
                  <a:srgbClr val="3366FF"/>
                </a:solidFill>
              </a:rPr>
              <a:t>name/identifier </a:t>
            </a:r>
            <a:r>
              <a:rPr lang="en-US" b="1" i="1" dirty="0" smtClean="0">
                <a:solidFill>
                  <a:schemeClr val="accent2">
                    <a:lumMod val="50000"/>
                  </a:schemeClr>
                </a:solidFill>
              </a:rPr>
              <a:t>[type] </a:t>
            </a:r>
            <a:r>
              <a:rPr lang="en-US" dirty="0" smtClean="0"/>
              <a:t>= </a:t>
            </a:r>
            <a:r>
              <a:rPr lang="en-US" b="1" i="1" dirty="0" smtClean="0">
                <a:solidFill>
                  <a:schemeClr val="accent5">
                    <a:lumMod val="75000"/>
                  </a:schemeClr>
                </a:solidFill>
              </a:rPr>
              <a:t>value</a:t>
            </a:r>
            <a:endParaRPr lang="en-US" b="1" i="1" dirty="0" smtClean="0">
              <a:solidFill>
                <a:schemeClr val="bg2">
                  <a:lumMod val="50000"/>
                </a:schemeClr>
              </a:solidFill>
            </a:endParaRPr>
          </a:p>
          <a:p>
            <a:pPr lvl="2"/>
            <a:r>
              <a:rPr lang="en-US" dirty="0" smtClean="0"/>
              <a:t>Examples:</a:t>
            </a:r>
          </a:p>
          <a:p>
            <a:pPr lvl="3"/>
            <a:r>
              <a:rPr lang="en-US" b="1" i="1" dirty="0" err="1" smtClean="0">
                <a:solidFill>
                  <a:srgbClr val="008000"/>
                </a:solidFill>
              </a:rPr>
              <a:t>const</a:t>
            </a:r>
            <a:r>
              <a:rPr lang="en-US" b="1" i="1" dirty="0" smtClean="0">
                <a:solidFill>
                  <a:srgbClr val="008000"/>
                </a:solidFill>
              </a:rPr>
              <a:t> </a:t>
            </a:r>
            <a:r>
              <a:rPr lang="en-US" b="1" dirty="0" smtClean="0">
                <a:solidFill>
                  <a:srgbClr val="3366FF"/>
                </a:solidFill>
              </a:rPr>
              <a:t>pi </a:t>
            </a:r>
            <a:r>
              <a:rPr lang="en-US" b="1" i="1" dirty="0" smtClean="0">
                <a:solidFill>
                  <a:schemeClr val="accent2">
                    <a:lumMod val="50000"/>
                  </a:schemeClr>
                </a:solidFill>
              </a:rPr>
              <a:t>float32 </a:t>
            </a:r>
            <a:r>
              <a:rPr lang="en-US" dirty="0" smtClean="0"/>
              <a:t>= </a:t>
            </a:r>
            <a:r>
              <a:rPr lang="en-US" b="1" i="1" dirty="0" smtClean="0">
                <a:solidFill>
                  <a:schemeClr val="accent5">
                    <a:lumMod val="75000"/>
                  </a:schemeClr>
                </a:solidFill>
              </a:rPr>
              <a:t>3.14</a:t>
            </a:r>
            <a:endParaRPr lang="en-US" b="1" i="1" dirty="0">
              <a:solidFill>
                <a:schemeClr val="bg2">
                  <a:lumMod val="50000"/>
                </a:schemeClr>
              </a:solidFill>
            </a:endParaRPr>
          </a:p>
          <a:p>
            <a:pPr lvl="3"/>
            <a:r>
              <a:rPr lang="en-US" b="1" i="1" dirty="0" err="1" smtClean="0">
                <a:solidFill>
                  <a:srgbClr val="008000"/>
                </a:solidFill>
              </a:rPr>
              <a:t>const</a:t>
            </a:r>
            <a:r>
              <a:rPr lang="en-US" b="1" i="1" dirty="0" smtClean="0">
                <a:solidFill>
                  <a:srgbClr val="008000"/>
                </a:solidFill>
              </a:rPr>
              <a:t> </a:t>
            </a:r>
            <a:r>
              <a:rPr lang="en-US" b="1" dirty="0" err="1" smtClean="0">
                <a:solidFill>
                  <a:srgbClr val="3366FF"/>
                </a:solidFill>
              </a:rPr>
              <a:t>secondsInMinute</a:t>
            </a:r>
            <a:r>
              <a:rPr lang="en-US" b="1" dirty="0" smtClean="0">
                <a:solidFill>
                  <a:srgbClr val="3366FF"/>
                </a:solidFill>
              </a:rPr>
              <a:t> </a:t>
            </a:r>
            <a:r>
              <a:rPr lang="en-US" b="1" i="1" dirty="0" smtClean="0">
                <a:solidFill>
                  <a:schemeClr val="accent2">
                    <a:lumMod val="50000"/>
                  </a:schemeClr>
                </a:solidFill>
              </a:rPr>
              <a:t>uint8 </a:t>
            </a:r>
            <a:r>
              <a:rPr lang="en-US" dirty="0" smtClean="0"/>
              <a:t>= </a:t>
            </a:r>
            <a:r>
              <a:rPr lang="en-US" b="1" i="1" dirty="0" smtClean="0">
                <a:solidFill>
                  <a:schemeClr val="accent5">
                    <a:lumMod val="75000"/>
                  </a:schemeClr>
                </a:solidFill>
              </a:rPr>
              <a:t>60</a:t>
            </a:r>
            <a:endParaRPr lang="en-US" b="1" i="1" dirty="0">
              <a:solidFill>
                <a:schemeClr val="bg2">
                  <a:lumMod val="50000"/>
                </a:schemeClr>
              </a:solidFill>
            </a:endParaRPr>
          </a:p>
          <a:p>
            <a:pPr lvl="3"/>
            <a:r>
              <a:rPr lang="en-US" b="1" i="1" dirty="0" err="1" smtClean="0">
                <a:solidFill>
                  <a:srgbClr val="008000"/>
                </a:solidFill>
              </a:rPr>
              <a:t>const</a:t>
            </a:r>
            <a:r>
              <a:rPr lang="en-US" b="1" i="1" dirty="0" smtClean="0">
                <a:solidFill>
                  <a:srgbClr val="008000"/>
                </a:solidFill>
              </a:rPr>
              <a:t> </a:t>
            </a:r>
            <a:r>
              <a:rPr lang="en-US" b="1" dirty="0" err="1" smtClean="0">
                <a:solidFill>
                  <a:srgbClr val="3366FF"/>
                </a:solidFill>
              </a:rPr>
              <a:t>hoursInDay</a:t>
            </a:r>
            <a:r>
              <a:rPr lang="en-US" b="1" dirty="0" smtClean="0">
                <a:solidFill>
                  <a:srgbClr val="3366FF"/>
                </a:solidFill>
              </a:rPr>
              <a:t> </a:t>
            </a:r>
            <a:r>
              <a:rPr lang="en-US" b="1" i="1" dirty="0" err="1" smtClean="0">
                <a:solidFill>
                  <a:schemeClr val="accent2">
                    <a:lumMod val="50000"/>
                  </a:schemeClr>
                </a:solidFill>
              </a:rPr>
              <a:t>uint</a:t>
            </a:r>
            <a:r>
              <a:rPr lang="en-US" b="1" i="1" dirty="0" smtClean="0">
                <a:solidFill>
                  <a:schemeClr val="accent2">
                    <a:lumMod val="50000"/>
                  </a:schemeClr>
                </a:solidFill>
              </a:rPr>
              <a:t> </a:t>
            </a:r>
            <a:r>
              <a:rPr lang="en-US" dirty="0"/>
              <a:t>= </a:t>
            </a:r>
            <a:r>
              <a:rPr lang="en-US" b="1" i="1" dirty="0" smtClean="0">
                <a:solidFill>
                  <a:schemeClr val="accent5">
                    <a:lumMod val="75000"/>
                  </a:schemeClr>
                </a:solidFill>
              </a:rPr>
              <a:t>24</a:t>
            </a:r>
            <a:r>
              <a:rPr lang="en-US" b="1" i="1" dirty="0" smtClean="0">
                <a:solidFill>
                  <a:schemeClr val="bg2">
                    <a:lumMod val="50000"/>
                  </a:schemeClr>
                </a:solidFill>
              </a:rPr>
              <a:t>	</a:t>
            </a:r>
            <a:endParaRPr lang="en-US" dirty="0" smtClean="0"/>
          </a:p>
          <a:p>
            <a:pPr lvl="3"/>
            <a:r>
              <a:rPr lang="en-US" b="1" i="1" dirty="0" err="1" smtClean="0">
                <a:solidFill>
                  <a:srgbClr val="008000"/>
                </a:solidFill>
              </a:rPr>
              <a:t>const</a:t>
            </a:r>
            <a:r>
              <a:rPr lang="en-US" b="1" i="1" dirty="0" smtClean="0">
                <a:solidFill>
                  <a:srgbClr val="008000"/>
                </a:solidFill>
              </a:rPr>
              <a:t> </a:t>
            </a:r>
            <a:r>
              <a:rPr lang="en-US" b="1" dirty="0" err="1" smtClean="0">
                <a:solidFill>
                  <a:srgbClr val="3366FF"/>
                </a:solidFill>
              </a:rPr>
              <a:t>presenterName</a:t>
            </a:r>
            <a:r>
              <a:rPr lang="en-US" b="1" dirty="0" smtClean="0">
                <a:solidFill>
                  <a:srgbClr val="3366FF"/>
                </a:solidFill>
              </a:rPr>
              <a:t> </a:t>
            </a:r>
            <a:r>
              <a:rPr lang="en-US" b="1" i="1" dirty="0" smtClean="0">
                <a:solidFill>
                  <a:schemeClr val="accent2">
                    <a:lumMod val="50000"/>
                  </a:schemeClr>
                </a:solidFill>
              </a:rPr>
              <a:t>string </a:t>
            </a:r>
            <a:r>
              <a:rPr lang="en-US" dirty="0" smtClean="0"/>
              <a:t>= </a:t>
            </a:r>
            <a:r>
              <a:rPr lang="en-US" b="1" i="1" dirty="0" smtClean="0">
                <a:solidFill>
                  <a:schemeClr val="accent5">
                    <a:lumMod val="75000"/>
                  </a:schemeClr>
                </a:solidFill>
              </a:rPr>
              <a:t>“Jane Doe”</a:t>
            </a:r>
            <a:endParaRPr lang="en-US" b="1" i="1" dirty="0">
              <a:solidFill>
                <a:schemeClr val="bg2">
                  <a:lumMod val="50000"/>
                </a:schemeClr>
              </a:solidFill>
            </a:endParaRPr>
          </a:p>
          <a:p>
            <a:pPr lvl="1"/>
            <a:r>
              <a:rPr lang="en-US" dirty="0" smtClean="0"/>
              <a:t>Type Inferred Syntax</a:t>
            </a:r>
            <a:r>
              <a:rPr lang="en-US" dirty="0"/>
              <a:t>: </a:t>
            </a:r>
          </a:p>
          <a:p>
            <a:pPr marL="857250" lvl="2" indent="0">
              <a:buNone/>
            </a:pPr>
            <a:r>
              <a:rPr lang="en-US" b="1" i="1" dirty="0" err="1">
                <a:solidFill>
                  <a:srgbClr val="008000"/>
                </a:solidFill>
              </a:rPr>
              <a:t>const</a:t>
            </a:r>
            <a:r>
              <a:rPr lang="en-US" b="1" i="1" dirty="0">
                <a:solidFill>
                  <a:srgbClr val="008000"/>
                </a:solidFill>
              </a:rPr>
              <a:t> </a:t>
            </a:r>
            <a:r>
              <a:rPr lang="en-US" b="1" dirty="0">
                <a:solidFill>
                  <a:srgbClr val="3366FF"/>
                </a:solidFill>
              </a:rPr>
              <a:t>name/</a:t>
            </a:r>
            <a:r>
              <a:rPr lang="en-US" b="1" dirty="0" smtClean="0">
                <a:solidFill>
                  <a:srgbClr val="3366FF"/>
                </a:solidFill>
              </a:rPr>
              <a:t>identifier</a:t>
            </a:r>
            <a:r>
              <a:rPr lang="en-US" b="1" i="1" dirty="0" smtClean="0">
                <a:solidFill>
                  <a:schemeClr val="accent2">
                    <a:lumMod val="50000"/>
                  </a:schemeClr>
                </a:solidFill>
              </a:rPr>
              <a:t> </a:t>
            </a:r>
            <a:r>
              <a:rPr lang="en-US" dirty="0"/>
              <a:t>= </a:t>
            </a:r>
            <a:r>
              <a:rPr lang="en-US" b="1" i="1" dirty="0">
                <a:solidFill>
                  <a:schemeClr val="accent5">
                    <a:lumMod val="75000"/>
                  </a:schemeClr>
                </a:solidFill>
              </a:rPr>
              <a:t>value</a:t>
            </a:r>
            <a:endParaRPr lang="en-US" b="1" i="1" dirty="0">
              <a:solidFill>
                <a:schemeClr val="bg2">
                  <a:lumMod val="50000"/>
                </a:schemeClr>
              </a:solidFill>
            </a:endParaRPr>
          </a:p>
          <a:p>
            <a:pPr lvl="2"/>
            <a:r>
              <a:rPr lang="en-US" dirty="0"/>
              <a:t>Examples:</a:t>
            </a:r>
          </a:p>
          <a:p>
            <a:pPr lvl="3"/>
            <a:r>
              <a:rPr lang="en-US" b="1" i="1" dirty="0" err="1" smtClean="0">
                <a:solidFill>
                  <a:srgbClr val="008000"/>
                </a:solidFill>
              </a:rPr>
              <a:t>const</a:t>
            </a:r>
            <a:r>
              <a:rPr lang="en-US" b="1" i="1" dirty="0" smtClean="0">
                <a:solidFill>
                  <a:srgbClr val="008000"/>
                </a:solidFill>
              </a:rPr>
              <a:t> </a:t>
            </a:r>
            <a:r>
              <a:rPr lang="en-US" b="1" dirty="0" smtClean="0">
                <a:solidFill>
                  <a:srgbClr val="3366FF"/>
                </a:solidFill>
              </a:rPr>
              <a:t>pi</a:t>
            </a:r>
            <a:r>
              <a:rPr lang="en-US" dirty="0" smtClean="0"/>
              <a:t>= </a:t>
            </a:r>
            <a:r>
              <a:rPr lang="en-US" b="1" i="1" dirty="0">
                <a:solidFill>
                  <a:schemeClr val="accent5">
                    <a:lumMod val="75000"/>
                  </a:schemeClr>
                </a:solidFill>
              </a:rPr>
              <a:t>3.14</a:t>
            </a:r>
            <a:endParaRPr lang="en-US" b="1" i="1" dirty="0">
              <a:solidFill>
                <a:schemeClr val="bg2">
                  <a:lumMod val="50000"/>
                </a:schemeClr>
              </a:solidFill>
            </a:endParaRPr>
          </a:p>
          <a:p>
            <a:pPr lvl="3"/>
            <a:r>
              <a:rPr lang="en-US" b="1" i="1" dirty="0" err="1" smtClean="0">
                <a:solidFill>
                  <a:srgbClr val="008000"/>
                </a:solidFill>
              </a:rPr>
              <a:t>const</a:t>
            </a:r>
            <a:r>
              <a:rPr lang="en-US" b="1" i="1" dirty="0" smtClean="0">
                <a:solidFill>
                  <a:srgbClr val="008000"/>
                </a:solidFill>
              </a:rPr>
              <a:t> </a:t>
            </a:r>
            <a:r>
              <a:rPr lang="en-US" b="1" dirty="0" err="1" smtClean="0">
                <a:solidFill>
                  <a:srgbClr val="3366FF"/>
                </a:solidFill>
              </a:rPr>
              <a:t>secondsInMinute</a:t>
            </a:r>
            <a:r>
              <a:rPr lang="en-US" b="1" dirty="0" smtClean="0">
                <a:solidFill>
                  <a:srgbClr val="3366FF"/>
                </a:solidFill>
              </a:rPr>
              <a:t> </a:t>
            </a:r>
            <a:r>
              <a:rPr lang="en-US" dirty="0" smtClean="0"/>
              <a:t>= </a:t>
            </a:r>
            <a:r>
              <a:rPr lang="en-US" b="1" i="1" dirty="0" smtClean="0">
                <a:solidFill>
                  <a:schemeClr val="accent5">
                    <a:lumMod val="75000"/>
                  </a:schemeClr>
                </a:solidFill>
              </a:rPr>
              <a:t>60</a:t>
            </a:r>
          </a:p>
          <a:p>
            <a:pPr lvl="3"/>
            <a:r>
              <a:rPr lang="en-US" b="1" i="1" dirty="0" err="1">
                <a:solidFill>
                  <a:srgbClr val="008000"/>
                </a:solidFill>
              </a:rPr>
              <a:t>const</a:t>
            </a:r>
            <a:r>
              <a:rPr lang="en-US" b="1" i="1" dirty="0">
                <a:solidFill>
                  <a:srgbClr val="008000"/>
                </a:solidFill>
              </a:rPr>
              <a:t> </a:t>
            </a:r>
            <a:r>
              <a:rPr lang="en-US" b="1" dirty="0" err="1">
                <a:solidFill>
                  <a:srgbClr val="3366FF"/>
                </a:solidFill>
              </a:rPr>
              <a:t>hoursInDay</a:t>
            </a:r>
            <a:r>
              <a:rPr lang="en-US" b="1" dirty="0">
                <a:solidFill>
                  <a:srgbClr val="3366FF"/>
                </a:solidFill>
              </a:rPr>
              <a:t> </a:t>
            </a:r>
            <a:r>
              <a:rPr lang="en-US" dirty="0" smtClean="0"/>
              <a:t>= </a:t>
            </a:r>
            <a:r>
              <a:rPr lang="en-US" b="1" i="1" dirty="0">
                <a:solidFill>
                  <a:schemeClr val="accent5">
                    <a:lumMod val="75000"/>
                  </a:schemeClr>
                </a:solidFill>
              </a:rPr>
              <a:t>24</a:t>
            </a:r>
            <a:r>
              <a:rPr lang="en-US" b="1" i="1" dirty="0">
                <a:solidFill>
                  <a:schemeClr val="bg2">
                    <a:lumMod val="50000"/>
                  </a:schemeClr>
                </a:solidFill>
              </a:rPr>
              <a:t>	</a:t>
            </a:r>
          </a:p>
          <a:p>
            <a:pPr lvl="3"/>
            <a:r>
              <a:rPr lang="en-US" b="1" i="1" dirty="0" err="1" smtClean="0">
                <a:solidFill>
                  <a:srgbClr val="008000"/>
                </a:solidFill>
              </a:rPr>
              <a:t>const</a:t>
            </a:r>
            <a:r>
              <a:rPr lang="en-US" b="1" i="1" dirty="0" smtClean="0">
                <a:solidFill>
                  <a:srgbClr val="008000"/>
                </a:solidFill>
              </a:rPr>
              <a:t> </a:t>
            </a:r>
            <a:r>
              <a:rPr lang="en-US" b="1" dirty="0" err="1" smtClean="0">
                <a:solidFill>
                  <a:srgbClr val="3366FF"/>
                </a:solidFill>
              </a:rPr>
              <a:t>favoriteLanguage</a:t>
            </a:r>
            <a:r>
              <a:rPr lang="en-US" b="1" dirty="0" smtClean="0">
                <a:solidFill>
                  <a:srgbClr val="3366FF"/>
                </a:solidFill>
              </a:rPr>
              <a:t> </a:t>
            </a:r>
            <a:r>
              <a:rPr lang="en-US" dirty="0" smtClean="0"/>
              <a:t>= </a:t>
            </a:r>
            <a:r>
              <a:rPr lang="en-US" b="1" i="1" dirty="0">
                <a:solidFill>
                  <a:schemeClr val="accent5">
                    <a:lumMod val="75000"/>
                  </a:schemeClr>
                </a:solidFill>
              </a:rPr>
              <a:t>“Go Language”</a:t>
            </a:r>
            <a:endParaRPr lang="en-US" b="1" i="1" dirty="0">
              <a:solidFill>
                <a:schemeClr val="bg2">
                  <a:lumMod val="50000"/>
                </a:schemeClr>
              </a:solidFill>
            </a:endParaRPr>
          </a:p>
          <a:p>
            <a:pPr lvl="4"/>
            <a:endParaRPr lang="en-US" b="1" i="1" dirty="0">
              <a:solidFill>
                <a:schemeClr val="bg2">
                  <a:lumMod val="50000"/>
                </a:schemeClr>
              </a:solidFill>
            </a:endParaRPr>
          </a:p>
        </p:txBody>
      </p:sp>
    </p:spTree>
    <p:extLst>
      <p:ext uri="{BB962C8B-B14F-4D97-AF65-F5344CB8AC3E}">
        <p14:creationId xmlns:p14="http://schemas.microsoft.com/office/powerpoint/2010/main" val="44587512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 constant/</a:t>
            </a:r>
            <a:r>
              <a:rPr lang="en-US" dirty="0" err="1"/>
              <a:t>main.go</a:t>
            </a:r>
            <a:endParaRPr lang="en-US" dirty="0"/>
          </a:p>
        </p:txBody>
      </p:sp>
      <p:pic>
        <p:nvPicPr>
          <p:cNvPr id="4" name="Content Placeholder 3"/>
          <p:cNvPicPr>
            <a:picLocks noGrp="1" noChangeAspect="1"/>
          </p:cNvPicPr>
          <p:nvPr>
            <p:ph idx="1"/>
          </p:nvPr>
        </p:nvPicPr>
        <p:blipFill>
          <a:blip r:embed="rId2"/>
          <a:srcRect t="-27377" b="-27377"/>
          <a:stretch>
            <a:fillRect/>
          </a:stretch>
        </p:blipFill>
        <p:spPr/>
      </p:pic>
      <p:pic>
        <p:nvPicPr>
          <p:cNvPr id="5" name="Picture 4"/>
          <p:cNvPicPr>
            <a:picLocks noChangeAspect="1"/>
          </p:cNvPicPr>
          <p:nvPr/>
        </p:nvPicPr>
        <p:blipFill>
          <a:blip r:embed="rId3"/>
          <a:stretch>
            <a:fillRect/>
          </a:stretch>
        </p:blipFill>
        <p:spPr>
          <a:xfrm>
            <a:off x="5175828" y="2778233"/>
            <a:ext cx="3510973" cy="1156458"/>
          </a:xfrm>
          <a:prstGeom prst="rect">
            <a:avLst/>
          </a:prstGeom>
        </p:spPr>
      </p:pic>
    </p:spTree>
    <p:extLst>
      <p:ext uri="{BB962C8B-B14F-4D97-AF65-F5344CB8AC3E}">
        <p14:creationId xmlns:p14="http://schemas.microsoft.com/office/powerpoint/2010/main" val="302761237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Explicit Typed Constants</a:t>
            </a:r>
            <a:endParaRPr lang="en-US" dirty="0"/>
          </a:p>
        </p:txBody>
      </p:sp>
      <p:pic>
        <p:nvPicPr>
          <p:cNvPr id="7" name="Content Placeholder 6"/>
          <p:cNvPicPr>
            <a:picLocks noGrp="1" noChangeAspect="1"/>
          </p:cNvPicPr>
          <p:nvPr>
            <p:ph idx="1"/>
          </p:nvPr>
        </p:nvPicPr>
        <p:blipFill>
          <a:blip r:embed="rId2"/>
          <a:srcRect t="-39217" b="-39217"/>
          <a:stretch>
            <a:fillRect/>
          </a:stretch>
        </p:blipFill>
        <p:spPr/>
      </p:pic>
    </p:spTree>
    <p:extLst>
      <p:ext uri="{BB962C8B-B14F-4D97-AF65-F5344CB8AC3E}">
        <p14:creationId xmlns:p14="http://schemas.microsoft.com/office/powerpoint/2010/main" val="20628388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Chapter 1 – Installation and Setup</a:t>
            </a:r>
            <a:endParaRPr lang="en-US" dirty="0"/>
          </a:p>
        </p:txBody>
      </p:sp>
      <p:sp>
        <p:nvSpPr>
          <p:cNvPr id="3" name="Subtitle 2"/>
          <p:cNvSpPr>
            <a:spLocks noGrp="1"/>
          </p:cNvSpPr>
          <p:nvPr>
            <p:ph type="subTitle" idx="1"/>
          </p:nvPr>
        </p:nvSpPr>
        <p:spPr/>
        <p:txBody>
          <a:bodyPr/>
          <a:lstStyle/>
          <a:p>
            <a:r>
              <a:rPr lang="en-US" dirty="0" smtClean="0"/>
              <a:t>Section 3</a:t>
            </a:r>
          </a:p>
          <a:p>
            <a:r>
              <a:rPr lang="en-US" dirty="0" smtClean="0"/>
              <a:t>Go Plugin Setup for Windows</a:t>
            </a:r>
            <a:endParaRPr lang="en-US" dirty="0"/>
          </a:p>
        </p:txBody>
      </p:sp>
    </p:spTree>
    <p:extLst>
      <p:ext uri="{BB962C8B-B14F-4D97-AF65-F5344CB8AC3E}">
        <p14:creationId xmlns:p14="http://schemas.microsoft.com/office/powerpoint/2010/main" val="330395976"/>
      </p:ext>
    </p:extLst>
  </p:cSld>
  <p:clrMapOvr>
    <a:masterClrMapping/>
  </p:clrMapOvr>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Explicit </a:t>
            </a:r>
            <a:r>
              <a:rPr lang="en-US" dirty="0" err="1"/>
              <a:t>vs</a:t>
            </a:r>
            <a:r>
              <a:rPr lang="en-US" dirty="0"/>
              <a:t> Inferred Type Constant</a:t>
            </a:r>
          </a:p>
        </p:txBody>
      </p:sp>
      <p:pic>
        <p:nvPicPr>
          <p:cNvPr id="4" name="Content Placeholder 3"/>
          <p:cNvPicPr>
            <a:picLocks noGrp="1" noChangeAspect="1"/>
          </p:cNvPicPr>
          <p:nvPr>
            <p:ph idx="1"/>
          </p:nvPr>
        </p:nvPicPr>
        <p:blipFill>
          <a:blip r:embed="rId2"/>
          <a:srcRect l="-1186" r="-1186"/>
          <a:stretch>
            <a:fillRect/>
          </a:stretch>
        </p:blipFill>
        <p:spPr/>
      </p:pic>
      <p:cxnSp>
        <p:nvCxnSpPr>
          <p:cNvPr id="5" name="Straight Connector 4"/>
          <p:cNvCxnSpPr/>
          <p:nvPr/>
        </p:nvCxnSpPr>
        <p:spPr>
          <a:xfrm flipV="1">
            <a:off x="1108363" y="1714498"/>
            <a:ext cx="1570182" cy="12989"/>
          </a:xfrm>
          <a:prstGeom prst="line">
            <a:avLst/>
          </a:prstGeom>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p:nvCxnSpPr>
        <p:spPr>
          <a:xfrm>
            <a:off x="1108363" y="3491345"/>
            <a:ext cx="1570182"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flipV="1">
            <a:off x="1108363" y="2267814"/>
            <a:ext cx="1570182" cy="12989"/>
          </a:xfrm>
          <a:prstGeom prst="line">
            <a:avLst/>
          </a:prstGeom>
          <a:ln>
            <a:solidFill>
              <a:srgbClr val="FF0000"/>
            </a:solidFill>
          </a:ln>
        </p:spPr>
        <p:style>
          <a:lnRef idx="2">
            <a:schemeClr val="accent2"/>
          </a:lnRef>
          <a:fillRef idx="0">
            <a:schemeClr val="accent2"/>
          </a:fillRef>
          <a:effectRef idx="1">
            <a:schemeClr val="accent2"/>
          </a:effectRef>
          <a:fontRef idx="minor">
            <a:schemeClr val="tx1"/>
          </a:fontRef>
        </p:style>
      </p:cxnSp>
      <p:cxnSp>
        <p:nvCxnSpPr>
          <p:cNvPr id="8" name="Straight Connector 7"/>
          <p:cNvCxnSpPr/>
          <p:nvPr/>
        </p:nvCxnSpPr>
        <p:spPr>
          <a:xfrm>
            <a:off x="1108363" y="2412419"/>
            <a:ext cx="1570182" cy="0"/>
          </a:xfrm>
          <a:prstGeom prst="line">
            <a:avLst/>
          </a:prstGeom>
          <a:ln>
            <a:solidFill>
              <a:srgbClr val="FFFF00"/>
            </a:solidFill>
          </a:ln>
        </p:spPr>
        <p:style>
          <a:lnRef idx="2">
            <a:schemeClr val="accent2"/>
          </a:lnRef>
          <a:fillRef idx="0">
            <a:schemeClr val="accent2"/>
          </a:fillRef>
          <a:effectRef idx="1">
            <a:schemeClr val="accent2"/>
          </a:effectRef>
          <a:fontRef idx="minor">
            <a:schemeClr val="tx1"/>
          </a:fontRef>
        </p:style>
      </p:cxnSp>
      <p:cxnSp>
        <p:nvCxnSpPr>
          <p:cNvPr id="9" name="Straight Connector 8"/>
          <p:cNvCxnSpPr/>
          <p:nvPr/>
        </p:nvCxnSpPr>
        <p:spPr>
          <a:xfrm flipV="1">
            <a:off x="1108363" y="4031671"/>
            <a:ext cx="1420092" cy="12989"/>
          </a:xfrm>
          <a:prstGeom prst="line">
            <a:avLst/>
          </a:prstGeom>
          <a:ln>
            <a:solidFill>
              <a:srgbClr val="FF0000"/>
            </a:solidFill>
          </a:ln>
        </p:spPr>
        <p:style>
          <a:lnRef idx="2">
            <a:schemeClr val="accent2"/>
          </a:lnRef>
          <a:fillRef idx="0">
            <a:schemeClr val="accent2"/>
          </a:fillRef>
          <a:effectRef idx="1">
            <a:schemeClr val="accent2"/>
          </a:effectRef>
          <a:fontRef idx="minor">
            <a:schemeClr val="tx1"/>
          </a:fontRef>
        </p:style>
      </p:cxnSp>
      <p:cxnSp>
        <p:nvCxnSpPr>
          <p:cNvPr id="10" name="Straight Connector 9"/>
          <p:cNvCxnSpPr/>
          <p:nvPr/>
        </p:nvCxnSpPr>
        <p:spPr>
          <a:xfrm>
            <a:off x="1108363" y="4169350"/>
            <a:ext cx="1420092" cy="0"/>
          </a:xfrm>
          <a:prstGeom prst="line">
            <a:avLst/>
          </a:prstGeom>
          <a:ln>
            <a:solidFill>
              <a:srgbClr val="FFFF00"/>
            </a:solidFill>
          </a:ln>
        </p:spPr>
        <p:style>
          <a:lnRef idx="2">
            <a:schemeClr val="accent2"/>
          </a:lnRef>
          <a:fillRef idx="0">
            <a:schemeClr val="accent2"/>
          </a:fillRef>
          <a:effectRef idx="1">
            <a:schemeClr val="accent2"/>
          </a:effectRef>
          <a:fontRef idx="minor">
            <a:schemeClr val="tx1"/>
          </a:fontRef>
        </p:style>
      </p:cxnSp>
      <p:cxnSp>
        <p:nvCxnSpPr>
          <p:cNvPr id="11" name="Straight Connector 10"/>
          <p:cNvCxnSpPr/>
          <p:nvPr/>
        </p:nvCxnSpPr>
        <p:spPr>
          <a:xfrm>
            <a:off x="1108363" y="2538845"/>
            <a:ext cx="2314864" cy="0"/>
          </a:xfrm>
          <a:prstGeom prst="line">
            <a:avLst/>
          </a:prstGeom>
          <a:ln>
            <a:solidFill>
              <a:srgbClr val="0000FF"/>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1108363" y="2674793"/>
            <a:ext cx="2314864" cy="0"/>
          </a:xfrm>
          <a:prstGeom prst="line">
            <a:avLst/>
          </a:prstGeom>
          <a:ln>
            <a:solidFill>
              <a:srgbClr val="008000"/>
            </a:solidFill>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1108364" y="4302701"/>
            <a:ext cx="2990273" cy="0"/>
          </a:xfrm>
          <a:prstGeom prst="line">
            <a:avLst/>
          </a:prstGeom>
          <a:ln>
            <a:solidFill>
              <a:srgbClr val="0000FF"/>
            </a:solidFill>
          </a:ln>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1108364" y="4438649"/>
            <a:ext cx="2990273" cy="0"/>
          </a:xfrm>
          <a:prstGeom prst="line">
            <a:avLst/>
          </a:prstGeom>
          <a:ln>
            <a:solidFill>
              <a:srgbClr val="008000"/>
            </a:solidFill>
          </a:ln>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a:off x="1108363" y="1862570"/>
            <a:ext cx="1264228" cy="0"/>
          </a:xfrm>
          <a:prstGeom prst="line">
            <a:avLst/>
          </a:prstGeom>
          <a:ln>
            <a:solidFill>
              <a:srgbClr val="3366FF"/>
            </a:solidFill>
          </a:ln>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a:off x="1108363" y="2011505"/>
            <a:ext cx="1264228"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a:off x="1108363" y="3636816"/>
            <a:ext cx="1264228" cy="0"/>
          </a:xfrm>
          <a:prstGeom prst="line">
            <a:avLst/>
          </a:prstGeom>
          <a:ln>
            <a:solidFill>
              <a:srgbClr val="3366FF"/>
            </a:solidFill>
          </a:ln>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a:off x="1108363" y="3769301"/>
            <a:ext cx="1264228"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0093403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 Variable</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What is a ‘variable’?</a:t>
            </a:r>
          </a:p>
          <a:p>
            <a:r>
              <a:rPr lang="en-US" dirty="0" err="1" smtClean="0"/>
              <a:t>Verrol’s</a:t>
            </a:r>
            <a:r>
              <a:rPr lang="en-US" dirty="0" smtClean="0"/>
              <a:t> definition: </a:t>
            </a:r>
          </a:p>
          <a:p>
            <a:pPr lvl="1"/>
            <a:r>
              <a:rPr lang="en-US" dirty="0" smtClean="0"/>
              <a:t>A </a:t>
            </a:r>
            <a:r>
              <a:rPr lang="en-US" b="1" i="1" dirty="0" smtClean="0">
                <a:solidFill>
                  <a:srgbClr val="800000"/>
                </a:solidFill>
              </a:rPr>
              <a:t>variable</a:t>
            </a:r>
            <a:r>
              <a:rPr lang="en-US" dirty="0" smtClean="0">
                <a:solidFill>
                  <a:srgbClr val="800000"/>
                </a:solidFill>
              </a:rPr>
              <a:t> </a:t>
            </a:r>
            <a:r>
              <a:rPr lang="en-US" dirty="0" smtClean="0"/>
              <a:t>is a </a:t>
            </a:r>
            <a:r>
              <a:rPr lang="en-US" b="1" i="1" dirty="0" smtClean="0">
                <a:solidFill>
                  <a:srgbClr val="008000"/>
                </a:solidFill>
              </a:rPr>
              <a:t>named </a:t>
            </a:r>
            <a:r>
              <a:rPr lang="en-US" b="1" i="1" dirty="0" smtClean="0">
                <a:solidFill>
                  <a:srgbClr val="3366FF"/>
                </a:solidFill>
              </a:rPr>
              <a:t>abstraction </a:t>
            </a:r>
            <a:r>
              <a:rPr lang="en-US" dirty="0" smtClean="0"/>
              <a:t>to </a:t>
            </a:r>
            <a:r>
              <a:rPr lang="en-US" b="1" i="1" dirty="0" smtClean="0">
                <a:solidFill>
                  <a:schemeClr val="accent5">
                    <a:lumMod val="75000"/>
                  </a:schemeClr>
                </a:solidFill>
              </a:rPr>
              <a:t>recall </a:t>
            </a:r>
            <a:r>
              <a:rPr lang="en-US" dirty="0" smtClean="0"/>
              <a:t>or</a:t>
            </a:r>
            <a:r>
              <a:rPr lang="en-US" b="1" i="1" dirty="0" smtClean="0">
                <a:solidFill>
                  <a:schemeClr val="accent5">
                    <a:lumMod val="75000"/>
                  </a:schemeClr>
                </a:solidFill>
              </a:rPr>
              <a:t> </a:t>
            </a:r>
            <a:r>
              <a:rPr lang="en-US" b="1" i="1" dirty="0" smtClean="0">
                <a:solidFill>
                  <a:schemeClr val="bg2">
                    <a:lumMod val="50000"/>
                  </a:schemeClr>
                </a:solidFill>
              </a:rPr>
              <a:t>reference </a:t>
            </a:r>
            <a:r>
              <a:rPr lang="en-US" dirty="0" smtClean="0"/>
              <a:t>a</a:t>
            </a:r>
            <a:r>
              <a:rPr lang="en-US" b="1" i="1" dirty="0" smtClean="0">
                <a:solidFill>
                  <a:schemeClr val="bg2">
                    <a:lumMod val="50000"/>
                  </a:schemeClr>
                </a:solidFill>
              </a:rPr>
              <a:t> </a:t>
            </a:r>
            <a:r>
              <a:rPr lang="en-US" b="1" i="1" dirty="0" smtClean="0">
                <a:solidFill>
                  <a:schemeClr val="accent6">
                    <a:lumMod val="75000"/>
                  </a:schemeClr>
                </a:solidFill>
              </a:rPr>
              <a:t>value</a:t>
            </a:r>
          </a:p>
          <a:p>
            <a:pPr lvl="1"/>
            <a:r>
              <a:rPr lang="en-US" dirty="0"/>
              <a:t>A </a:t>
            </a:r>
            <a:r>
              <a:rPr lang="en-US" b="1" i="1" dirty="0">
                <a:solidFill>
                  <a:srgbClr val="800000"/>
                </a:solidFill>
              </a:rPr>
              <a:t>variable</a:t>
            </a:r>
            <a:r>
              <a:rPr lang="en-US" dirty="0">
                <a:solidFill>
                  <a:srgbClr val="800000"/>
                </a:solidFill>
              </a:rPr>
              <a:t> </a:t>
            </a:r>
            <a:r>
              <a:rPr lang="en-US" dirty="0" smtClean="0"/>
              <a:t>can be used anywhere a </a:t>
            </a:r>
            <a:r>
              <a:rPr lang="en-US" b="1" i="1" dirty="0" smtClean="0">
                <a:solidFill>
                  <a:schemeClr val="accent6">
                    <a:lumMod val="75000"/>
                  </a:schemeClr>
                </a:solidFill>
              </a:rPr>
              <a:t>value </a:t>
            </a:r>
            <a:r>
              <a:rPr lang="en-US" dirty="0" smtClean="0"/>
              <a:t>is required/expected.</a:t>
            </a:r>
          </a:p>
          <a:p>
            <a:pPr lvl="1"/>
            <a:r>
              <a:rPr lang="en-US" dirty="0" smtClean="0"/>
              <a:t>We use </a:t>
            </a:r>
            <a:r>
              <a:rPr lang="en-US" b="1" i="1" dirty="0" smtClean="0">
                <a:solidFill>
                  <a:srgbClr val="800000"/>
                </a:solidFill>
              </a:rPr>
              <a:t>variables</a:t>
            </a:r>
            <a:r>
              <a:rPr lang="en-US" dirty="0" smtClean="0">
                <a:solidFill>
                  <a:srgbClr val="800000"/>
                </a:solidFill>
              </a:rPr>
              <a:t> </a:t>
            </a:r>
            <a:r>
              <a:rPr lang="en-US" dirty="0" smtClean="0"/>
              <a:t>to tag/associate data in memory</a:t>
            </a:r>
          </a:p>
          <a:p>
            <a:r>
              <a:rPr lang="en-US" dirty="0" smtClean="0"/>
              <a:t>Property:</a:t>
            </a:r>
          </a:p>
          <a:p>
            <a:pPr lvl="1"/>
            <a:r>
              <a:rPr lang="en-US" b="1" i="1" dirty="0" smtClean="0">
                <a:solidFill>
                  <a:srgbClr val="800000"/>
                </a:solidFill>
              </a:rPr>
              <a:t>Variable</a:t>
            </a:r>
            <a:r>
              <a:rPr lang="en-US" b="1" dirty="0" smtClean="0">
                <a:solidFill>
                  <a:srgbClr val="800000"/>
                </a:solidFill>
              </a:rPr>
              <a:t>s</a:t>
            </a:r>
            <a:r>
              <a:rPr lang="en-US" dirty="0" smtClean="0">
                <a:solidFill>
                  <a:srgbClr val="800000"/>
                </a:solidFill>
              </a:rPr>
              <a:t> </a:t>
            </a:r>
            <a:r>
              <a:rPr lang="en-US" dirty="0" smtClean="0"/>
              <a:t>can change their values over the life of the program</a:t>
            </a:r>
          </a:p>
          <a:p>
            <a:r>
              <a:rPr lang="en-US" dirty="0" smtClean="0"/>
              <a:t>Examples:</a:t>
            </a:r>
          </a:p>
          <a:p>
            <a:pPr lvl="1"/>
            <a:r>
              <a:rPr lang="en-US" dirty="0" err="1" smtClean="0"/>
              <a:t>itemCount</a:t>
            </a:r>
            <a:endParaRPr lang="en-US" dirty="0" smtClean="0"/>
          </a:p>
          <a:p>
            <a:pPr lvl="1"/>
            <a:r>
              <a:rPr lang="en-US" dirty="0" smtClean="0"/>
              <a:t>price</a:t>
            </a:r>
          </a:p>
          <a:p>
            <a:pPr lvl="1"/>
            <a:r>
              <a:rPr lang="en-US" dirty="0" err="1" smtClean="0"/>
              <a:t>myName</a:t>
            </a:r>
            <a:endParaRPr lang="en-US" dirty="0" smtClean="0"/>
          </a:p>
          <a:p>
            <a:pPr lvl="1"/>
            <a:r>
              <a:rPr lang="en-US" dirty="0" err="1" smtClean="0"/>
              <a:t>isLoggingEnabled</a:t>
            </a:r>
            <a:endParaRPr lang="en-US" dirty="0" smtClean="0"/>
          </a:p>
        </p:txBody>
      </p:sp>
    </p:spTree>
    <p:extLst>
      <p:ext uri="{BB962C8B-B14F-4D97-AF65-F5344CB8AC3E}">
        <p14:creationId xmlns:p14="http://schemas.microsoft.com/office/powerpoint/2010/main" val="296200303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Syntax: Variable</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How do you define a ‘variable’?</a:t>
            </a:r>
          </a:p>
          <a:p>
            <a:pPr lvl="1"/>
            <a:r>
              <a:rPr lang="en-US" dirty="0" smtClean="0"/>
              <a:t>Formal Syntax: </a:t>
            </a:r>
          </a:p>
          <a:p>
            <a:pPr marL="857250" lvl="2" indent="0">
              <a:buNone/>
            </a:pPr>
            <a:r>
              <a:rPr lang="en-US" b="1" i="1" dirty="0" err="1" smtClean="0">
                <a:solidFill>
                  <a:srgbClr val="008000"/>
                </a:solidFill>
              </a:rPr>
              <a:t>var</a:t>
            </a:r>
            <a:r>
              <a:rPr lang="en-US" b="1" i="1" dirty="0" smtClean="0">
                <a:solidFill>
                  <a:srgbClr val="008000"/>
                </a:solidFill>
              </a:rPr>
              <a:t> </a:t>
            </a:r>
            <a:r>
              <a:rPr lang="en-US" b="1" dirty="0" smtClean="0">
                <a:solidFill>
                  <a:srgbClr val="3366FF"/>
                </a:solidFill>
              </a:rPr>
              <a:t>name/identifier </a:t>
            </a:r>
            <a:r>
              <a:rPr lang="en-US" b="1" i="1" dirty="0" smtClean="0">
                <a:solidFill>
                  <a:schemeClr val="accent2">
                    <a:lumMod val="50000"/>
                  </a:schemeClr>
                </a:solidFill>
              </a:rPr>
              <a:t>[type] </a:t>
            </a:r>
            <a:r>
              <a:rPr lang="en-US" dirty="0" smtClean="0"/>
              <a:t>= </a:t>
            </a:r>
            <a:r>
              <a:rPr lang="en-US" b="1" i="1" dirty="0" smtClean="0">
                <a:solidFill>
                  <a:schemeClr val="accent5">
                    <a:lumMod val="75000"/>
                  </a:schemeClr>
                </a:solidFill>
              </a:rPr>
              <a:t>value</a:t>
            </a:r>
            <a:endParaRPr lang="en-US" b="1" i="1" dirty="0" smtClean="0">
              <a:solidFill>
                <a:schemeClr val="bg2">
                  <a:lumMod val="50000"/>
                </a:schemeClr>
              </a:solidFill>
            </a:endParaRPr>
          </a:p>
          <a:p>
            <a:pPr lvl="2"/>
            <a:r>
              <a:rPr lang="en-US" dirty="0" smtClean="0"/>
              <a:t>Examples:</a:t>
            </a:r>
          </a:p>
          <a:p>
            <a:pPr lvl="3"/>
            <a:r>
              <a:rPr lang="en-US" b="1" i="1" dirty="0" err="1" smtClean="0">
                <a:solidFill>
                  <a:srgbClr val="008000"/>
                </a:solidFill>
              </a:rPr>
              <a:t>var</a:t>
            </a:r>
            <a:r>
              <a:rPr lang="en-US" b="1" i="1" dirty="0" smtClean="0">
                <a:solidFill>
                  <a:srgbClr val="008000"/>
                </a:solidFill>
              </a:rPr>
              <a:t> </a:t>
            </a:r>
            <a:r>
              <a:rPr lang="en-US" b="1" dirty="0" err="1" smtClean="0">
                <a:solidFill>
                  <a:srgbClr val="3366FF"/>
                </a:solidFill>
              </a:rPr>
              <a:t>itemCount</a:t>
            </a:r>
            <a:r>
              <a:rPr lang="en-US" b="1" dirty="0" smtClean="0">
                <a:solidFill>
                  <a:srgbClr val="3366FF"/>
                </a:solidFill>
              </a:rPr>
              <a:t> </a:t>
            </a:r>
            <a:r>
              <a:rPr lang="en-US" b="1" i="1" dirty="0" err="1" smtClean="0">
                <a:solidFill>
                  <a:schemeClr val="accent2">
                    <a:lumMod val="50000"/>
                  </a:schemeClr>
                </a:solidFill>
              </a:rPr>
              <a:t>uint</a:t>
            </a:r>
            <a:r>
              <a:rPr lang="en-US" b="1" i="1" dirty="0" smtClean="0">
                <a:solidFill>
                  <a:schemeClr val="accent2">
                    <a:lumMod val="50000"/>
                  </a:schemeClr>
                </a:solidFill>
              </a:rPr>
              <a:t> </a:t>
            </a:r>
            <a:r>
              <a:rPr lang="en-US" dirty="0" smtClean="0"/>
              <a:t>= </a:t>
            </a:r>
            <a:r>
              <a:rPr lang="en-US" b="1" i="1" dirty="0" smtClean="0">
                <a:solidFill>
                  <a:schemeClr val="accent5">
                    <a:lumMod val="75000"/>
                  </a:schemeClr>
                </a:solidFill>
              </a:rPr>
              <a:t>537</a:t>
            </a:r>
            <a:endParaRPr lang="en-US" b="1" i="1" dirty="0">
              <a:solidFill>
                <a:schemeClr val="bg2">
                  <a:lumMod val="50000"/>
                </a:schemeClr>
              </a:solidFill>
            </a:endParaRPr>
          </a:p>
          <a:p>
            <a:pPr lvl="3"/>
            <a:r>
              <a:rPr lang="en-US" b="1" i="1" dirty="0" err="1" smtClean="0">
                <a:solidFill>
                  <a:srgbClr val="008000"/>
                </a:solidFill>
              </a:rPr>
              <a:t>var</a:t>
            </a:r>
            <a:r>
              <a:rPr lang="en-US" b="1" i="1" dirty="0" smtClean="0">
                <a:solidFill>
                  <a:srgbClr val="008000"/>
                </a:solidFill>
              </a:rPr>
              <a:t> </a:t>
            </a:r>
            <a:r>
              <a:rPr lang="en-US" b="1" dirty="0" smtClean="0">
                <a:solidFill>
                  <a:srgbClr val="3366FF"/>
                </a:solidFill>
              </a:rPr>
              <a:t>price </a:t>
            </a:r>
            <a:r>
              <a:rPr lang="en-US" b="1" i="1" dirty="0" smtClean="0">
                <a:solidFill>
                  <a:schemeClr val="accent2">
                    <a:lumMod val="50000"/>
                  </a:schemeClr>
                </a:solidFill>
              </a:rPr>
              <a:t>float32 </a:t>
            </a:r>
            <a:r>
              <a:rPr lang="en-US" dirty="0" smtClean="0"/>
              <a:t>= </a:t>
            </a:r>
            <a:r>
              <a:rPr lang="en-US" b="1" i="1" dirty="0" smtClean="0">
                <a:solidFill>
                  <a:schemeClr val="accent5">
                    <a:lumMod val="75000"/>
                  </a:schemeClr>
                </a:solidFill>
              </a:rPr>
              <a:t>235.87</a:t>
            </a:r>
            <a:endParaRPr lang="en-US" b="1" i="1" dirty="0">
              <a:solidFill>
                <a:schemeClr val="bg2">
                  <a:lumMod val="50000"/>
                </a:schemeClr>
              </a:solidFill>
            </a:endParaRPr>
          </a:p>
          <a:p>
            <a:pPr lvl="3"/>
            <a:r>
              <a:rPr lang="en-US" b="1" i="1" dirty="0" err="1" smtClean="0">
                <a:solidFill>
                  <a:srgbClr val="008000"/>
                </a:solidFill>
              </a:rPr>
              <a:t>var</a:t>
            </a:r>
            <a:r>
              <a:rPr lang="en-US" b="1" i="1" dirty="0" smtClean="0">
                <a:solidFill>
                  <a:srgbClr val="008000"/>
                </a:solidFill>
              </a:rPr>
              <a:t> </a:t>
            </a:r>
            <a:r>
              <a:rPr lang="en-US" b="1" dirty="0" err="1" smtClean="0">
                <a:solidFill>
                  <a:srgbClr val="3366FF"/>
                </a:solidFill>
              </a:rPr>
              <a:t>myNme</a:t>
            </a:r>
            <a:r>
              <a:rPr lang="en-US" b="1" dirty="0" smtClean="0">
                <a:solidFill>
                  <a:srgbClr val="3366FF"/>
                </a:solidFill>
              </a:rPr>
              <a:t> </a:t>
            </a:r>
            <a:r>
              <a:rPr lang="en-US" b="1" i="1" dirty="0" smtClean="0">
                <a:solidFill>
                  <a:schemeClr val="accent2">
                    <a:lumMod val="50000"/>
                  </a:schemeClr>
                </a:solidFill>
              </a:rPr>
              <a:t>string </a:t>
            </a:r>
            <a:r>
              <a:rPr lang="en-US" dirty="0" smtClean="0"/>
              <a:t>= </a:t>
            </a:r>
            <a:r>
              <a:rPr lang="en-US" b="1" i="1" dirty="0" smtClean="0">
                <a:solidFill>
                  <a:schemeClr val="accent5">
                    <a:lumMod val="75000"/>
                  </a:schemeClr>
                </a:solidFill>
              </a:rPr>
              <a:t>“</a:t>
            </a:r>
            <a:r>
              <a:rPr lang="en-US" b="1" i="1" dirty="0" err="1" smtClean="0">
                <a:solidFill>
                  <a:schemeClr val="accent5">
                    <a:lumMod val="75000"/>
                  </a:schemeClr>
                </a:solidFill>
              </a:rPr>
              <a:t>Verrol</a:t>
            </a:r>
            <a:r>
              <a:rPr lang="en-US" b="1" i="1" dirty="0" smtClean="0">
                <a:solidFill>
                  <a:schemeClr val="accent5">
                    <a:lumMod val="75000"/>
                  </a:schemeClr>
                </a:solidFill>
              </a:rPr>
              <a:t>”</a:t>
            </a:r>
            <a:endParaRPr lang="en-US" b="1" i="1" dirty="0">
              <a:solidFill>
                <a:schemeClr val="bg2">
                  <a:lumMod val="50000"/>
                </a:schemeClr>
              </a:solidFill>
            </a:endParaRPr>
          </a:p>
          <a:p>
            <a:pPr lvl="3"/>
            <a:r>
              <a:rPr lang="en-US" b="1" i="1" dirty="0" err="1" smtClean="0">
                <a:solidFill>
                  <a:srgbClr val="008000"/>
                </a:solidFill>
              </a:rPr>
              <a:t>var</a:t>
            </a:r>
            <a:r>
              <a:rPr lang="en-US" b="1" i="1" dirty="0" smtClean="0">
                <a:solidFill>
                  <a:srgbClr val="008000"/>
                </a:solidFill>
              </a:rPr>
              <a:t> </a:t>
            </a:r>
            <a:r>
              <a:rPr lang="en-US" b="1" dirty="0" err="1" smtClean="0">
                <a:solidFill>
                  <a:srgbClr val="3366FF"/>
                </a:solidFill>
              </a:rPr>
              <a:t>isLoggingEnabled</a:t>
            </a:r>
            <a:r>
              <a:rPr lang="en-US" b="1" dirty="0" smtClean="0">
                <a:solidFill>
                  <a:srgbClr val="3366FF"/>
                </a:solidFill>
              </a:rPr>
              <a:t> </a:t>
            </a:r>
            <a:r>
              <a:rPr lang="en-US" b="1" i="1" dirty="0" err="1" smtClean="0">
                <a:solidFill>
                  <a:schemeClr val="accent2">
                    <a:lumMod val="50000"/>
                  </a:schemeClr>
                </a:solidFill>
              </a:rPr>
              <a:t>bool</a:t>
            </a:r>
            <a:r>
              <a:rPr lang="en-US" b="1" i="1" dirty="0" smtClean="0">
                <a:solidFill>
                  <a:schemeClr val="accent2">
                    <a:lumMod val="50000"/>
                  </a:schemeClr>
                </a:solidFill>
              </a:rPr>
              <a:t> </a:t>
            </a:r>
            <a:r>
              <a:rPr lang="en-US" dirty="0" smtClean="0"/>
              <a:t>= </a:t>
            </a:r>
            <a:r>
              <a:rPr lang="en-US" b="1" i="1" dirty="0" smtClean="0">
                <a:solidFill>
                  <a:schemeClr val="accent5">
                    <a:lumMod val="75000"/>
                  </a:schemeClr>
                </a:solidFill>
              </a:rPr>
              <a:t>false</a:t>
            </a:r>
            <a:endParaRPr lang="en-US" b="1" i="1" dirty="0">
              <a:solidFill>
                <a:schemeClr val="bg2">
                  <a:lumMod val="50000"/>
                </a:schemeClr>
              </a:solidFill>
            </a:endParaRPr>
          </a:p>
          <a:p>
            <a:pPr lvl="1"/>
            <a:r>
              <a:rPr lang="en-US" dirty="0" smtClean="0"/>
              <a:t>Type Inferred Syntax</a:t>
            </a:r>
            <a:r>
              <a:rPr lang="en-US" dirty="0"/>
              <a:t>: </a:t>
            </a:r>
          </a:p>
          <a:p>
            <a:pPr marL="857250" lvl="2" indent="0">
              <a:buNone/>
            </a:pPr>
            <a:r>
              <a:rPr lang="en-US" b="1" i="1" dirty="0" err="1">
                <a:solidFill>
                  <a:srgbClr val="008000"/>
                </a:solidFill>
              </a:rPr>
              <a:t>var</a:t>
            </a:r>
            <a:r>
              <a:rPr lang="en-US" b="1" i="1" dirty="0">
                <a:solidFill>
                  <a:srgbClr val="008000"/>
                </a:solidFill>
              </a:rPr>
              <a:t> </a:t>
            </a:r>
            <a:r>
              <a:rPr lang="en-US" b="1" dirty="0" smtClean="0">
                <a:solidFill>
                  <a:srgbClr val="3366FF"/>
                </a:solidFill>
              </a:rPr>
              <a:t>name</a:t>
            </a:r>
            <a:r>
              <a:rPr lang="en-US" b="1" dirty="0">
                <a:solidFill>
                  <a:srgbClr val="3366FF"/>
                </a:solidFill>
              </a:rPr>
              <a:t>/</a:t>
            </a:r>
            <a:r>
              <a:rPr lang="en-US" b="1" dirty="0" smtClean="0">
                <a:solidFill>
                  <a:srgbClr val="3366FF"/>
                </a:solidFill>
              </a:rPr>
              <a:t>identifier</a:t>
            </a:r>
            <a:r>
              <a:rPr lang="en-US" b="1" i="1" dirty="0" smtClean="0">
                <a:solidFill>
                  <a:schemeClr val="accent2">
                    <a:lumMod val="50000"/>
                  </a:schemeClr>
                </a:solidFill>
              </a:rPr>
              <a:t> </a:t>
            </a:r>
            <a:r>
              <a:rPr lang="en-US" dirty="0"/>
              <a:t>= </a:t>
            </a:r>
            <a:r>
              <a:rPr lang="en-US" b="1" i="1" dirty="0">
                <a:solidFill>
                  <a:schemeClr val="accent5">
                    <a:lumMod val="75000"/>
                  </a:schemeClr>
                </a:solidFill>
              </a:rPr>
              <a:t>value</a:t>
            </a:r>
            <a:endParaRPr lang="en-US" b="1" i="1" dirty="0">
              <a:solidFill>
                <a:schemeClr val="bg2">
                  <a:lumMod val="50000"/>
                </a:schemeClr>
              </a:solidFill>
            </a:endParaRPr>
          </a:p>
          <a:p>
            <a:pPr lvl="2"/>
            <a:r>
              <a:rPr lang="en-US" dirty="0"/>
              <a:t>Examples:</a:t>
            </a:r>
          </a:p>
          <a:p>
            <a:pPr lvl="3"/>
            <a:r>
              <a:rPr lang="en-US" b="1" i="1" dirty="0" err="1">
                <a:solidFill>
                  <a:srgbClr val="008000"/>
                </a:solidFill>
              </a:rPr>
              <a:t>var</a:t>
            </a:r>
            <a:r>
              <a:rPr lang="en-US" b="1" i="1" dirty="0">
                <a:solidFill>
                  <a:srgbClr val="008000"/>
                </a:solidFill>
              </a:rPr>
              <a:t> </a:t>
            </a:r>
            <a:r>
              <a:rPr lang="en-US" b="1" dirty="0" err="1">
                <a:solidFill>
                  <a:srgbClr val="3366FF"/>
                </a:solidFill>
              </a:rPr>
              <a:t>itemCount</a:t>
            </a:r>
            <a:r>
              <a:rPr lang="en-US" b="1" dirty="0">
                <a:solidFill>
                  <a:srgbClr val="3366FF"/>
                </a:solidFill>
              </a:rPr>
              <a:t> </a:t>
            </a:r>
            <a:r>
              <a:rPr lang="en-US" dirty="0" smtClean="0"/>
              <a:t>= </a:t>
            </a:r>
            <a:r>
              <a:rPr lang="en-US" b="1" i="1" dirty="0">
                <a:solidFill>
                  <a:schemeClr val="accent5">
                    <a:lumMod val="75000"/>
                  </a:schemeClr>
                </a:solidFill>
              </a:rPr>
              <a:t>537</a:t>
            </a:r>
            <a:endParaRPr lang="en-US" b="1" i="1" dirty="0">
              <a:solidFill>
                <a:schemeClr val="bg2">
                  <a:lumMod val="50000"/>
                </a:schemeClr>
              </a:solidFill>
            </a:endParaRPr>
          </a:p>
          <a:p>
            <a:pPr lvl="3"/>
            <a:r>
              <a:rPr lang="en-US" b="1" i="1" dirty="0" err="1">
                <a:solidFill>
                  <a:srgbClr val="008000"/>
                </a:solidFill>
              </a:rPr>
              <a:t>var</a:t>
            </a:r>
            <a:r>
              <a:rPr lang="en-US" b="1" i="1" dirty="0">
                <a:solidFill>
                  <a:srgbClr val="008000"/>
                </a:solidFill>
              </a:rPr>
              <a:t> </a:t>
            </a:r>
            <a:r>
              <a:rPr lang="en-US" b="1" dirty="0">
                <a:solidFill>
                  <a:srgbClr val="3366FF"/>
                </a:solidFill>
              </a:rPr>
              <a:t>price </a:t>
            </a:r>
            <a:r>
              <a:rPr lang="en-US" dirty="0" smtClean="0"/>
              <a:t>= </a:t>
            </a:r>
            <a:r>
              <a:rPr lang="en-US" b="1" i="1" dirty="0">
                <a:solidFill>
                  <a:schemeClr val="accent5">
                    <a:lumMod val="75000"/>
                  </a:schemeClr>
                </a:solidFill>
              </a:rPr>
              <a:t>235.87</a:t>
            </a:r>
            <a:endParaRPr lang="en-US" b="1" i="1" dirty="0">
              <a:solidFill>
                <a:schemeClr val="bg2">
                  <a:lumMod val="50000"/>
                </a:schemeClr>
              </a:solidFill>
            </a:endParaRPr>
          </a:p>
          <a:p>
            <a:pPr lvl="3"/>
            <a:r>
              <a:rPr lang="en-US" b="1" i="1" dirty="0" err="1">
                <a:solidFill>
                  <a:srgbClr val="008000"/>
                </a:solidFill>
              </a:rPr>
              <a:t>var</a:t>
            </a:r>
            <a:r>
              <a:rPr lang="en-US" b="1" i="1" dirty="0">
                <a:solidFill>
                  <a:srgbClr val="008000"/>
                </a:solidFill>
              </a:rPr>
              <a:t> </a:t>
            </a:r>
            <a:r>
              <a:rPr lang="en-US" b="1" dirty="0" err="1">
                <a:solidFill>
                  <a:srgbClr val="3366FF"/>
                </a:solidFill>
              </a:rPr>
              <a:t>myNme</a:t>
            </a:r>
            <a:r>
              <a:rPr lang="en-US" b="1" dirty="0">
                <a:solidFill>
                  <a:srgbClr val="3366FF"/>
                </a:solidFill>
              </a:rPr>
              <a:t> </a:t>
            </a:r>
            <a:r>
              <a:rPr lang="en-US" dirty="0" smtClean="0"/>
              <a:t>= </a:t>
            </a:r>
            <a:r>
              <a:rPr lang="en-US" b="1" i="1" dirty="0">
                <a:solidFill>
                  <a:schemeClr val="accent5">
                    <a:lumMod val="75000"/>
                  </a:schemeClr>
                </a:solidFill>
              </a:rPr>
              <a:t>“</a:t>
            </a:r>
            <a:r>
              <a:rPr lang="en-US" b="1" i="1" dirty="0" err="1">
                <a:solidFill>
                  <a:schemeClr val="accent5">
                    <a:lumMod val="75000"/>
                  </a:schemeClr>
                </a:solidFill>
              </a:rPr>
              <a:t>Verrol</a:t>
            </a:r>
            <a:r>
              <a:rPr lang="en-US" b="1" i="1" dirty="0">
                <a:solidFill>
                  <a:schemeClr val="accent5">
                    <a:lumMod val="75000"/>
                  </a:schemeClr>
                </a:solidFill>
              </a:rPr>
              <a:t>”</a:t>
            </a:r>
            <a:endParaRPr lang="en-US" b="1" i="1" dirty="0">
              <a:solidFill>
                <a:schemeClr val="bg2">
                  <a:lumMod val="50000"/>
                </a:schemeClr>
              </a:solidFill>
            </a:endParaRPr>
          </a:p>
          <a:p>
            <a:pPr lvl="3"/>
            <a:r>
              <a:rPr lang="en-US" b="1" i="1" dirty="0" err="1">
                <a:solidFill>
                  <a:srgbClr val="008000"/>
                </a:solidFill>
              </a:rPr>
              <a:t>var</a:t>
            </a:r>
            <a:r>
              <a:rPr lang="en-US" b="1" i="1" dirty="0">
                <a:solidFill>
                  <a:srgbClr val="008000"/>
                </a:solidFill>
              </a:rPr>
              <a:t> </a:t>
            </a:r>
            <a:r>
              <a:rPr lang="en-US" b="1" dirty="0" err="1">
                <a:solidFill>
                  <a:srgbClr val="3366FF"/>
                </a:solidFill>
              </a:rPr>
              <a:t>isLoggingEnabled</a:t>
            </a:r>
            <a:r>
              <a:rPr lang="en-US" b="1" dirty="0">
                <a:solidFill>
                  <a:srgbClr val="3366FF"/>
                </a:solidFill>
              </a:rPr>
              <a:t> </a:t>
            </a:r>
            <a:r>
              <a:rPr lang="en-US" dirty="0" smtClean="0"/>
              <a:t>= </a:t>
            </a:r>
            <a:r>
              <a:rPr lang="en-US" b="1" i="1" dirty="0" smtClean="0">
                <a:solidFill>
                  <a:schemeClr val="accent5">
                    <a:lumMod val="75000"/>
                  </a:schemeClr>
                </a:solidFill>
              </a:rPr>
              <a:t>false</a:t>
            </a:r>
            <a:endParaRPr lang="en-US" b="1" i="1" dirty="0">
              <a:solidFill>
                <a:schemeClr val="bg2">
                  <a:lumMod val="50000"/>
                </a:schemeClr>
              </a:solidFill>
            </a:endParaRPr>
          </a:p>
        </p:txBody>
      </p:sp>
    </p:spTree>
    <p:extLst>
      <p:ext uri="{BB962C8B-B14F-4D97-AF65-F5344CB8AC3E}">
        <p14:creationId xmlns:p14="http://schemas.microsoft.com/office/powerpoint/2010/main" val="41493057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variable/</a:t>
            </a:r>
            <a:r>
              <a:rPr lang="en-US" dirty="0" err="1" smtClean="0"/>
              <a:t>main.go</a:t>
            </a:r>
            <a:endParaRPr lang="en-US" dirty="0"/>
          </a:p>
        </p:txBody>
      </p:sp>
      <p:pic>
        <p:nvPicPr>
          <p:cNvPr id="13" name="Content Placeholder 12"/>
          <p:cNvPicPr>
            <a:picLocks noGrp="1" noChangeAspect="1"/>
          </p:cNvPicPr>
          <p:nvPr>
            <p:ph idx="1"/>
          </p:nvPr>
        </p:nvPicPr>
        <p:blipFill>
          <a:blip r:embed="rId2"/>
          <a:srcRect t="-16093" b="-16093"/>
          <a:stretch>
            <a:fillRect/>
          </a:stretch>
        </p:blipFill>
        <p:spPr>
          <a:xfrm>
            <a:off x="457200" y="1265634"/>
            <a:ext cx="8229600" cy="3394472"/>
          </a:xfrm>
        </p:spPr>
      </p:pic>
      <p:pic>
        <p:nvPicPr>
          <p:cNvPr id="15" name="Picture 14"/>
          <p:cNvPicPr>
            <a:picLocks noChangeAspect="1"/>
          </p:cNvPicPr>
          <p:nvPr/>
        </p:nvPicPr>
        <p:blipFill>
          <a:blip r:embed="rId3"/>
          <a:stretch>
            <a:fillRect/>
          </a:stretch>
        </p:blipFill>
        <p:spPr>
          <a:xfrm>
            <a:off x="4583545" y="2800070"/>
            <a:ext cx="4103255" cy="1444617"/>
          </a:xfrm>
          <a:prstGeom prst="rect">
            <a:avLst/>
          </a:prstGeom>
        </p:spPr>
      </p:pic>
    </p:spTree>
    <p:extLst>
      <p:ext uri="{BB962C8B-B14F-4D97-AF65-F5344CB8AC3E}">
        <p14:creationId xmlns:p14="http://schemas.microsoft.com/office/powerpoint/2010/main" val="345040036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Explicitly Typed Variable</a:t>
            </a:r>
            <a:endParaRPr lang="en-US" dirty="0"/>
          </a:p>
        </p:txBody>
      </p:sp>
      <p:pic>
        <p:nvPicPr>
          <p:cNvPr id="4" name="Content Placeholder 3"/>
          <p:cNvPicPr>
            <a:picLocks noGrp="1" noChangeAspect="1"/>
          </p:cNvPicPr>
          <p:nvPr>
            <p:ph idx="1"/>
          </p:nvPr>
        </p:nvPicPr>
        <p:blipFill>
          <a:blip r:embed="rId2"/>
          <a:srcRect t="-24149" b="-24149"/>
          <a:stretch>
            <a:fillRect/>
          </a:stretch>
        </p:blipFill>
        <p:spPr/>
      </p:pic>
      <p:pic>
        <p:nvPicPr>
          <p:cNvPr id="5" name="Picture 4"/>
          <p:cNvPicPr>
            <a:picLocks noChangeAspect="1"/>
          </p:cNvPicPr>
          <p:nvPr/>
        </p:nvPicPr>
        <p:blipFill>
          <a:blip r:embed="rId3"/>
          <a:stretch>
            <a:fillRect/>
          </a:stretch>
        </p:blipFill>
        <p:spPr>
          <a:xfrm>
            <a:off x="4768118" y="2817669"/>
            <a:ext cx="3918682" cy="1191491"/>
          </a:xfrm>
          <a:prstGeom prst="rect">
            <a:avLst/>
          </a:prstGeom>
        </p:spPr>
      </p:pic>
    </p:spTree>
    <p:extLst>
      <p:ext uri="{BB962C8B-B14F-4D97-AF65-F5344CB8AC3E}">
        <p14:creationId xmlns:p14="http://schemas.microsoft.com/office/powerpoint/2010/main" val="175592128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Inferred Type Variable</a:t>
            </a:r>
            <a:endParaRPr lang="en-US" dirty="0"/>
          </a:p>
        </p:txBody>
      </p:sp>
      <p:pic>
        <p:nvPicPr>
          <p:cNvPr id="4" name="Content Placeholder 3"/>
          <p:cNvPicPr>
            <a:picLocks noGrp="1" noChangeAspect="1"/>
          </p:cNvPicPr>
          <p:nvPr>
            <p:ph idx="1"/>
          </p:nvPr>
        </p:nvPicPr>
        <p:blipFill>
          <a:blip r:embed="rId2"/>
          <a:srcRect t="-22904" b="-22904"/>
          <a:stretch>
            <a:fillRect/>
          </a:stretch>
        </p:blipFill>
        <p:spPr/>
      </p:pic>
      <p:pic>
        <p:nvPicPr>
          <p:cNvPr id="5" name="Picture 4"/>
          <p:cNvPicPr>
            <a:picLocks noChangeAspect="1"/>
          </p:cNvPicPr>
          <p:nvPr/>
        </p:nvPicPr>
        <p:blipFill>
          <a:blip r:embed="rId3"/>
          <a:stretch>
            <a:fillRect/>
          </a:stretch>
        </p:blipFill>
        <p:spPr>
          <a:xfrm>
            <a:off x="4912591" y="2909221"/>
            <a:ext cx="3774209" cy="1147564"/>
          </a:xfrm>
          <a:prstGeom prst="rect">
            <a:avLst/>
          </a:prstGeom>
        </p:spPr>
      </p:pic>
      <p:pic>
        <p:nvPicPr>
          <p:cNvPr id="6" name="Picture 5"/>
          <p:cNvPicPr>
            <a:picLocks noChangeAspect="1"/>
          </p:cNvPicPr>
          <p:nvPr/>
        </p:nvPicPr>
        <p:blipFill>
          <a:blip r:embed="rId4"/>
          <a:stretch>
            <a:fillRect/>
          </a:stretch>
        </p:blipFill>
        <p:spPr>
          <a:xfrm>
            <a:off x="4912592" y="1734565"/>
            <a:ext cx="3774209" cy="1102070"/>
          </a:xfrm>
          <a:prstGeom prst="rect">
            <a:avLst/>
          </a:prstGeom>
        </p:spPr>
      </p:pic>
      <p:cxnSp>
        <p:nvCxnSpPr>
          <p:cNvPr id="8" name="Straight Connector 7"/>
          <p:cNvCxnSpPr/>
          <p:nvPr/>
        </p:nvCxnSpPr>
        <p:spPr>
          <a:xfrm flipH="1">
            <a:off x="7227456" y="3779693"/>
            <a:ext cx="727363"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7154720" y="2586470"/>
            <a:ext cx="727363"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291940" y="2804679"/>
            <a:ext cx="1455878"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3182923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Constants and Variables in Memory</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3468205490"/>
              </p:ext>
            </p:extLst>
          </p:nvPr>
        </p:nvGraphicFramePr>
        <p:xfrm>
          <a:off x="2012864" y="3145932"/>
          <a:ext cx="5157960" cy="1691639"/>
        </p:xfrm>
        <a:graphic>
          <a:graphicData uri="http://schemas.openxmlformats.org/drawingml/2006/table">
            <a:tbl>
              <a:tblPr firstRow="1" bandRow="1">
                <a:tableStyleId>{5C22544A-7EE6-4342-B048-85BDC9FD1C3A}</a:tableStyleId>
              </a:tblPr>
              <a:tblGrid>
                <a:gridCol w="1719320"/>
                <a:gridCol w="1719320"/>
                <a:gridCol w="1719320"/>
              </a:tblGrid>
              <a:tr h="278130">
                <a:tc>
                  <a:txBody>
                    <a:bodyPr/>
                    <a:lstStyle/>
                    <a:p>
                      <a:r>
                        <a:rPr lang="en-US" sz="1400" dirty="0" err="1" smtClean="0"/>
                        <a:t>const</a:t>
                      </a:r>
                      <a:r>
                        <a:rPr lang="en-US" sz="1400" dirty="0" smtClean="0"/>
                        <a:t>/</a:t>
                      </a:r>
                      <a:r>
                        <a:rPr lang="en-US" sz="1400" dirty="0" err="1" smtClean="0"/>
                        <a:t>var</a:t>
                      </a:r>
                      <a:endParaRPr lang="en-US" sz="1400" dirty="0"/>
                    </a:p>
                  </a:txBody>
                  <a:tcPr marT="34290" marB="34290"/>
                </a:tc>
                <a:tc>
                  <a:txBody>
                    <a:bodyPr/>
                    <a:lstStyle/>
                    <a:p>
                      <a:r>
                        <a:rPr lang="en-US" sz="1400" dirty="0" smtClean="0"/>
                        <a:t>Address</a:t>
                      </a:r>
                      <a:endParaRPr lang="en-US" sz="1400" dirty="0"/>
                    </a:p>
                  </a:txBody>
                  <a:tcPr marT="34290" marB="34290"/>
                </a:tc>
                <a:tc>
                  <a:txBody>
                    <a:bodyPr/>
                    <a:lstStyle/>
                    <a:p>
                      <a:r>
                        <a:rPr lang="en-US" sz="1400" dirty="0" smtClean="0"/>
                        <a:t>Type</a:t>
                      </a:r>
                      <a:endParaRPr lang="en-US" sz="1400" dirty="0"/>
                    </a:p>
                  </a:txBody>
                  <a:tcPr marT="34290" marB="34290"/>
                </a:tc>
              </a:tr>
              <a:tr h="278130">
                <a:tc>
                  <a:txBody>
                    <a:bodyPr/>
                    <a:lstStyle/>
                    <a:p>
                      <a:r>
                        <a:rPr lang="en-US" sz="1400" dirty="0" smtClean="0"/>
                        <a:t>price</a:t>
                      </a:r>
                      <a:endParaRPr lang="en-US" sz="1400" dirty="0"/>
                    </a:p>
                  </a:txBody>
                  <a:tcPr marT="34290" marB="34290"/>
                </a:tc>
                <a:tc>
                  <a:txBody>
                    <a:bodyPr/>
                    <a:lstStyle/>
                    <a:p>
                      <a:r>
                        <a:rPr lang="en-US" sz="1400" dirty="0" smtClean="0"/>
                        <a:t>0</a:t>
                      </a:r>
                      <a:endParaRPr lang="en-US" sz="1400" dirty="0"/>
                    </a:p>
                  </a:txBody>
                  <a:tcPr marT="34290" marB="34290"/>
                </a:tc>
                <a:tc>
                  <a:txBody>
                    <a:bodyPr/>
                    <a:lstStyle/>
                    <a:p>
                      <a:r>
                        <a:rPr lang="en-US" sz="1400" dirty="0" smtClean="0"/>
                        <a:t>float64</a:t>
                      </a:r>
                      <a:endParaRPr lang="en-US" sz="1400" dirty="0"/>
                    </a:p>
                  </a:txBody>
                  <a:tcPr marT="34290" marB="34290"/>
                </a:tc>
              </a:tr>
              <a:tr h="278130">
                <a:tc>
                  <a:txBody>
                    <a:bodyPr/>
                    <a:lstStyle/>
                    <a:p>
                      <a:r>
                        <a:rPr lang="en-US" sz="1400" dirty="0" smtClean="0"/>
                        <a:t>flag</a:t>
                      </a:r>
                      <a:endParaRPr lang="en-US" sz="1400" dirty="0"/>
                    </a:p>
                  </a:txBody>
                  <a:tcPr marT="34290" marB="34290"/>
                </a:tc>
                <a:tc>
                  <a:txBody>
                    <a:bodyPr/>
                    <a:lstStyle/>
                    <a:p>
                      <a:r>
                        <a:rPr lang="en-US" sz="1400" dirty="0" smtClean="0"/>
                        <a:t>8</a:t>
                      </a:r>
                      <a:endParaRPr lang="en-US" sz="1400" dirty="0"/>
                    </a:p>
                  </a:txBody>
                  <a:tcPr marT="34290" marB="34290"/>
                </a:tc>
                <a:tc>
                  <a:txBody>
                    <a:bodyPr/>
                    <a:lstStyle/>
                    <a:p>
                      <a:r>
                        <a:rPr lang="en-US" sz="1400" dirty="0" err="1" smtClean="0"/>
                        <a:t>boolean</a:t>
                      </a:r>
                      <a:endParaRPr lang="en-US" sz="1400" dirty="0"/>
                    </a:p>
                  </a:txBody>
                  <a:tcPr marT="34290" marB="34290"/>
                </a:tc>
              </a:tr>
              <a:tr h="278130">
                <a:tc>
                  <a:txBody>
                    <a:bodyPr/>
                    <a:lstStyle/>
                    <a:p>
                      <a:r>
                        <a:rPr lang="en-US" sz="1400" dirty="0" smtClean="0"/>
                        <a:t>count</a:t>
                      </a:r>
                      <a:endParaRPr lang="en-US" sz="1400" dirty="0"/>
                    </a:p>
                  </a:txBody>
                  <a:tcPr marT="34290" marB="34290"/>
                </a:tc>
                <a:tc>
                  <a:txBody>
                    <a:bodyPr/>
                    <a:lstStyle/>
                    <a:p>
                      <a:r>
                        <a:rPr lang="en-US" sz="1400" dirty="0" smtClean="0"/>
                        <a:t>10</a:t>
                      </a:r>
                      <a:endParaRPr lang="en-US" sz="1400" dirty="0"/>
                    </a:p>
                  </a:txBody>
                  <a:tcPr marT="34290" marB="34290"/>
                </a:tc>
                <a:tc>
                  <a:txBody>
                    <a:bodyPr/>
                    <a:lstStyle/>
                    <a:p>
                      <a:r>
                        <a:rPr lang="en-US" sz="1400" dirty="0" smtClean="0"/>
                        <a:t>int32</a:t>
                      </a:r>
                      <a:endParaRPr lang="en-US" sz="1400" dirty="0"/>
                    </a:p>
                  </a:txBody>
                  <a:tcPr marT="34290" marB="34290"/>
                </a:tc>
              </a:tr>
              <a:tr h="278130">
                <a:tc>
                  <a:txBody>
                    <a:bodyPr/>
                    <a:lstStyle/>
                    <a:p>
                      <a:r>
                        <a:rPr lang="en-US" sz="1400" dirty="0" smtClean="0"/>
                        <a:t>message</a:t>
                      </a:r>
                      <a:endParaRPr lang="en-US" sz="1400" dirty="0"/>
                    </a:p>
                  </a:txBody>
                  <a:tcPr marT="34290" marB="34290"/>
                </a:tc>
                <a:tc>
                  <a:txBody>
                    <a:bodyPr/>
                    <a:lstStyle/>
                    <a:p>
                      <a:r>
                        <a:rPr lang="en-US" sz="1400" dirty="0" smtClean="0"/>
                        <a:t>14</a:t>
                      </a:r>
                      <a:endParaRPr lang="en-US" sz="1400" dirty="0"/>
                    </a:p>
                  </a:txBody>
                  <a:tcPr marT="34290" marB="34290"/>
                </a:tc>
                <a:tc>
                  <a:txBody>
                    <a:bodyPr/>
                    <a:lstStyle/>
                    <a:p>
                      <a:r>
                        <a:rPr lang="en-US" sz="1400" dirty="0" smtClean="0"/>
                        <a:t>string</a:t>
                      </a:r>
                      <a:endParaRPr lang="en-US" sz="1400" dirty="0"/>
                    </a:p>
                  </a:txBody>
                  <a:tcPr marT="34290" marB="34290"/>
                </a:tc>
              </a:tr>
              <a:tr h="278130">
                <a:tc>
                  <a:txBody>
                    <a:bodyPr/>
                    <a:lstStyle/>
                    <a:p>
                      <a:r>
                        <a:rPr lang="en-US" sz="1400" dirty="0" smtClean="0"/>
                        <a:t>name</a:t>
                      </a:r>
                      <a:endParaRPr lang="en-US" sz="1400" dirty="0"/>
                    </a:p>
                  </a:txBody>
                  <a:tcPr marT="34290" marB="34290"/>
                </a:tc>
                <a:tc>
                  <a:txBody>
                    <a:bodyPr/>
                    <a:lstStyle/>
                    <a:p>
                      <a:r>
                        <a:rPr lang="en-US" sz="1400" dirty="0" smtClean="0"/>
                        <a:t>34</a:t>
                      </a:r>
                      <a:endParaRPr lang="en-US" sz="1400" dirty="0"/>
                    </a:p>
                  </a:txBody>
                  <a:tcPr marT="34290" marB="34290"/>
                </a:tc>
                <a:tc>
                  <a:txBody>
                    <a:bodyPr/>
                    <a:lstStyle/>
                    <a:p>
                      <a:r>
                        <a:rPr lang="en-US" sz="1400" dirty="0" smtClean="0"/>
                        <a:t>string</a:t>
                      </a:r>
                      <a:endParaRPr lang="en-US" sz="1400" dirty="0"/>
                    </a:p>
                  </a:txBody>
                  <a:tcPr marT="34290" marB="34290"/>
                </a:tc>
              </a:tr>
            </a:tbl>
          </a:graphicData>
        </a:graphic>
      </p:graphicFrame>
      <p:grpSp>
        <p:nvGrpSpPr>
          <p:cNvPr id="10" name="Group 9"/>
          <p:cNvGrpSpPr/>
          <p:nvPr/>
        </p:nvGrpSpPr>
        <p:grpSpPr>
          <a:xfrm>
            <a:off x="3336700" y="1661348"/>
            <a:ext cx="3165473" cy="221467"/>
            <a:chOff x="2650099" y="2203019"/>
            <a:chExt cx="3165473" cy="295289"/>
          </a:xfrm>
        </p:grpSpPr>
        <p:sp>
          <p:nvSpPr>
            <p:cNvPr id="11" name="Rectangle 10"/>
            <p:cNvSpPr/>
            <p:nvPr/>
          </p:nvSpPr>
          <p:spPr>
            <a:xfrm>
              <a:off x="2650099" y="2203019"/>
              <a:ext cx="247754"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2" name="Rectangle 11"/>
            <p:cNvSpPr/>
            <p:nvPr/>
          </p:nvSpPr>
          <p:spPr>
            <a:xfrm>
              <a:off x="2974290" y="2203019"/>
              <a:ext cx="247754"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3" name="Rectangle 12"/>
            <p:cNvSpPr/>
            <p:nvPr/>
          </p:nvSpPr>
          <p:spPr>
            <a:xfrm>
              <a:off x="3298481" y="2203019"/>
              <a:ext cx="247754"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4" name="Rectangle 13"/>
            <p:cNvSpPr/>
            <p:nvPr/>
          </p:nvSpPr>
          <p:spPr>
            <a:xfrm>
              <a:off x="3622672" y="2203019"/>
              <a:ext cx="247754"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5" name="Rectangle 14"/>
            <p:cNvSpPr/>
            <p:nvPr/>
          </p:nvSpPr>
          <p:spPr>
            <a:xfrm>
              <a:off x="3946863" y="2203019"/>
              <a:ext cx="247754"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6" name="Rectangle 15"/>
            <p:cNvSpPr/>
            <p:nvPr/>
          </p:nvSpPr>
          <p:spPr>
            <a:xfrm>
              <a:off x="4271054" y="2203019"/>
              <a:ext cx="247754"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7" name="Rectangle 16"/>
            <p:cNvSpPr/>
            <p:nvPr/>
          </p:nvSpPr>
          <p:spPr>
            <a:xfrm>
              <a:off x="4595245" y="2203019"/>
              <a:ext cx="247754"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8" name="Rectangle 17"/>
            <p:cNvSpPr/>
            <p:nvPr/>
          </p:nvSpPr>
          <p:spPr>
            <a:xfrm>
              <a:off x="4919436" y="2203019"/>
              <a:ext cx="247754"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9" name="Rectangle 18"/>
            <p:cNvSpPr/>
            <p:nvPr/>
          </p:nvSpPr>
          <p:spPr>
            <a:xfrm>
              <a:off x="5243627" y="2203019"/>
              <a:ext cx="247754" cy="295289"/>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0" name="Rectangle 19"/>
            <p:cNvSpPr/>
            <p:nvPr/>
          </p:nvSpPr>
          <p:spPr>
            <a:xfrm>
              <a:off x="5567818" y="2203019"/>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grpSp>
      <p:sp>
        <p:nvSpPr>
          <p:cNvPr id="8" name="TextBox 7"/>
          <p:cNvSpPr txBox="1"/>
          <p:nvPr/>
        </p:nvSpPr>
        <p:spPr>
          <a:xfrm>
            <a:off x="2567669" y="1633581"/>
            <a:ext cx="569113"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0</a:t>
            </a:r>
            <a:endParaRPr lang="en-US" dirty="0"/>
          </a:p>
        </p:txBody>
      </p:sp>
      <p:sp>
        <p:nvSpPr>
          <p:cNvPr id="32" name="TextBox 31"/>
          <p:cNvSpPr txBox="1"/>
          <p:nvPr/>
        </p:nvSpPr>
        <p:spPr>
          <a:xfrm>
            <a:off x="1371861" y="2080081"/>
            <a:ext cx="92256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address</a:t>
            </a:r>
            <a:endParaRPr lang="en-US" dirty="0"/>
          </a:p>
        </p:txBody>
      </p:sp>
      <p:grpSp>
        <p:nvGrpSpPr>
          <p:cNvPr id="34" name="Group 33"/>
          <p:cNvGrpSpPr/>
          <p:nvPr/>
        </p:nvGrpSpPr>
        <p:grpSpPr>
          <a:xfrm>
            <a:off x="3336700" y="1969348"/>
            <a:ext cx="3165473" cy="221467"/>
            <a:chOff x="2650099" y="2203019"/>
            <a:chExt cx="3165473" cy="295289"/>
          </a:xfrm>
        </p:grpSpPr>
        <p:sp>
          <p:nvSpPr>
            <p:cNvPr id="35" name="Rectangle 34"/>
            <p:cNvSpPr/>
            <p:nvPr/>
          </p:nvSpPr>
          <p:spPr>
            <a:xfrm>
              <a:off x="2650099" y="2203019"/>
              <a:ext cx="247754" cy="29528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36" name="Rectangle 35"/>
            <p:cNvSpPr/>
            <p:nvPr/>
          </p:nvSpPr>
          <p:spPr>
            <a:xfrm>
              <a:off x="2974290" y="2203019"/>
              <a:ext cx="247754" cy="29528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37" name="Rectangle 36"/>
            <p:cNvSpPr/>
            <p:nvPr/>
          </p:nvSpPr>
          <p:spPr>
            <a:xfrm>
              <a:off x="3298481" y="2203019"/>
              <a:ext cx="247754" cy="29528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38" name="Rectangle 37"/>
            <p:cNvSpPr/>
            <p:nvPr/>
          </p:nvSpPr>
          <p:spPr>
            <a:xfrm>
              <a:off x="3622672" y="2203019"/>
              <a:ext cx="247754" cy="29528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39" name="Rectangle 38"/>
            <p:cNvSpPr/>
            <p:nvPr/>
          </p:nvSpPr>
          <p:spPr>
            <a:xfrm>
              <a:off x="3946863"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40" name="Rectangle 39"/>
            <p:cNvSpPr/>
            <p:nvPr/>
          </p:nvSpPr>
          <p:spPr>
            <a:xfrm>
              <a:off x="4271054"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41" name="Rectangle 40"/>
            <p:cNvSpPr/>
            <p:nvPr/>
          </p:nvSpPr>
          <p:spPr>
            <a:xfrm>
              <a:off x="4595245"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42" name="Rectangle 41"/>
            <p:cNvSpPr/>
            <p:nvPr/>
          </p:nvSpPr>
          <p:spPr>
            <a:xfrm>
              <a:off x="4919436"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43" name="Rectangle 42"/>
            <p:cNvSpPr/>
            <p:nvPr/>
          </p:nvSpPr>
          <p:spPr>
            <a:xfrm>
              <a:off x="5243627"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44" name="Rectangle 43"/>
            <p:cNvSpPr/>
            <p:nvPr/>
          </p:nvSpPr>
          <p:spPr>
            <a:xfrm>
              <a:off x="5567818"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grpSp>
      <p:sp>
        <p:nvSpPr>
          <p:cNvPr id="45" name="TextBox 44"/>
          <p:cNvSpPr txBox="1"/>
          <p:nvPr/>
        </p:nvSpPr>
        <p:spPr>
          <a:xfrm>
            <a:off x="2567669" y="1941581"/>
            <a:ext cx="569113"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10</a:t>
            </a:r>
            <a:endParaRPr lang="en-US" dirty="0"/>
          </a:p>
        </p:txBody>
      </p:sp>
      <p:grpSp>
        <p:nvGrpSpPr>
          <p:cNvPr id="46" name="Group 45"/>
          <p:cNvGrpSpPr/>
          <p:nvPr/>
        </p:nvGrpSpPr>
        <p:grpSpPr>
          <a:xfrm>
            <a:off x="3336700" y="2292357"/>
            <a:ext cx="3165473" cy="221467"/>
            <a:chOff x="2650099" y="2203019"/>
            <a:chExt cx="3165473" cy="295289"/>
          </a:xfrm>
        </p:grpSpPr>
        <p:sp>
          <p:nvSpPr>
            <p:cNvPr id="47" name="Rectangle 46"/>
            <p:cNvSpPr/>
            <p:nvPr/>
          </p:nvSpPr>
          <p:spPr>
            <a:xfrm>
              <a:off x="2650099"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48" name="Rectangle 47"/>
            <p:cNvSpPr/>
            <p:nvPr/>
          </p:nvSpPr>
          <p:spPr>
            <a:xfrm>
              <a:off x="2974290"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49" name="Rectangle 48"/>
            <p:cNvSpPr/>
            <p:nvPr/>
          </p:nvSpPr>
          <p:spPr>
            <a:xfrm>
              <a:off x="3298481"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50" name="Rectangle 49"/>
            <p:cNvSpPr/>
            <p:nvPr/>
          </p:nvSpPr>
          <p:spPr>
            <a:xfrm>
              <a:off x="3622672"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51" name="Rectangle 50"/>
            <p:cNvSpPr/>
            <p:nvPr/>
          </p:nvSpPr>
          <p:spPr>
            <a:xfrm>
              <a:off x="3946863"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52" name="Rectangle 51"/>
            <p:cNvSpPr/>
            <p:nvPr/>
          </p:nvSpPr>
          <p:spPr>
            <a:xfrm>
              <a:off x="4271054"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53" name="Rectangle 52"/>
            <p:cNvSpPr/>
            <p:nvPr/>
          </p:nvSpPr>
          <p:spPr>
            <a:xfrm>
              <a:off x="4595245"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54" name="Rectangle 53"/>
            <p:cNvSpPr/>
            <p:nvPr/>
          </p:nvSpPr>
          <p:spPr>
            <a:xfrm>
              <a:off x="4919436"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55" name="Rectangle 54"/>
            <p:cNvSpPr/>
            <p:nvPr/>
          </p:nvSpPr>
          <p:spPr>
            <a:xfrm>
              <a:off x="5243627"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56" name="Rectangle 55"/>
            <p:cNvSpPr/>
            <p:nvPr/>
          </p:nvSpPr>
          <p:spPr>
            <a:xfrm>
              <a:off x="5567818"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grpSp>
      <p:sp>
        <p:nvSpPr>
          <p:cNvPr id="57" name="TextBox 56"/>
          <p:cNvSpPr txBox="1"/>
          <p:nvPr/>
        </p:nvSpPr>
        <p:spPr>
          <a:xfrm>
            <a:off x="2567669" y="2264590"/>
            <a:ext cx="569113"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20</a:t>
            </a:r>
            <a:endParaRPr lang="en-US" dirty="0"/>
          </a:p>
        </p:txBody>
      </p:sp>
      <p:grpSp>
        <p:nvGrpSpPr>
          <p:cNvPr id="58" name="Group 57"/>
          <p:cNvGrpSpPr/>
          <p:nvPr/>
        </p:nvGrpSpPr>
        <p:grpSpPr>
          <a:xfrm>
            <a:off x="3336700" y="2600357"/>
            <a:ext cx="3165473" cy="221467"/>
            <a:chOff x="2650099" y="2203019"/>
            <a:chExt cx="3165473" cy="295289"/>
          </a:xfrm>
        </p:grpSpPr>
        <p:sp>
          <p:nvSpPr>
            <p:cNvPr id="59" name="Rectangle 58"/>
            <p:cNvSpPr/>
            <p:nvPr/>
          </p:nvSpPr>
          <p:spPr>
            <a:xfrm>
              <a:off x="2650099" y="2203019"/>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60" name="Rectangle 59"/>
            <p:cNvSpPr/>
            <p:nvPr/>
          </p:nvSpPr>
          <p:spPr>
            <a:xfrm>
              <a:off x="2974290" y="2203019"/>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61" name="Rectangle 60"/>
            <p:cNvSpPr/>
            <p:nvPr/>
          </p:nvSpPr>
          <p:spPr>
            <a:xfrm>
              <a:off x="3298481" y="2203019"/>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62" name="Rectangle 61"/>
            <p:cNvSpPr/>
            <p:nvPr/>
          </p:nvSpPr>
          <p:spPr>
            <a:xfrm>
              <a:off x="3622672" y="2203019"/>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63" name="Rectangle 62"/>
            <p:cNvSpPr/>
            <p:nvPr/>
          </p:nvSpPr>
          <p:spPr>
            <a:xfrm>
              <a:off x="3946863" y="2203019"/>
              <a:ext cx="247754" cy="29528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64" name="Rectangle 63"/>
            <p:cNvSpPr/>
            <p:nvPr/>
          </p:nvSpPr>
          <p:spPr>
            <a:xfrm>
              <a:off x="4271054" y="2203019"/>
              <a:ext cx="247754" cy="29528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65" name="Rectangle 64"/>
            <p:cNvSpPr/>
            <p:nvPr/>
          </p:nvSpPr>
          <p:spPr>
            <a:xfrm>
              <a:off x="4595245" y="2203019"/>
              <a:ext cx="247754" cy="29528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66" name="Rectangle 65"/>
            <p:cNvSpPr/>
            <p:nvPr/>
          </p:nvSpPr>
          <p:spPr>
            <a:xfrm>
              <a:off x="4919436" y="2203019"/>
              <a:ext cx="247754" cy="29528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67" name="Rectangle 66"/>
            <p:cNvSpPr/>
            <p:nvPr/>
          </p:nvSpPr>
          <p:spPr>
            <a:xfrm>
              <a:off x="5243627" y="2203019"/>
              <a:ext cx="247754" cy="29528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68" name="Rectangle 67"/>
            <p:cNvSpPr/>
            <p:nvPr/>
          </p:nvSpPr>
          <p:spPr>
            <a:xfrm>
              <a:off x="5567818" y="2203019"/>
              <a:ext cx="247754" cy="29528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grpSp>
      <p:sp>
        <p:nvSpPr>
          <p:cNvPr id="69" name="TextBox 68"/>
          <p:cNvSpPr txBox="1"/>
          <p:nvPr/>
        </p:nvSpPr>
        <p:spPr>
          <a:xfrm>
            <a:off x="2567669" y="2572590"/>
            <a:ext cx="569113"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30</a:t>
            </a:r>
            <a:endParaRPr lang="en-US" dirty="0"/>
          </a:p>
        </p:txBody>
      </p:sp>
      <p:sp>
        <p:nvSpPr>
          <p:cNvPr id="71" name="Left Brace 70"/>
          <p:cNvSpPr/>
          <p:nvPr/>
        </p:nvSpPr>
        <p:spPr>
          <a:xfrm>
            <a:off x="2294426" y="1661348"/>
            <a:ext cx="215663" cy="1160476"/>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2" name="Left Brace 71"/>
          <p:cNvSpPr/>
          <p:nvPr/>
        </p:nvSpPr>
        <p:spPr>
          <a:xfrm rot="5400000">
            <a:off x="4838562" y="-101103"/>
            <a:ext cx="161747" cy="3165473"/>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3" name="TextBox 72"/>
          <p:cNvSpPr txBox="1"/>
          <p:nvPr/>
        </p:nvSpPr>
        <p:spPr>
          <a:xfrm>
            <a:off x="4633464" y="1026600"/>
            <a:ext cx="597147"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data</a:t>
            </a:r>
            <a:endParaRPr lang="en-US" dirty="0"/>
          </a:p>
        </p:txBody>
      </p:sp>
    </p:spTree>
    <p:extLst>
      <p:ext uri="{BB962C8B-B14F-4D97-AF65-F5344CB8AC3E}">
        <p14:creationId xmlns:p14="http://schemas.microsoft.com/office/powerpoint/2010/main" val="297493921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nip Same Side Corner Rectangle 5"/>
          <p:cNvSpPr/>
          <p:nvPr/>
        </p:nvSpPr>
        <p:spPr>
          <a:xfrm>
            <a:off x="0" y="2526373"/>
            <a:ext cx="9144000" cy="733775"/>
          </a:xfrm>
          <a:prstGeom prst="snip2SameRect">
            <a:avLst>
              <a:gd name="adj1" fmla="val 0"/>
              <a:gd name="adj2" fmla="val 0"/>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400" b="1" dirty="0" smtClean="0"/>
              <a:t>Section 6 </a:t>
            </a:r>
            <a:r>
              <a:rPr lang="mr-IN" sz="2400" b="1" dirty="0" smtClean="0"/>
              <a:t>–</a:t>
            </a:r>
            <a:r>
              <a:rPr lang="en-US" sz="2400" b="1" dirty="0" smtClean="0"/>
              <a:t> Pointers</a:t>
            </a:r>
            <a:endParaRPr lang="en-US" sz="2400" b="1" dirty="0"/>
          </a:p>
        </p:txBody>
      </p:sp>
      <p:sp>
        <p:nvSpPr>
          <p:cNvPr id="4" name="Rectangle 3"/>
          <p:cNvSpPr/>
          <p:nvPr/>
        </p:nvSpPr>
        <p:spPr>
          <a:xfrm>
            <a:off x="0" y="1714501"/>
            <a:ext cx="9144000" cy="804596"/>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2800" dirty="0" smtClean="0">
                <a:latin typeface="Arial Black"/>
                <a:cs typeface="Arial Black"/>
              </a:rPr>
              <a:t>Chapter 2 : The Basics</a:t>
            </a:r>
            <a:endParaRPr lang="en-US" sz="2800" dirty="0">
              <a:latin typeface="Arial Black"/>
              <a:cs typeface="Arial Black"/>
            </a:endParaRPr>
          </a:p>
        </p:txBody>
      </p:sp>
    </p:spTree>
    <p:extLst>
      <p:ext uri="{BB962C8B-B14F-4D97-AF65-F5344CB8AC3E}">
        <p14:creationId xmlns:p14="http://schemas.microsoft.com/office/powerpoint/2010/main" val="495195094"/>
      </p:ext>
    </p:extLst>
  </p:cSld>
  <p:clrMapOvr>
    <a:masterClrMapping/>
  </p:clrMapOvr>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a ‘pointer’?</a:t>
            </a:r>
          </a:p>
          <a:p>
            <a:r>
              <a:rPr lang="en-US" dirty="0" smtClean="0"/>
              <a:t>Understanding and using ‘pointers’</a:t>
            </a:r>
          </a:p>
        </p:txBody>
      </p:sp>
    </p:spTree>
    <p:extLst>
      <p:ext uri="{BB962C8B-B14F-4D97-AF65-F5344CB8AC3E}">
        <p14:creationId xmlns:p14="http://schemas.microsoft.com/office/powerpoint/2010/main" val="397685477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Revisiting Data Storage</a:t>
            </a:r>
            <a:endParaRPr lang="en-US" dirty="0"/>
          </a:p>
        </p:txBody>
      </p:sp>
      <p:sp>
        <p:nvSpPr>
          <p:cNvPr id="3" name="Content Placeholder 2"/>
          <p:cNvSpPr>
            <a:spLocks noGrp="1"/>
          </p:cNvSpPr>
          <p:nvPr>
            <p:ph idx="1"/>
          </p:nvPr>
        </p:nvSpPr>
        <p:spPr/>
        <p:txBody>
          <a:bodyPr/>
          <a:lstStyle/>
          <a:p>
            <a:r>
              <a:rPr lang="en-US" dirty="0" smtClean="0"/>
              <a:t>We have a value </a:t>
            </a:r>
            <a:r>
              <a:rPr lang="en-US" b="1" i="1" dirty="0" smtClean="0">
                <a:solidFill>
                  <a:srgbClr val="C0504D"/>
                </a:solidFill>
              </a:rPr>
              <a:t>1737</a:t>
            </a:r>
            <a:endParaRPr lang="en-US" dirty="0"/>
          </a:p>
        </p:txBody>
      </p:sp>
    </p:spTree>
    <p:extLst>
      <p:ext uri="{BB962C8B-B14F-4D97-AF65-F5344CB8AC3E}">
        <p14:creationId xmlns:p14="http://schemas.microsoft.com/office/powerpoint/2010/main" val="7615426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Chapter 1 – Installation and Setup</a:t>
            </a:r>
            <a:endParaRPr lang="en-US" dirty="0"/>
          </a:p>
        </p:txBody>
      </p:sp>
      <p:sp>
        <p:nvSpPr>
          <p:cNvPr id="3" name="Subtitle 2"/>
          <p:cNvSpPr>
            <a:spLocks noGrp="1"/>
          </p:cNvSpPr>
          <p:nvPr>
            <p:ph type="subTitle" idx="1"/>
          </p:nvPr>
        </p:nvSpPr>
        <p:spPr/>
        <p:txBody>
          <a:bodyPr/>
          <a:lstStyle/>
          <a:p>
            <a:r>
              <a:rPr lang="en-US" dirty="0" smtClean="0"/>
              <a:t>Section 4</a:t>
            </a:r>
          </a:p>
          <a:p>
            <a:r>
              <a:rPr lang="en-US" dirty="0" smtClean="0"/>
              <a:t>Go Tools and Plugin Setup for Linux</a:t>
            </a:r>
            <a:endParaRPr lang="en-US" dirty="0"/>
          </a:p>
        </p:txBody>
      </p:sp>
    </p:spTree>
    <p:extLst>
      <p:ext uri="{BB962C8B-B14F-4D97-AF65-F5344CB8AC3E}">
        <p14:creationId xmlns:p14="http://schemas.microsoft.com/office/powerpoint/2010/main" val="1590318880"/>
      </p:ext>
    </p:extLst>
  </p:cSld>
  <p:clrMapOvr>
    <a:masterClrMapping/>
  </p:clrMapOvr>
  <p:timing>
    <p:tnLst>
      <p:par>
        <p:cTn xmlns:p14="http://schemas.microsoft.com/office/powerpoint/2010/mai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Revisiting Data Storage</a:t>
            </a:r>
            <a:endParaRPr lang="en-US" dirty="0"/>
          </a:p>
        </p:txBody>
      </p:sp>
      <p:sp>
        <p:nvSpPr>
          <p:cNvPr id="3" name="Content Placeholder 2"/>
          <p:cNvSpPr>
            <a:spLocks noGrp="1"/>
          </p:cNvSpPr>
          <p:nvPr>
            <p:ph idx="1"/>
          </p:nvPr>
        </p:nvSpPr>
        <p:spPr/>
        <p:txBody>
          <a:bodyPr/>
          <a:lstStyle/>
          <a:p>
            <a:r>
              <a:rPr lang="en-US" dirty="0" smtClean="0"/>
              <a:t>Our value </a:t>
            </a:r>
            <a:r>
              <a:rPr lang="en-US" b="1" i="1" dirty="0" smtClean="0">
                <a:solidFill>
                  <a:srgbClr val="C0504D"/>
                </a:solidFill>
              </a:rPr>
              <a:t>1737 </a:t>
            </a:r>
            <a:r>
              <a:rPr lang="en-US" dirty="0" smtClean="0"/>
              <a:t>is stored somewhere in memory</a:t>
            </a:r>
            <a:endParaRPr lang="en-US" dirty="0"/>
          </a:p>
        </p:txBody>
      </p:sp>
      <p:sp>
        <p:nvSpPr>
          <p:cNvPr id="4" name="Rectangle 3"/>
          <p:cNvSpPr/>
          <p:nvPr/>
        </p:nvSpPr>
        <p:spPr>
          <a:xfrm>
            <a:off x="3833395" y="2606202"/>
            <a:ext cx="1722676" cy="26899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1737</a:t>
            </a:r>
            <a:endParaRPr lang="en-US" dirty="0"/>
          </a:p>
        </p:txBody>
      </p:sp>
      <p:sp>
        <p:nvSpPr>
          <p:cNvPr id="5" name="TextBox 4"/>
          <p:cNvSpPr txBox="1"/>
          <p:nvPr/>
        </p:nvSpPr>
        <p:spPr>
          <a:xfrm>
            <a:off x="3833395" y="2875201"/>
            <a:ext cx="1722676"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endParaRPr lang="en-US" dirty="0"/>
          </a:p>
        </p:txBody>
      </p:sp>
    </p:spTree>
    <p:extLst>
      <p:ext uri="{BB962C8B-B14F-4D97-AF65-F5344CB8AC3E}">
        <p14:creationId xmlns:p14="http://schemas.microsoft.com/office/powerpoint/2010/main" val="66971042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Revisiting Data Storage</a:t>
            </a:r>
            <a:endParaRPr lang="en-US" dirty="0"/>
          </a:p>
        </p:txBody>
      </p:sp>
      <p:sp>
        <p:nvSpPr>
          <p:cNvPr id="3" name="Content Placeholder 2"/>
          <p:cNvSpPr>
            <a:spLocks noGrp="1"/>
          </p:cNvSpPr>
          <p:nvPr>
            <p:ph idx="1"/>
          </p:nvPr>
        </p:nvSpPr>
        <p:spPr>
          <a:xfrm>
            <a:off x="457200" y="1200151"/>
            <a:ext cx="8229600" cy="960660"/>
          </a:xfrm>
        </p:spPr>
        <p:txBody>
          <a:bodyPr/>
          <a:lstStyle/>
          <a:p>
            <a:r>
              <a:rPr lang="en-US" dirty="0" smtClean="0"/>
              <a:t>Our </a:t>
            </a:r>
            <a:r>
              <a:rPr lang="en-US" b="1" i="1" dirty="0" smtClean="0">
                <a:solidFill>
                  <a:srgbClr val="C0504D"/>
                </a:solidFill>
              </a:rPr>
              <a:t>value</a:t>
            </a:r>
            <a:r>
              <a:rPr lang="en-US" dirty="0" smtClean="0"/>
              <a:t>’s location in memory is its </a:t>
            </a:r>
            <a:r>
              <a:rPr lang="en-US" b="1" i="1" dirty="0" smtClean="0">
                <a:solidFill>
                  <a:schemeClr val="accent5"/>
                </a:solidFill>
              </a:rPr>
              <a:t>address</a:t>
            </a:r>
            <a:endParaRPr lang="en-US" b="1" i="1" dirty="0">
              <a:solidFill>
                <a:schemeClr val="accent5"/>
              </a:solidFill>
            </a:endParaRPr>
          </a:p>
        </p:txBody>
      </p:sp>
      <p:sp>
        <p:nvSpPr>
          <p:cNvPr id="4" name="Rectangle 3"/>
          <p:cNvSpPr/>
          <p:nvPr/>
        </p:nvSpPr>
        <p:spPr>
          <a:xfrm>
            <a:off x="3833395" y="2606202"/>
            <a:ext cx="1722676" cy="26899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1737</a:t>
            </a:r>
            <a:endParaRPr lang="en-US" dirty="0"/>
          </a:p>
        </p:txBody>
      </p:sp>
      <p:sp>
        <p:nvSpPr>
          <p:cNvPr id="5" name="TextBox 4"/>
          <p:cNvSpPr txBox="1"/>
          <p:nvPr/>
        </p:nvSpPr>
        <p:spPr>
          <a:xfrm>
            <a:off x="3833395" y="2875201"/>
            <a:ext cx="1722676"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156</a:t>
            </a:r>
            <a:endParaRPr lang="en-US" dirty="0"/>
          </a:p>
        </p:txBody>
      </p:sp>
    </p:spTree>
    <p:extLst>
      <p:ext uri="{BB962C8B-B14F-4D97-AF65-F5344CB8AC3E}">
        <p14:creationId xmlns:p14="http://schemas.microsoft.com/office/powerpoint/2010/main" val="83396555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Revisiting Data Storage</a:t>
            </a:r>
            <a:endParaRPr lang="en-US" dirty="0"/>
          </a:p>
        </p:txBody>
      </p:sp>
      <p:sp>
        <p:nvSpPr>
          <p:cNvPr id="3" name="Content Placeholder 2"/>
          <p:cNvSpPr>
            <a:spLocks noGrp="1"/>
          </p:cNvSpPr>
          <p:nvPr>
            <p:ph idx="1"/>
          </p:nvPr>
        </p:nvSpPr>
        <p:spPr/>
        <p:txBody>
          <a:bodyPr/>
          <a:lstStyle/>
          <a:p>
            <a:r>
              <a:rPr lang="en-US" dirty="0" smtClean="0"/>
              <a:t>We use a variable name to </a:t>
            </a:r>
            <a:r>
              <a:rPr lang="en-US" b="1" i="1" dirty="0" smtClean="0"/>
              <a:t>represent</a:t>
            </a:r>
            <a:r>
              <a:rPr lang="en-US" dirty="0" smtClean="0"/>
              <a:t> </a:t>
            </a:r>
            <a:r>
              <a:rPr lang="en-US" dirty="0"/>
              <a:t>a</a:t>
            </a:r>
            <a:r>
              <a:rPr lang="en-US" dirty="0" smtClean="0"/>
              <a:t> </a:t>
            </a:r>
            <a:r>
              <a:rPr lang="en-US" b="1" i="1" dirty="0" smtClean="0">
                <a:solidFill>
                  <a:srgbClr val="C0504D"/>
                </a:solidFill>
              </a:rPr>
              <a:t>value</a:t>
            </a:r>
            <a:r>
              <a:rPr lang="en-US" dirty="0">
                <a:solidFill>
                  <a:srgbClr val="C0504D"/>
                </a:solidFill>
              </a:rPr>
              <a:t> </a:t>
            </a:r>
            <a:r>
              <a:rPr lang="en-US" dirty="0" smtClean="0"/>
              <a:t>in memory</a:t>
            </a:r>
            <a:endParaRPr lang="en-US" dirty="0"/>
          </a:p>
        </p:txBody>
      </p:sp>
      <p:grpSp>
        <p:nvGrpSpPr>
          <p:cNvPr id="8" name="Group 7"/>
          <p:cNvGrpSpPr/>
          <p:nvPr/>
        </p:nvGrpSpPr>
        <p:grpSpPr>
          <a:xfrm>
            <a:off x="2993372" y="2606204"/>
            <a:ext cx="3157259" cy="638331"/>
            <a:chOff x="2398812" y="3474936"/>
            <a:chExt cx="3157259" cy="851107"/>
          </a:xfrm>
        </p:grpSpPr>
        <p:sp>
          <p:nvSpPr>
            <p:cNvPr id="5" name="Rectangle 4"/>
            <p:cNvSpPr/>
            <p:nvPr/>
          </p:nvSpPr>
          <p:spPr>
            <a:xfrm>
              <a:off x="2398812" y="3474936"/>
              <a:ext cx="3157259"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count: 1737</a:t>
              </a:r>
              <a:endParaRPr lang="en-US" dirty="0"/>
            </a:p>
          </p:txBody>
        </p:sp>
        <p:sp>
          <p:nvSpPr>
            <p:cNvPr id="6" name="TextBox 5"/>
            <p:cNvSpPr txBox="1"/>
            <p:nvPr/>
          </p:nvSpPr>
          <p:spPr>
            <a:xfrm>
              <a:off x="2398812" y="3833601"/>
              <a:ext cx="3157259" cy="49244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156</a:t>
              </a:r>
              <a:endParaRPr lang="en-US" dirty="0"/>
            </a:p>
          </p:txBody>
        </p:sp>
      </p:grpSp>
    </p:spTree>
    <p:extLst>
      <p:ext uri="{BB962C8B-B14F-4D97-AF65-F5344CB8AC3E}">
        <p14:creationId xmlns:p14="http://schemas.microsoft.com/office/powerpoint/2010/main" val="275297143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Revisiting Data Storage</a:t>
            </a:r>
            <a:endParaRPr lang="en-US" dirty="0"/>
          </a:p>
        </p:txBody>
      </p:sp>
      <p:sp>
        <p:nvSpPr>
          <p:cNvPr id="3" name="Content Placeholder 2"/>
          <p:cNvSpPr>
            <a:spLocks noGrp="1"/>
          </p:cNvSpPr>
          <p:nvPr>
            <p:ph idx="1"/>
          </p:nvPr>
        </p:nvSpPr>
        <p:spPr>
          <a:xfrm>
            <a:off x="457200" y="1200151"/>
            <a:ext cx="8229600" cy="960660"/>
          </a:xfrm>
        </p:spPr>
        <p:txBody>
          <a:bodyPr>
            <a:normAutofit fontScale="92500" lnSpcReduction="10000"/>
          </a:bodyPr>
          <a:lstStyle/>
          <a:p>
            <a:r>
              <a:rPr lang="en-US" dirty="0" smtClean="0"/>
              <a:t>Regardless of the </a:t>
            </a:r>
            <a:r>
              <a:rPr lang="en-US" b="1" i="1" dirty="0" smtClean="0">
                <a:solidFill>
                  <a:srgbClr val="C0504D"/>
                </a:solidFill>
              </a:rPr>
              <a:t>value</a:t>
            </a:r>
            <a:r>
              <a:rPr lang="en-US" dirty="0" smtClean="0"/>
              <a:t>, both </a:t>
            </a:r>
            <a:r>
              <a:rPr lang="en-US" b="1" i="1" dirty="0" smtClean="0">
                <a:solidFill>
                  <a:srgbClr val="C0504D"/>
                </a:solidFill>
              </a:rPr>
              <a:t>value</a:t>
            </a:r>
            <a:r>
              <a:rPr lang="en-US" dirty="0" smtClean="0"/>
              <a:t> and </a:t>
            </a:r>
            <a:r>
              <a:rPr lang="en-US" b="1" i="1" dirty="0" smtClean="0">
                <a:solidFill>
                  <a:schemeClr val="accent5"/>
                </a:solidFill>
              </a:rPr>
              <a:t>address </a:t>
            </a:r>
            <a:r>
              <a:rPr lang="en-US" dirty="0" smtClean="0"/>
              <a:t>are just numbers</a:t>
            </a:r>
            <a:endParaRPr lang="en-US" dirty="0">
              <a:solidFill>
                <a:schemeClr val="accent5"/>
              </a:solidFill>
            </a:endParaRPr>
          </a:p>
        </p:txBody>
      </p:sp>
      <p:grpSp>
        <p:nvGrpSpPr>
          <p:cNvPr id="12" name="Group 11"/>
          <p:cNvGrpSpPr/>
          <p:nvPr/>
        </p:nvGrpSpPr>
        <p:grpSpPr>
          <a:xfrm>
            <a:off x="1974938" y="2606204"/>
            <a:ext cx="5194127" cy="638331"/>
            <a:chOff x="1619679" y="3474936"/>
            <a:chExt cx="5194127" cy="851107"/>
          </a:xfrm>
        </p:grpSpPr>
        <p:sp>
          <p:nvSpPr>
            <p:cNvPr id="4" name="Rectangle 3"/>
            <p:cNvSpPr/>
            <p:nvPr/>
          </p:nvSpPr>
          <p:spPr>
            <a:xfrm>
              <a:off x="1619679" y="3474936"/>
              <a:ext cx="2307787"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count: 1737</a:t>
              </a:r>
              <a:endParaRPr lang="en-US" dirty="0"/>
            </a:p>
          </p:txBody>
        </p:sp>
        <p:sp>
          <p:nvSpPr>
            <p:cNvPr id="5" name="TextBox 4"/>
            <p:cNvSpPr txBox="1"/>
            <p:nvPr/>
          </p:nvSpPr>
          <p:spPr>
            <a:xfrm>
              <a:off x="1619679" y="3833601"/>
              <a:ext cx="2307787" cy="49244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156</a:t>
              </a:r>
              <a:endParaRPr lang="en-US" dirty="0"/>
            </a:p>
          </p:txBody>
        </p:sp>
        <p:sp>
          <p:nvSpPr>
            <p:cNvPr id="6" name="Rectangle 5"/>
            <p:cNvSpPr/>
            <p:nvPr/>
          </p:nvSpPr>
          <p:spPr>
            <a:xfrm>
              <a:off x="5091130" y="3474936"/>
              <a:ext cx="1722676"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011011001001</a:t>
              </a:r>
              <a:endParaRPr lang="en-US" dirty="0"/>
            </a:p>
          </p:txBody>
        </p:sp>
        <p:sp>
          <p:nvSpPr>
            <p:cNvPr id="7" name="TextBox 6"/>
            <p:cNvSpPr txBox="1"/>
            <p:nvPr/>
          </p:nvSpPr>
          <p:spPr>
            <a:xfrm>
              <a:off x="5091130" y="3833601"/>
              <a:ext cx="1722676" cy="49244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10011100</a:t>
              </a:r>
              <a:endParaRPr lang="en-US" dirty="0"/>
            </a:p>
          </p:txBody>
        </p:sp>
        <p:cxnSp>
          <p:nvCxnSpPr>
            <p:cNvPr id="9" name="Straight Arrow Connector 8"/>
            <p:cNvCxnSpPr/>
            <p:nvPr/>
          </p:nvCxnSpPr>
          <p:spPr>
            <a:xfrm>
              <a:off x="3927466" y="3833601"/>
              <a:ext cx="1105335" cy="0"/>
            </a:xfrm>
            <a:prstGeom prst="straightConnector1">
              <a:avLst/>
            </a:prstGeom>
            <a:ln w="76200" cmpd="sng">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72329534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Revisiting Data Storage</a:t>
            </a:r>
            <a:endParaRPr lang="en-US" dirty="0"/>
          </a:p>
        </p:txBody>
      </p:sp>
      <p:sp>
        <p:nvSpPr>
          <p:cNvPr id="3" name="Content Placeholder 2"/>
          <p:cNvSpPr>
            <a:spLocks noGrp="1"/>
          </p:cNvSpPr>
          <p:nvPr>
            <p:ph idx="1"/>
          </p:nvPr>
        </p:nvSpPr>
        <p:spPr>
          <a:xfrm>
            <a:off x="457200" y="1200151"/>
            <a:ext cx="8229600" cy="960660"/>
          </a:xfrm>
        </p:spPr>
        <p:txBody>
          <a:bodyPr>
            <a:normAutofit fontScale="92500" lnSpcReduction="20000"/>
          </a:bodyPr>
          <a:lstStyle/>
          <a:p>
            <a:r>
              <a:rPr lang="en-US" dirty="0" smtClean="0"/>
              <a:t>Since an </a:t>
            </a:r>
            <a:r>
              <a:rPr lang="en-US" b="1" i="1" dirty="0" smtClean="0">
                <a:solidFill>
                  <a:schemeClr val="accent5"/>
                </a:solidFill>
              </a:rPr>
              <a:t>address </a:t>
            </a:r>
            <a:r>
              <a:rPr lang="en-US" dirty="0" smtClean="0"/>
              <a:t>in memory is just a number, we can store an address in yet another named value somewhere else in memory.</a:t>
            </a:r>
            <a:endParaRPr lang="en-US" dirty="0">
              <a:solidFill>
                <a:schemeClr val="accent5"/>
              </a:solidFill>
            </a:endParaRPr>
          </a:p>
        </p:txBody>
      </p:sp>
      <p:grpSp>
        <p:nvGrpSpPr>
          <p:cNvPr id="19" name="Group 18"/>
          <p:cNvGrpSpPr/>
          <p:nvPr/>
        </p:nvGrpSpPr>
        <p:grpSpPr>
          <a:xfrm>
            <a:off x="1640171" y="2799405"/>
            <a:ext cx="5863658" cy="638729"/>
            <a:chOff x="2264470" y="3732542"/>
            <a:chExt cx="5863658" cy="851639"/>
          </a:xfrm>
        </p:grpSpPr>
        <p:sp>
          <p:nvSpPr>
            <p:cNvPr id="4" name="Rectangle 3"/>
            <p:cNvSpPr/>
            <p:nvPr/>
          </p:nvSpPr>
          <p:spPr>
            <a:xfrm>
              <a:off x="5990663" y="3732542"/>
              <a:ext cx="2137465"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count: 1737</a:t>
              </a:r>
              <a:endParaRPr lang="en-US" dirty="0"/>
            </a:p>
          </p:txBody>
        </p:sp>
        <p:sp>
          <p:nvSpPr>
            <p:cNvPr id="5" name="TextBox 4"/>
            <p:cNvSpPr txBox="1"/>
            <p:nvPr/>
          </p:nvSpPr>
          <p:spPr>
            <a:xfrm>
              <a:off x="5990663" y="4091207"/>
              <a:ext cx="2137465" cy="492443"/>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156</a:t>
              </a:r>
              <a:endParaRPr lang="en-US" dirty="0"/>
            </a:p>
          </p:txBody>
        </p:sp>
        <p:sp>
          <p:nvSpPr>
            <p:cNvPr id="14" name="Rectangle 13"/>
            <p:cNvSpPr/>
            <p:nvPr/>
          </p:nvSpPr>
          <p:spPr>
            <a:xfrm>
              <a:off x="2264470" y="3733073"/>
              <a:ext cx="2137466"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err="1" smtClean="0"/>
                <a:t>pCount</a:t>
              </a:r>
              <a:r>
                <a:rPr lang="en-US" dirty="0" smtClean="0"/>
                <a:t>: 156</a:t>
              </a:r>
              <a:endParaRPr lang="en-US" dirty="0"/>
            </a:p>
          </p:txBody>
        </p:sp>
        <p:sp>
          <p:nvSpPr>
            <p:cNvPr id="15" name="TextBox 14"/>
            <p:cNvSpPr txBox="1"/>
            <p:nvPr/>
          </p:nvSpPr>
          <p:spPr>
            <a:xfrm>
              <a:off x="2264470" y="4091738"/>
              <a:ext cx="2137466" cy="492443"/>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198</a:t>
              </a:r>
              <a:endParaRPr lang="en-US" dirty="0"/>
            </a:p>
          </p:txBody>
        </p:sp>
        <p:cxnSp>
          <p:nvCxnSpPr>
            <p:cNvPr id="11" name="Straight Arrow Connector 10"/>
            <p:cNvCxnSpPr>
              <a:stCxn id="14" idx="3"/>
              <a:endCxn id="5" idx="1"/>
            </p:cNvCxnSpPr>
            <p:nvPr/>
          </p:nvCxnSpPr>
          <p:spPr>
            <a:xfrm>
              <a:off x="4401936" y="3912406"/>
              <a:ext cx="1588727" cy="425023"/>
            </a:xfrm>
            <a:prstGeom prst="straightConnector1">
              <a:avLst/>
            </a:prstGeom>
            <a:ln w="57150" cmpd="sng">
              <a:solidFill>
                <a:schemeClr val="accent4"/>
              </a:solidFill>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89432645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Pointer or Indirection</a:t>
            </a:r>
            <a:endParaRPr lang="en-US" dirty="0"/>
          </a:p>
        </p:txBody>
      </p:sp>
      <p:sp>
        <p:nvSpPr>
          <p:cNvPr id="3" name="Content Placeholder 2"/>
          <p:cNvSpPr>
            <a:spLocks noGrp="1"/>
          </p:cNvSpPr>
          <p:nvPr>
            <p:ph idx="1"/>
          </p:nvPr>
        </p:nvSpPr>
        <p:spPr>
          <a:xfrm>
            <a:off x="457200" y="1200151"/>
            <a:ext cx="8229600" cy="960660"/>
          </a:xfrm>
        </p:spPr>
        <p:txBody>
          <a:bodyPr>
            <a:normAutofit fontScale="92500" lnSpcReduction="20000"/>
          </a:bodyPr>
          <a:lstStyle/>
          <a:p>
            <a:r>
              <a:rPr lang="en-US" dirty="0" smtClean="0"/>
              <a:t>We have just created a </a:t>
            </a:r>
            <a:r>
              <a:rPr lang="en-US" b="1" i="1" dirty="0" smtClean="0">
                <a:solidFill>
                  <a:schemeClr val="accent4"/>
                </a:solidFill>
              </a:rPr>
              <a:t>pointer</a:t>
            </a:r>
            <a:r>
              <a:rPr lang="en-US" dirty="0" smtClean="0"/>
              <a:t>. Since ‘</a:t>
            </a:r>
            <a:r>
              <a:rPr lang="en-US" dirty="0" err="1" smtClean="0"/>
              <a:t>pCount</a:t>
            </a:r>
            <a:r>
              <a:rPr lang="en-US" dirty="0" smtClean="0"/>
              <a:t>’ doesn’t contain the value of ‘count’, but rather where to find the value of ‘count’ in memory.</a:t>
            </a:r>
            <a:endParaRPr lang="en-US" dirty="0">
              <a:solidFill>
                <a:schemeClr val="accent5"/>
              </a:solidFill>
            </a:endParaRPr>
          </a:p>
        </p:txBody>
      </p:sp>
      <p:grpSp>
        <p:nvGrpSpPr>
          <p:cNvPr id="9" name="Group 8"/>
          <p:cNvGrpSpPr/>
          <p:nvPr/>
        </p:nvGrpSpPr>
        <p:grpSpPr>
          <a:xfrm>
            <a:off x="1640171" y="2799405"/>
            <a:ext cx="5863658" cy="638729"/>
            <a:chOff x="2264470" y="3732542"/>
            <a:chExt cx="5863658" cy="851639"/>
          </a:xfrm>
        </p:grpSpPr>
        <p:sp>
          <p:nvSpPr>
            <p:cNvPr id="10" name="Rectangle 9"/>
            <p:cNvSpPr/>
            <p:nvPr/>
          </p:nvSpPr>
          <p:spPr>
            <a:xfrm>
              <a:off x="5990663" y="3732542"/>
              <a:ext cx="2137465"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count: 1737</a:t>
              </a:r>
              <a:endParaRPr lang="en-US" dirty="0"/>
            </a:p>
          </p:txBody>
        </p:sp>
        <p:sp>
          <p:nvSpPr>
            <p:cNvPr id="11" name="TextBox 10"/>
            <p:cNvSpPr txBox="1"/>
            <p:nvPr/>
          </p:nvSpPr>
          <p:spPr>
            <a:xfrm>
              <a:off x="5990663" y="4091207"/>
              <a:ext cx="2137465" cy="492443"/>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156</a:t>
              </a:r>
              <a:endParaRPr lang="en-US" dirty="0"/>
            </a:p>
          </p:txBody>
        </p:sp>
        <p:sp>
          <p:nvSpPr>
            <p:cNvPr id="12" name="Rectangle 11"/>
            <p:cNvSpPr/>
            <p:nvPr/>
          </p:nvSpPr>
          <p:spPr>
            <a:xfrm>
              <a:off x="2264470" y="3733073"/>
              <a:ext cx="2137466"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err="1" smtClean="0"/>
                <a:t>pCount</a:t>
              </a:r>
              <a:r>
                <a:rPr lang="en-US" dirty="0" smtClean="0"/>
                <a:t>: 156</a:t>
              </a:r>
              <a:endParaRPr lang="en-US" dirty="0"/>
            </a:p>
          </p:txBody>
        </p:sp>
        <p:sp>
          <p:nvSpPr>
            <p:cNvPr id="13" name="TextBox 12"/>
            <p:cNvSpPr txBox="1"/>
            <p:nvPr/>
          </p:nvSpPr>
          <p:spPr>
            <a:xfrm>
              <a:off x="2264470" y="4091738"/>
              <a:ext cx="2137466" cy="492443"/>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198</a:t>
              </a:r>
              <a:endParaRPr lang="en-US" dirty="0"/>
            </a:p>
          </p:txBody>
        </p:sp>
        <p:cxnSp>
          <p:nvCxnSpPr>
            <p:cNvPr id="16" name="Straight Arrow Connector 15"/>
            <p:cNvCxnSpPr>
              <a:stCxn id="12" idx="3"/>
              <a:endCxn id="11" idx="1"/>
            </p:cNvCxnSpPr>
            <p:nvPr/>
          </p:nvCxnSpPr>
          <p:spPr>
            <a:xfrm>
              <a:off x="4401936" y="3912406"/>
              <a:ext cx="1588727" cy="425023"/>
            </a:xfrm>
            <a:prstGeom prst="straightConnector1">
              <a:avLst/>
            </a:prstGeom>
            <a:ln w="57150" cmpd="sng">
              <a:solidFill>
                <a:schemeClr val="accent4"/>
              </a:solidFill>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77006271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Pointer</a:t>
            </a:r>
            <a:endParaRPr lang="en-US" dirty="0"/>
          </a:p>
        </p:txBody>
      </p:sp>
      <p:sp>
        <p:nvSpPr>
          <p:cNvPr id="3" name="Content Placeholder 2"/>
          <p:cNvSpPr>
            <a:spLocks noGrp="1"/>
          </p:cNvSpPr>
          <p:nvPr>
            <p:ph idx="1"/>
          </p:nvPr>
        </p:nvSpPr>
        <p:spPr/>
        <p:txBody>
          <a:bodyPr>
            <a:normAutofit lnSpcReduction="10000"/>
          </a:bodyPr>
          <a:lstStyle/>
          <a:p>
            <a:r>
              <a:rPr lang="en-US" dirty="0" smtClean="0"/>
              <a:t>There are two parts to using a ‘pointer’:</a:t>
            </a:r>
          </a:p>
          <a:p>
            <a:pPr lvl="1"/>
            <a:r>
              <a:rPr lang="en-US" dirty="0" smtClean="0"/>
              <a:t>Reference and Dereference</a:t>
            </a:r>
          </a:p>
          <a:p>
            <a:pPr lvl="2"/>
            <a:r>
              <a:rPr lang="en-US" dirty="0" smtClean="0"/>
              <a:t>Reference: refers to the act of getting an address, the pointer.</a:t>
            </a:r>
          </a:p>
          <a:p>
            <a:pPr lvl="3"/>
            <a:r>
              <a:rPr lang="en-US" dirty="0" smtClean="0"/>
              <a:t>We use the ‘</a:t>
            </a:r>
            <a:r>
              <a:rPr lang="en-US" b="1" i="1" dirty="0" smtClean="0"/>
              <a:t>address of</a:t>
            </a:r>
            <a:r>
              <a:rPr lang="en-US" dirty="0" smtClean="0"/>
              <a:t>’ operator, &amp;, to get the address of a variable:</a:t>
            </a:r>
          </a:p>
          <a:p>
            <a:pPr lvl="4"/>
            <a:r>
              <a:rPr lang="en-US" dirty="0" err="1" smtClean="0"/>
              <a:t>Eg</a:t>
            </a:r>
            <a:r>
              <a:rPr lang="en-US" dirty="0" smtClean="0"/>
              <a:t>: </a:t>
            </a:r>
            <a:r>
              <a:rPr lang="en-US" dirty="0" err="1" smtClean="0"/>
              <a:t>countAddress</a:t>
            </a:r>
            <a:r>
              <a:rPr lang="en-US" dirty="0" smtClean="0"/>
              <a:t> = &amp;count</a:t>
            </a:r>
            <a:endParaRPr lang="en-US" dirty="0"/>
          </a:p>
          <a:p>
            <a:pPr lvl="2"/>
            <a:r>
              <a:rPr lang="en-US" dirty="0" smtClean="0"/>
              <a:t>Dereference: means take this address/pointer, and return the value stored there.</a:t>
            </a:r>
          </a:p>
          <a:p>
            <a:pPr lvl="3"/>
            <a:r>
              <a:rPr lang="en-US" dirty="0" smtClean="0"/>
              <a:t>We use the ‘dereference’ operator, *, to get the value of the indirection.</a:t>
            </a:r>
          </a:p>
          <a:p>
            <a:pPr lvl="4"/>
            <a:r>
              <a:rPr lang="en-US" dirty="0" err="1" smtClean="0"/>
              <a:t>Eg</a:t>
            </a:r>
            <a:r>
              <a:rPr lang="en-US" dirty="0" smtClean="0"/>
              <a:t>: </a:t>
            </a:r>
            <a:r>
              <a:rPr lang="en-US" dirty="0" err="1" smtClean="0"/>
              <a:t>copyOfCount</a:t>
            </a:r>
            <a:r>
              <a:rPr lang="en-US" dirty="0" smtClean="0"/>
              <a:t> = *</a:t>
            </a:r>
            <a:r>
              <a:rPr lang="en-US" dirty="0" err="1" smtClean="0"/>
              <a:t>countAddress</a:t>
            </a:r>
            <a:endParaRPr lang="en-US" dirty="0" smtClean="0"/>
          </a:p>
        </p:txBody>
      </p:sp>
    </p:spTree>
    <p:extLst>
      <p:ext uri="{BB962C8B-B14F-4D97-AF65-F5344CB8AC3E}">
        <p14:creationId xmlns:p14="http://schemas.microsoft.com/office/powerpoint/2010/main" val="222965111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‘Address Of’ Operator : &amp;</a:t>
            </a:r>
          </a:p>
        </p:txBody>
      </p:sp>
      <p:sp>
        <p:nvSpPr>
          <p:cNvPr id="3" name="Content Placeholder 2"/>
          <p:cNvSpPr>
            <a:spLocks noGrp="1"/>
          </p:cNvSpPr>
          <p:nvPr>
            <p:ph idx="1"/>
          </p:nvPr>
        </p:nvSpPr>
        <p:spPr>
          <a:xfrm>
            <a:off x="457200" y="1200151"/>
            <a:ext cx="8229600" cy="960660"/>
          </a:xfrm>
        </p:spPr>
        <p:txBody>
          <a:bodyPr>
            <a:normAutofit/>
          </a:bodyPr>
          <a:lstStyle/>
          <a:p>
            <a:r>
              <a:rPr lang="en-US" dirty="0" smtClean="0"/>
              <a:t>Use the ‘</a:t>
            </a:r>
            <a:r>
              <a:rPr lang="en-US" b="1" i="1" dirty="0" smtClean="0">
                <a:solidFill>
                  <a:schemeClr val="accent5"/>
                </a:solidFill>
              </a:rPr>
              <a:t>address of</a:t>
            </a:r>
            <a:r>
              <a:rPr lang="en-US" dirty="0" smtClean="0"/>
              <a:t>’ operator to get the </a:t>
            </a:r>
            <a:r>
              <a:rPr lang="en-US" b="1" i="1" dirty="0" smtClean="0">
                <a:solidFill>
                  <a:schemeClr val="accent5"/>
                </a:solidFill>
              </a:rPr>
              <a:t>address </a:t>
            </a:r>
            <a:r>
              <a:rPr lang="en-US" dirty="0" smtClean="0"/>
              <a:t>of a </a:t>
            </a:r>
            <a:r>
              <a:rPr lang="en-US" b="1" i="1" dirty="0" smtClean="0"/>
              <a:t>variable</a:t>
            </a:r>
            <a:r>
              <a:rPr lang="en-US" dirty="0" smtClean="0"/>
              <a:t>.</a:t>
            </a:r>
            <a:endParaRPr lang="en-US" dirty="0">
              <a:solidFill>
                <a:schemeClr val="accent5"/>
              </a:solidFill>
            </a:endParaRPr>
          </a:p>
        </p:txBody>
      </p:sp>
      <p:grpSp>
        <p:nvGrpSpPr>
          <p:cNvPr id="23" name="Group 22"/>
          <p:cNvGrpSpPr/>
          <p:nvPr/>
        </p:nvGrpSpPr>
        <p:grpSpPr>
          <a:xfrm>
            <a:off x="1617214" y="2606204"/>
            <a:ext cx="1551847" cy="638331"/>
            <a:chOff x="1597155" y="3474936"/>
            <a:chExt cx="1254990" cy="851107"/>
          </a:xfrm>
        </p:grpSpPr>
        <p:sp>
          <p:nvSpPr>
            <p:cNvPr id="4" name="Rectangle 3"/>
            <p:cNvSpPr/>
            <p:nvPr/>
          </p:nvSpPr>
          <p:spPr>
            <a:xfrm>
              <a:off x="1597155" y="3474936"/>
              <a:ext cx="1254990"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count: 1737</a:t>
              </a:r>
              <a:endParaRPr lang="en-US" dirty="0"/>
            </a:p>
          </p:txBody>
        </p:sp>
        <p:sp>
          <p:nvSpPr>
            <p:cNvPr id="5" name="TextBox 4"/>
            <p:cNvSpPr txBox="1"/>
            <p:nvPr/>
          </p:nvSpPr>
          <p:spPr>
            <a:xfrm>
              <a:off x="1597155" y="3833601"/>
              <a:ext cx="1254990" cy="49244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156</a:t>
              </a:r>
              <a:endParaRPr lang="en-US" dirty="0"/>
            </a:p>
          </p:txBody>
        </p:sp>
      </p:grpSp>
      <p:sp>
        <p:nvSpPr>
          <p:cNvPr id="7" name="TextBox 6"/>
          <p:cNvSpPr txBox="1"/>
          <p:nvPr/>
        </p:nvSpPr>
        <p:spPr>
          <a:xfrm>
            <a:off x="4345479" y="2655910"/>
            <a:ext cx="823121" cy="584776"/>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US" sz="3200" b="1" dirty="0" smtClean="0"/>
              <a:t>&amp;</a:t>
            </a:r>
            <a:endParaRPr lang="en-US" sz="3200" b="1" dirty="0"/>
          </a:p>
        </p:txBody>
      </p:sp>
      <p:cxnSp>
        <p:nvCxnSpPr>
          <p:cNvPr id="9" name="Straight Arrow Connector 8"/>
          <p:cNvCxnSpPr>
            <a:endCxn id="7" idx="1"/>
          </p:cNvCxnSpPr>
          <p:nvPr/>
        </p:nvCxnSpPr>
        <p:spPr>
          <a:xfrm>
            <a:off x="3169061" y="2879202"/>
            <a:ext cx="1176418" cy="69096"/>
          </a:xfrm>
          <a:prstGeom prst="straightConnector1">
            <a:avLst/>
          </a:prstGeom>
          <a:ln w="76200" cmpd="sng">
            <a:tailEnd type="arrow"/>
          </a:ln>
        </p:spPr>
        <p:style>
          <a:lnRef idx="2">
            <a:schemeClr val="accent1"/>
          </a:lnRef>
          <a:fillRef idx="0">
            <a:schemeClr val="accent1"/>
          </a:fillRef>
          <a:effectRef idx="1">
            <a:schemeClr val="accent1"/>
          </a:effectRef>
          <a:fontRef idx="minor">
            <a:schemeClr val="tx1"/>
          </a:fontRef>
        </p:style>
      </p:cxnSp>
      <p:sp>
        <p:nvSpPr>
          <p:cNvPr id="8" name="Rectangle 7"/>
          <p:cNvSpPr/>
          <p:nvPr/>
        </p:nvSpPr>
        <p:spPr>
          <a:xfrm>
            <a:off x="6345020" y="2606202"/>
            <a:ext cx="1181767" cy="54599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156</a:t>
            </a:r>
            <a:endParaRPr lang="en-US" dirty="0"/>
          </a:p>
        </p:txBody>
      </p:sp>
      <p:cxnSp>
        <p:nvCxnSpPr>
          <p:cNvPr id="19" name="Straight Arrow Connector 18"/>
          <p:cNvCxnSpPr>
            <a:stCxn id="7" idx="3"/>
            <a:endCxn id="8" idx="1"/>
          </p:cNvCxnSpPr>
          <p:nvPr/>
        </p:nvCxnSpPr>
        <p:spPr>
          <a:xfrm flipV="1">
            <a:off x="5168600" y="2879201"/>
            <a:ext cx="1176420" cy="69097"/>
          </a:xfrm>
          <a:prstGeom prst="straightConnector1">
            <a:avLst/>
          </a:prstGeom>
          <a:ln w="76200" cmpd="sng">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3552778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‘Address Of’ Operator : &amp;</a:t>
            </a:r>
          </a:p>
        </p:txBody>
      </p:sp>
      <p:sp>
        <p:nvSpPr>
          <p:cNvPr id="3" name="Content Placeholder 2"/>
          <p:cNvSpPr>
            <a:spLocks noGrp="1"/>
          </p:cNvSpPr>
          <p:nvPr>
            <p:ph idx="1"/>
          </p:nvPr>
        </p:nvSpPr>
        <p:spPr>
          <a:xfrm>
            <a:off x="457200" y="1200151"/>
            <a:ext cx="8229600" cy="960660"/>
          </a:xfrm>
        </p:spPr>
        <p:txBody>
          <a:bodyPr>
            <a:normAutofit/>
          </a:bodyPr>
          <a:lstStyle/>
          <a:p>
            <a:r>
              <a:rPr lang="en-US" dirty="0" smtClean="0"/>
              <a:t>Use the ‘</a:t>
            </a:r>
            <a:r>
              <a:rPr lang="en-US" b="1" i="1" dirty="0" smtClean="0">
                <a:solidFill>
                  <a:schemeClr val="accent5"/>
                </a:solidFill>
              </a:rPr>
              <a:t>address of</a:t>
            </a:r>
            <a:r>
              <a:rPr lang="en-US" dirty="0" smtClean="0"/>
              <a:t>’ operator to get the </a:t>
            </a:r>
            <a:r>
              <a:rPr lang="en-US" b="1" i="1" dirty="0" smtClean="0">
                <a:solidFill>
                  <a:schemeClr val="accent5"/>
                </a:solidFill>
              </a:rPr>
              <a:t>address </a:t>
            </a:r>
            <a:r>
              <a:rPr lang="en-US" dirty="0" smtClean="0"/>
              <a:t>of </a:t>
            </a:r>
            <a:r>
              <a:rPr lang="en-US" b="1" i="1" dirty="0" smtClean="0">
                <a:solidFill>
                  <a:srgbClr val="FF0000"/>
                </a:solidFill>
              </a:rPr>
              <a:t>ANY</a:t>
            </a:r>
            <a:r>
              <a:rPr lang="en-US" dirty="0" smtClean="0">
                <a:solidFill>
                  <a:srgbClr val="FF0000"/>
                </a:solidFill>
              </a:rPr>
              <a:t> </a:t>
            </a:r>
            <a:r>
              <a:rPr lang="en-US" b="1" i="1" dirty="0" smtClean="0"/>
              <a:t>variable*</a:t>
            </a:r>
            <a:r>
              <a:rPr lang="en-US" dirty="0" smtClean="0"/>
              <a:t>.</a:t>
            </a:r>
            <a:endParaRPr lang="en-US" dirty="0">
              <a:solidFill>
                <a:schemeClr val="accent5"/>
              </a:solidFill>
            </a:endParaRPr>
          </a:p>
        </p:txBody>
      </p:sp>
      <p:grpSp>
        <p:nvGrpSpPr>
          <p:cNvPr id="10" name="Group 9"/>
          <p:cNvGrpSpPr/>
          <p:nvPr/>
        </p:nvGrpSpPr>
        <p:grpSpPr>
          <a:xfrm>
            <a:off x="1611702" y="2606204"/>
            <a:ext cx="5920596" cy="638331"/>
            <a:chOff x="1475740" y="3474936"/>
            <a:chExt cx="5920596" cy="851107"/>
          </a:xfrm>
        </p:grpSpPr>
        <p:grpSp>
          <p:nvGrpSpPr>
            <p:cNvPr id="23" name="Group 22"/>
            <p:cNvGrpSpPr/>
            <p:nvPr/>
          </p:nvGrpSpPr>
          <p:grpSpPr>
            <a:xfrm>
              <a:off x="1475740" y="3474936"/>
              <a:ext cx="2340018" cy="851107"/>
              <a:chOff x="1550202" y="3474936"/>
              <a:chExt cx="1930427" cy="851107"/>
            </a:xfrm>
          </p:grpSpPr>
          <p:sp>
            <p:nvSpPr>
              <p:cNvPr id="4" name="Rectangle 3"/>
              <p:cNvSpPr/>
              <p:nvPr/>
            </p:nvSpPr>
            <p:spPr>
              <a:xfrm>
                <a:off x="1550202" y="3474936"/>
                <a:ext cx="1930427"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err="1" smtClean="0"/>
                  <a:t>pCount</a:t>
                </a:r>
                <a:r>
                  <a:rPr lang="en-US" dirty="0" smtClean="0"/>
                  <a:t>: 156</a:t>
                </a:r>
                <a:endParaRPr lang="en-US" dirty="0"/>
              </a:p>
            </p:txBody>
          </p:sp>
          <p:sp>
            <p:nvSpPr>
              <p:cNvPr id="5" name="TextBox 4"/>
              <p:cNvSpPr txBox="1"/>
              <p:nvPr/>
            </p:nvSpPr>
            <p:spPr>
              <a:xfrm>
                <a:off x="1550202" y="3833601"/>
                <a:ext cx="1930427" cy="49244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198</a:t>
                </a:r>
                <a:endParaRPr lang="en-US" dirty="0"/>
              </a:p>
            </p:txBody>
          </p:sp>
        </p:grpSp>
        <p:sp>
          <p:nvSpPr>
            <p:cNvPr id="7" name="TextBox 6"/>
            <p:cNvSpPr txBox="1"/>
            <p:nvPr/>
          </p:nvSpPr>
          <p:spPr>
            <a:xfrm>
              <a:off x="4603603" y="3541213"/>
              <a:ext cx="823121" cy="779700"/>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US" sz="3200" b="1" dirty="0" smtClean="0"/>
                <a:t>&amp;</a:t>
              </a:r>
              <a:endParaRPr lang="en-US" sz="3200" b="1" dirty="0"/>
            </a:p>
          </p:txBody>
        </p:sp>
        <p:cxnSp>
          <p:nvCxnSpPr>
            <p:cNvPr id="9" name="Straight Arrow Connector 8"/>
            <p:cNvCxnSpPr>
              <a:endCxn id="7" idx="1"/>
            </p:cNvCxnSpPr>
            <p:nvPr/>
          </p:nvCxnSpPr>
          <p:spPr>
            <a:xfrm>
              <a:off x="3815757" y="3833601"/>
              <a:ext cx="787846" cy="97463"/>
            </a:xfrm>
            <a:prstGeom prst="straightConnector1">
              <a:avLst/>
            </a:prstGeom>
            <a:ln w="76200" cmpd="sng">
              <a:tailEnd type="arrow"/>
            </a:ln>
          </p:spPr>
          <p:style>
            <a:lnRef idx="2">
              <a:schemeClr val="accent1"/>
            </a:lnRef>
            <a:fillRef idx="0">
              <a:schemeClr val="accent1"/>
            </a:fillRef>
            <a:effectRef idx="1">
              <a:schemeClr val="accent1"/>
            </a:effectRef>
            <a:fontRef idx="minor">
              <a:schemeClr val="tx1"/>
            </a:fontRef>
          </p:style>
        </p:cxnSp>
        <p:sp>
          <p:nvSpPr>
            <p:cNvPr id="8" name="Rectangle 7"/>
            <p:cNvSpPr/>
            <p:nvPr/>
          </p:nvSpPr>
          <p:spPr>
            <a:xfrm>
              <a:off x="6214569" y="3474936"/>
              <a:ext cx="1181767" cy="72799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198</a:t>
              </a:r>
              <a:endParaRPr lang="en-US" dirty="0"/>
            </a:p>
          </p:txBody>
        </p:sp>
        <p:cxnSp>
          <p:nvCxnSpPr>
            <p:cNvPr id="19" name="Straight Arrow Connector 18"/>
            <p:cNvCxnSpPr>
              <a:stCxn id="7" idx="3"/>
              <a:endCxn id="8" idx="1"/>
            </p:cNvCxnSpPr>
            <p:nvPr/>
          </p:nvCxnSpPr>
          <p:spPr>
            <a:xfrm flipV="1">
              <a:off x="5426724" y="3838934"/>
              <a:ext cx="787845" cy="92129"/>
            </a:xfrm>
            <a:prstGeom prst="straightConnector1">
              <a:avLst/>
            </a:prstGeom>
            <a:ln w="76200" cmpd="sng">
              <a:tailEnd type="arrow"/>
            </a:ln>
          </p:spPr>
          <p:style>
            <a:lnRef idx="2">
              <a:schemeClr val="accent1"/>
            </a:lnRef>
            <a:fillRef idx="0">
              <a:schemeClr val="accent1"/>
            </a:fillRef>
            <a:effectRef idx="1">
              <a:schemeClr val="accent1"/>
            </a:effectRef>
            <a:fontRef idx="minor">
              <a:schemeClr val="tx1"/>
            </a:fontRef>
          </p:style>
        </p:cxnSp>
      </p:grpSp>
      <p:sp>
        <p:nvSpPr>
          <p:cNvPr id="6" name="TextBox 5"/>
          <p:cNvSpPr txBox="1"/>
          <p:nvPr/>
        </p:nvSpPr>
        <p:spPr>
          <a:xfrm>
            <a:off x="2194843" y="4290930"/>
            <a:ext cx="4754314" cy="369332"/>
          </a:xfrm>
          <a:prstGeom prst="rect">
            <a:avLst/>
          </a:prstGeom>
          <a:noFill/>
        </p:spPr>
        <p:txBody>
          <a:bodyPr wrap="none" rtlCol="0">
            <a:spAutoFit/>
          </a:bodyPr>
          <a:lstStyle/>
          <a:p>
            <a:r>
              <a:rPr lang="en-US" dirty="0" smtClean="0"/>
              <a:t>*</a:t>
            </a:r>
            <a:r>
              <a:rPr lang="en-US" dirty="0" smtClean="0">
                <a:solidFill>
                  <a:srgbClr val="FF0000"/>
                </a:solidFill>
              </a:rPr>
              <a:t>NOTE</a:t>
            </a:r>
            <a:r>
              <a:rPr lang="en-US" dirty="0" smtClean="0"/>
              <a:t>: You can’t take the address of a constant.</a:t>
            </a:r>
            <a:endParaRPr lang="en-US" dirty="0"/>
          </a:p>
        </p:txBody>
      </p:sp>
    </p:spTree>
    <p:extLst>
      <p:ext uri="{BB962C8B-B14F-4D97-AF65-F5344CB8AC3E}">
        <p14:creationId xmlns:p14="http://schemas.microsoft.com/office/powerpoint/2010/main" val="25195921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Dereference Operator: *</a:t>
            </a:r>
          </a:p>
        </p:txBody>
      </p:sp>
      <p:sp>
        <p:nvSpPr>
          <p:cNvPr id="3" name="Content Placeholder 2"/>
          <p:cNvSpPr>
            <a:spLocks noGrp="1"/>
          </p:cNvSpPr>
          <p:nvPr>
            <p:ph idx="1"/>
          </p:nvPr>
        </p:nvSpPr>
        <p:spPr>
          <a:xfrm>
            <a:off x="457200" y="1200151"/>
            <a:ext cx="8229600" cy="960660"/>
          </a:xfrm>
        </p:spPr>
        <p:txBody>
          <a:bodyPr>
            <a:normAutofit fontScale="92500" lnSpcReduction="20000"/>
          </a:bodyPr>
          <a:lstStyle/>
          <a:p>
            <a:r>
              <a:rPr lang="en-US" dirty="0"/>
              <a:t>Use the ‘</a:t>
            </a:r>
            <a:r>
              <a:rPr lang="en-US" b="1" i="1" dirty="0">
                <a:solidFill>
                  <a:schemeClr val="accent5"/>
                </a:solidFill>
              </a:rPr>
              <a:t>dereference</a:t>
            </a:r>
            <a:r>
              <a:rPr lang="en-US" dirty="0"/>
              <a:t>’ operator to get the </a:t>
            </a:r>
            <a:r>
              <a:rPr lang="en-US" b="1" i="1" dirty="0">
                <a:solidFill>
                  <a:schemeClr val="accent5"/>
                </a:solidFill>
              </a:rPr>
              <a:t>value </a:t>
            </a:r>
            <a:r>
              <a:rPr lang="en-US" dirty="0"/>
              <a:t>of a </a:t>
            </a:r>
            <a:r>
              <a:rPr lang="en-US" b="1" i="1" dirty="0"/>
              <a:t>pointer.</a:t>
            </a:r>
          </a:p>
          <a:p>
            <a:pPr lvl="1"/>
            <a:r>
              <a:rPr lang="en-US" b="1" i="1" dirty="0">
                <a:solidFill>
                  <a:srgbClr val="FF0000"/>
                </a:solidFill>
              </a:rPr>
              <a:t>NOTE</a:t>
            </a:r>
            <a:r>
              <a:rPr lang="en-US" b="1" i="1" dirty="0">
                <a:solidFill>
                  <a:srgbClr val="FF6600"/>
                </a:solidFill>
              </a:rPr>
              <a:t>: A ‘pointer’ is a memory location</a:t>
            </a:r>
            <a:r>
              <a:rPr lang="en-US" dirty="0">
                <a:solidFill>
                  <a:srgbClr val="FF6600"/>
                </a:solidFill>
              </a:rPr>
              <a:t>.</a:t>
            </a:r>
          </a:p>
        </p:txBody>
      </p:sp>
      <p:grpSp>
        <p:nvGrpSpPr>
          <p:cNvPr id="25" name="Group 24"/>
          <p:cNvGrpSpPr/>
          <p:nvPr/>
        </p:nvGrpSpPr>
        <p:grpSpPr>
          <a:xfrm>
            <a:off x="1617214" y="2606204"/>
            <a:ext cx="5909572" cy="638331"/>
            <a:chOff x="1151636" y="3474936"/>
            <a:chExt cx="5909572" cy="851107"/>
          </a:xfrm>
        </p:grpSpPr>
        <p:grpSp>
          <p:nvGrpSpPr>
            <p:cNvPr id="23" name="Group 22"/>
            <p:cNvGrpSpPr/>
            <p:nvPr/>
          </p:nvGrpSpPr>
          <p:grpSpPr>
            <a:xfrm>
              <a:off x="1151636" y="3474936"/>
              <a:ext cx="2328994" cy="851107"/>
              <a:chOff x="1597155" y="3474936"/>
              <a:chExt cx="1883474" cy="851107"/>
            </a:xfrm>
          </p:grpSpPr>
          <p:sp>
            <p:nvSpPr>
              <p:cNvPr id="4" name="Rectangle 3"/>
              <p:cNvSpPr/>
              <p:nvPr/>
            </p:nvSpPr>
            <p:spPr>
              <a:xfrm>
                <a:off x="1597155" y="3474936"/>
                <a:ext cx="1883474"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err="1" smtClean="0"/>
                  <a:t>pCount</a:t>
                </a:r>
                <a:r>
                  <a:rPr lang="en-US" dirty="0" smtClean="0"/>
                  <a:t>: 156</a:t>
                </a:r>
                <a:endParaRPr lang="en-US" dirty="0"/>
              </a:p>
            </p:txBody>
          </p:sp>
          <p:sp>
            <p:nvSpPr>
              <p:cNvPr id="5" name="TextBox 4"/>
              <p:cNvSpPr txBox="1"/>
              <p:nvPr/>
            </p:nvSpPr>
            <p:spPr>
              <a:xfrm>
                <a:off x="1597155" y="3833601"/>
                <a:ext cx="1883474" cy="49244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198</a:t>
                </a:r>
                <a:endParaRPr lang="en-US" dirty="0"/>
              </a:p>
            </p:txBody>
          </p:sp>
        </p:grpSp>
        <p:sp>
          <p:nvSpPr>
            <p:cNvPr id="7" name="TextBox 6"/>
            <p:cNvSpPr txBox="1"/>
            <p:nvPr/>
          </p:nvSpPr>
          <p:spPr>
            <a:xfrm>
              <a:off x="4268475" y="3541213"/>
              <a:ext cx="823121" cy="779700"/>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US" sz="3200" b="1" dirty="0" smtClean="0"/>
                <a:t>*</a:t>
              </a:r>
              <a:endParaRPr lang="en-US" sz="3200" b="1" dirty="0"/>
            </a:p>
          </p:txBody>
        </p:sp>
        <p:cxnSp>
          <p:nvCxnSpPr>
            <p:cNvPr id="9" name="Straight Arrow Connector 8"/>
            <p:cNvCxnSpPr>
              <a:endCxn id="7" idx="1"/>
            </p:cNvCxnSpPr>
            <p:nvPr/>
          </p:nvCxnSpPr>
          <p:spPr>
            <a:xfrm>
              <a:off x="3480629" y="3833601"/>
              <a:ext cx="787846" cy="97463"/>
            </a:xfrm>
            <a:prstGeom prst="straightConnector1">
              <a:avLst/>
            </a:prstGeom>
            <a:ln w="76200" cmpd="sng">
              <a:tailEnd type="arrow"/>
            </a:ln>
          </p:spPr>
          <p:style>
            <a:lnRef idx="2">
              <a:schemeClr val="accent1"/>
            </a:lnRef>
            <a:fillRef idx="0">
              <a:schemeClr val="accent1"/>
            </a:fillRef>
            <a:effectRef idx="1">
              <a:schemeClr val="accent1"/>
            </a:effectRef>
            <a:fontRef idx="minor">
              <a:schemeClr val="tx1"/>
            </a:fontRef>
          </p:style>
        </p:cxnSp>
        <p:sp>
          <p:nvSpPr>
            <p:cNvPr id="8" name="Rectangle 7"/>
            <p:cNvSpPr/>
            <p:nvPr/>
          </p:nvSpPr>
          <p:spPr>
            <a:xfrm>
              <a:off x="5879441" y="3474936"/>
              <a:ext cx="1181767" cy="72799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1737</a:t>
              </a:r>
              <a:endParaRPr lang="en-US" dirty="0"/>
            </a:p>
          </p:txBody>
        </p:sp>
        <p:cxnSp>
          <p:nvCxnSpPr>
            <p:cNvPr id="19" name="Straight Arrow Connector 18"/>
            <p:cNvCxnSpPr>
              <a:stCxn id="7" idx="3"/>
              <a:endCxn id="8" idx="1"/>
            </p:cNvCxnSpPr>
            <p:nvPr/>
          </p:nvCxnSpPr>
          <p:spPr>
            <a:xfrm flipV="1">
              <a:off x="5091596" y="3838934"/>
              <a:ext cx="787845" cy="92129"/>
            </a:xfrm>
            <a:prstGeom prst="straightConnector1">
              <a:avLst/>
            </a:prstGeom>
            <a:ln w="76200" cmpd="sng">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6156898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32919</TotalTime>
  <Words>13191</Words>
  <Application>Microsoft Macintosh PowerPoint</Application>
  <PresentationFormat>On-screen Show (16:9)</PresentationFormat>
  <Paragraphs>3334</Paragraphs>
  <Slides>436</Slides>
  <Notes>1</Notes>
  <HiddenSlides>0</HiddenSlides>
  <MMClips>0</MMClips>
  <ScaleCrop>false</ScaleCrop>
  <HeadingPairs>
    <vt:vector size="4" baseType="variant">
      <vt:variant>
        <vt:lpstr>Theme</vt:lpstr>
      </vt:variant>
      <vt:variant>
        <vt:i4>1</vt:i4>
      </vt:variant>
      <vt:variant>
        <vt:lpstr>Slide Titles</vt:lpstr>
      </vt:variant>
      <vt:variant>
        <vt:i4>436</vt:i4>
      </vt:variant>
    </vt:vector>
  </HeadingPairs>
  <TitlesOfParts>
    <vt:vector size="437" baseType="lpstr">
      <vt:lpstr>Office Theme</vt:lpstr>
      <vt:lpstr>Go Lang Programming</vt:lpstr>
      <vt:lpstr>Required Software Apps</vt:lpstr>
      <vt:lpstr>PowerPoint Presentation</vt:lpstr>
      <vt:lpstr>Chapter 1 – Installation and Setup</vt:lpstr>
      <vt:lpstr>Windows Installation</vt:lpstr>
      <vt:lpstr>Chapter 1 – Installation and Setup</vt:lpstr>
      <vt:lpstr>Mac OS X Installation</vt:lpstr>
      <vt:lpstr>Chapter 1 – Installation and Setup</vt:lpstr>
      <vt:lpstr>Chapter 1 – Installation and Setup</vt:lpstr>
      <vt:lpstr>Linux Installation</vt:lpstr>
      <vt:lpstr>Chapter 2 – The Basics</vt:lpstr>
      <vt:lpstr>Objectives</vt:lpstr>
      <vt:lpstr>Go (golang) Mascot</vt:lpstr>
      <vt:lpstr>What is Go?</vt:lpstr>
      <vt:lpstr>Go and C Compared</vt:lpstr>
      <vt:lpstr>CSP: (Communicating Sequential Processes)</vt:lpstr>
      <vt:lpstr>Why Learn Go?</vt:lpstr>
      <vt:lpstr>Chapter 2 – The Basics</vt:lpstr>
      <vt:lpstr>Objectives</vt:lpstr>
      <vt:lpstr>Minimalist Go Program</vt:lpstr>
      <vt:lpstr>Comments</vt:lpstr>
      <vt:lpstr>Package</vt:lpstr>
      <vt:lpstr>Executable or Package</vt:lpstr>
      <vt:lpstr>Import</vt:lpstr>
      <vt:lpstr>An Hypothetical Program</vt:lpstr>
      <vt:lpstr>Program Entry Point</vt:lpstr>
      <vt:lpstr>Main Function</vt:lpstr>
      <vt:lpstr>Awesomely Complex Program</vt:lpstr>
      <vt:lpstr>Using the “go” tool chain</vt:lpstr>
      <vt:lpstr>Compiling &amp; Running</vt:lpstr>
      <vt:lpstr>Building – Creating an Executable</vt:lpstr>
      <vt:lpstr>Cross Compiling/Building</vt:lpstr>
      <vt:lpstr>Installing Application (local)</vt:lpstr>
      <vt:lpstr>Installing Application (remote)</vt:lpstr>
      <vt:lpstr>Package Documentation</vt:lpstr>
      <vt:lpstr>‘godoc’ vs ‘go doc’</vt:lpstr>
      <vt:lpstr>‘go doc fmt.Stringer’</vt:lpstr>
      <vt:lpstr>Chapter 2 – The Basics</vt:lpstr>
      <vt:lpstr>Objectives</vt:lpstr>
      <vt:lpstr>Definition: Value</vt:lpstr>
      <vt:lpstr>Playing with values</vt:lpstr>
      <vt:lpstr>Demo</vt:lpstr>
      <vt:lpstr>Everything is a Number</vt:lpstr>
      <vt:lpstr>What is a ‘bit’?</vt:lpstr>
      <vt:lpstr>Counting with ‘bits’</vt:lpstr>
      <vt:lpstr>Bit Grouping Illustrated</vt:lpstr>
      <vt:lpstr>Grouping Bits</vt:lpstr>
      <vt:lpstr>Binary Number System</vt:lpstr>
      <vt:lpstr>Signed and Unsigned Bits</vt:lpstr>
      <vt:lpstr>Signed and Unsigned Bits: Illustrated</vt:lpstr>
      <vt:lpstr>Bit Grouping and Numeric Range</vt:lpstr>
      <vt:lpstr>Memory (simplified)</vt:lpstr>
      <vt:lpstr>Memory (addressing)</vt:lpstr>
      <vt:lpstr>Storing Information Compared</vt:lpstr>
      <vt:lpstr>PowerPoint Presentation</vt:lpstr>
      <vt:lpstr>ASCII</vt:lpstr>
      <vt:lpstr>Chapter 2 – The Basics</vt:lpstr>
      <vt:lpstr>Objectives</vt:lpstr>
      <vt:lpstr>ASCII</vt:lpstr>
      <vt:lpstr>Values</vt:lpstr>
      <vt:lpstr>Categorizing Values</vt:lpstr>
      <vt:lpstr>Definition: Data &amp; Data Type</vt:lpstr>
      <vt:lpstr>Example of Using Types</vt:lpstr>
      <vt:lpstr>Memory (addressing)</vt:lpstr>
      <vt:lpstr>Memory Device (simplified)</vt:lpstr>
      <vt:lpstr>Reading/Writing Data </vt:lpstr>
      <vt:lpstr>Memory Device (simplified)</vt:lpstr>
      <vt:lpstr>Boolean Data Type in Memory (illustration only)</vt:lpstr>
      <vt:lpstr>Byte Data Type in Memory (illustration only)</vt:lpstr>
      <vt:lpstr>Integer (2-bytes)Data Type in Memory (illustration only)</vt:lpstr>
      <vt:lpstr>String Data Type in Memory (illustration only)</vt:lpstr>
      <vt:lpstr>PowerPoint Presentation</vt:lpstr>
      <vt:lpstr>Objectives</vt:lpstr>
      <vt:lpstr>Basic Data Types</vt:lpstr>
      <vt:lpstr>Definition: Value</vt:lpstr>
      <vt:lpstr>Definition: Constant</vt:lpstr>
      <vt:lpstr>Syntax: Constant</vt:lpstr>
      <vt:lpstr>Example : constant/main.go</vt:lpstr>
      <vt:lpstr>Explicit Typed Constants</vt:lpstr>
      <vt:lpstr>Explicit vs Inferred Type Constant</vt:lpstr>
      <vt:lpstr>Definition: Variable</vt:lpstr>
      <vt:lpstr>Syntax: Variable</vt:lpstr>
      <vt:lpstr>Example: variable/main.go</vt:lpstr>
      <vt:lpstr>Explicitly Typed Variable</vt:lpstr>
      <vt:lpstr>Inferred Type Variable</vt:lpstr>
      <vt:lpstr>Constants and Variables in Memory</vt:lpstr>
      <vt:lpstr>PowerPoint Presentation</vt:lpstr>
      <vt:lpstr>Objectives</vt:lpstr>
      <vt:lpstr>Revisiting Data Storage</vt:lpstr>
      <vt:lpstr>Revisiting Data Storage</vt:lpstr>
      <vt:lpstr>Revisiting Data Storage</vt:lpstr>
      <vt:lpstr>Revisiting Data Storage</vt:lpstr>
      <vt:lpstr>Revisiting Data Storage</vt:lpstr>
      <vt:lpstr>Revisiting Data Storage</vt:lpstr>
      <vt:lpstr>Pointer or Indirection</vt:lpstr>
      <vt:lpstr>Using Pointer</vt:lpstr>
      <vt:lpstr>‘Address Of’ Operator : &amp;</vt:lpstr>
      <vt:lpstr>‘Address Of’ Operator : &amp;</vt:lpstr>
      <vt:lpstr>Dereference Operator: *</vt:lpstr>
      <vt:lpstr>Dereference Operator: *</vt:lpstr>
      <vt:lpstr>Declaring Pointer Variables</vt:lpstr>
      <vt:lpstr>Example: Address Of</vt:lpstr>
      <vt:lpstr>Example: Dereference</vt:lpstr>
      <vt:lpstr>Closing Remarks</vt:lpstr>
      <vt:lpstr>Illustration ONLY</vt:lpstr>
      <vt:lpstr>PowerPoint Presentation</vt:lpstr>
      <vt:lpstr>Topics</vt:lpstr>
      <vt:lpstr>Our Programs So Far</vt:lpstr>
      <vt:lpstr>What “if”?</vt:lpstr>
      <vt:lpstr>Skip</vt:lpstr>
      <vt:lpstr>Choosing One of Two Paths</vt:lpstr>
      <vt:lpstr>Choosing One Of Many Paths</vt:lpstr>
      <vt:lpstr>Choosing One Of Many Paths</vt:lpstr>
      <vt:lpstr>Conclusion</vt:lpstr>
      <vt:lpstr>PowerPoint Presentation</vt:lpstr>
      <vt:lpstr>Topics</vt:lpstr>
      <vt:lpstr>Choosing One Of Many Paths</vt:lpstr>
      <vt:lpstr>Conclusion</vt:lpstr>
      <vt:lpstr>PowerPoint Presentation</vt:lpstr>
      <vt:lpstr>Topics</vt:lpstr>
      <vt:lpstr>Repeat/Loop</vt:lpstr>
      <vt:lpstr>PowerPoint Presentation</vt:lpstr>
      <vt:lpstr>Objectives</vt:lpstr>
      <vt:lpstr>Definition: Functions</vt:lpstr>
      <vt:lpstr>Named Function Syntax</vt:lpstr>
      <vt:lpstr>Anonymous Function Syntax</vt:lpstr>
      <vt:lpstr>Function Argument List</vt:lpstr>
      <vt:lpstr>Function Return List</vt:lpstr>
      <vt:lpstr>Example-00</vt:lpstr>
      <vt:lpstr>Example-00</vt:lpstr>
      <vt:lpstr>Example-00</vt:lpstr>
      <vt:lpstr>Variables Inside of Functions</vt:lpstr>
      <vt:lpstr>Example-01</vt:lpstr>
      <vt:lpstr>Summary</vt:lpstr>
      <vt:lpstr>PowerPoint Presentation</vt:lpstr>
      <vt:lpstr>Objectives</vt:lpstr>
      <vt:lpstr>Definition: Package</vt:lpstr>
      <vt:lpstr>Package Visualization</vt:lpstr>
      <vt:lpstr>What are the benefits of Packages?</vt:lpstr>
      <vt:lpstr>Package Details</vt:lpstr>
      <vt:lpstr>Package Visibility</vt:lpstr>
      <vt:lpstr>Executable Visualized</vt:lpstr>
      <vt:lpstr>Demo</vt:lpstr>
      <vt:lpstr>Package Installation</vt:lpstr>
      <vt:lpstr>PowerPoint Presentation</vt:lpstr>
      <vt:lpstr>Objectives</vt:lpstr>
      <vt:lpstr>PowerPoint Presentation</vt:lpstr>
      <vt:lpstr>Definition: Package</vt:lpstr>
      <vt:lpstr>Summary</vt:lpstr>
      <vt:lpstr>PowerPoint Presentation</vt:lpstr>
      <vt:lpstr>Objectives</vt:lpstr>
      <vt:lpstr>Summary</vt:lpstr>
      <vt:lpstr>PowerPoint Presentation</vt:lpstr>
      <vt:lpstr>Objectives</vt:lpstr>
      <vt:lpstr>PowerPoint Presentation</vt:lpstr>
      <vt:lpstr>Objectives</vt:lpstr>
      <vt:lpstr>Summary</vt:lpstr>
      <vt:lpstr>PowerPoint Presentation</vt:lpstr>
      <vt:lpstr>Objectives</vt:lpstr>
      <vt:lpstr>Array Illustrated</vt:lpstr>
      <vt:lpstr>Creating Slices</vt:lpstr>
      <vt:lpstr>Slice Illustrated</vt:lpstr>
      <vt:lpstr>Slice Illustrated</vt:lpstr>
      <vt:lpstr>Summary</vt:lpstr>
      <vt:lpstr>PowerPoint Presentation</vt:lpstr>
      <vt:lpstr>Objectives</vt:lpstr>
      <vt:lpstr>PowerPoint Presentation</vt:lpstr>
      <vt:lpstr>Objectives</vt:lpstr>
      <vt:lpstr>Slice Illustrated</vt:lpstr>
      <vt:lpstr>Slice Illustrated</vt:lpstr>
      <vt:lpstr>Slice Illustrated</vt:lpstr>
      <vt:lpstr>Slice Illustrated</vt:lpstr>
      <vt:lpstr>Summary</vt:lpstr>
      <vt:lpstr>PowerPoint Presentation</vt:lpstr>
      <vt:lpstr>Objectives</vt:lpstr>
      <vt:lpstr>PowerPoint Presentation</vt:lpstr>
      <vt:lpstr>Objectives</vt:lpstr>
      <vt:lpstr>Slice Created with make()</vt:lpstr>
      <vt:lpstr>Appending Element(s) to Slice’s Capacity</vt:lpstr>
      <vt:lpstr>Appending Element(s) beyond Slice’s Capacity</vt:lpstr>
      <vt:lpstr>Responsibility for the ‘append()’ function</vt:lpstr>
      <vt:lpstr>PowerPoint Presentation</vt:lpstr>
      <vt:lpstr>Objectives</vt:lpstr>
      <vt:lpstr>PowerPoint Presentation</vt:lpstr>
      <vt:lpstr>Objectives</vt:lpstr>
      <vt:lpstr>Things to Consider When Copying Collections</vt:lpstr>
      <vt:lpstr>Overlapping Slices Copy Illustration</vt:lpstr>
      <vt:lpstr>Overlapping Slices Copy Illustration</vt:lpstr>
      <vt:lpstr>PowerPoint Presentation</vt:lpstr>
      <vt:lpstr>Objectives</vt:lpstr>
      <vt:lpstr>Histogram</vt:lpstr>
      <vt:lpstr>Histogram (horizontal)</vt:lpstr>
      <vt:lpstr>PowerPoint Presentation</vt:lpstr>
      <vt:lpstr>Objectives</vt:lpstr>
      <vt:lpstr>What is a Map?</vt:lpstr>
      <vt:lpstr>Map at a Glance</vt:lpstr>
      <vt:lpstr>PowerPoint Presentation</vt:lpstr>
      <vt:lpstr>Objectives</vt:lpstr>
      <vt:lpstr>PowerPoint Presentation</vt:lpstr>
      <vt:lpstr>Objectives</vt:lpstr>
      <vt:lpstr>PowerPoint Presentation</vt:lpstr>
      <vt:lpstr>Objectives</vt:lpstr>
      <vt:lpstr>Histogram</vt:lpstr>
      <vt:lpstr>PowerPoint Presentation</vt:lpstr>
      <vt:lpstr>Objectives</vt:lpstr>
      <vt:lpstr>What is a Struct?</vt:lpstr>
      <vt:lpstr>Arrays/Slices vs Maps vs Structs</vt:lpstr>
      <vt:lpstr>Arrays/Slices vs Maps vs Structs</vt:lpstr>
      <vt:lpstr>Arrays/Slices vs Maps vs Structs</vt:lpstr>
      <vt:lpstr>PowerPoint Presentation</vt:lpstr>
      <vt:lpstr>Objectives</vt:lpstr>
      <vt:lpstr>PowerPoint Presentation</vt:lpstr>
      <vt:lpstr>Objectives</vt:lpstr>
      <vt:lpstr>Everything is a Number</vt:lpstr>
      <vt:lpstr>What is a ‘bit’?</vt:lpstr>
      <vt:lpstr>Counting with ‘bits’</vt:lpstr>
      <vt:lpstr>Memory (simplified)</vt:lpstr>
      <vt:lpstr>Objectives</vt:lpstr>
      <vt:lpstr>Categorizing Values</vt:lpstr>
      <vt:lpstr>Arrays/Slices vs Maps vs Structs</vt:lpstr>
      <vt:lpstr>Arrays/Slices vs Maps vs Structs</vt:lpstr>
      <vt:lpstr>Arrays/Slices vs Maps vs Structs</vt:lpstr>
      <vt:lpstr>PowerPoint Presentation</vt:lpstr>
      <vt:lpstr>Objectives</vt:lpstr>
      <vt:lpstr>What is a Channel?</vt:lpstr>
      <vt:lpstr>Channel Communicating</vt:lpstr>
      <vt:lpstr>Block on Send</vt:lpstr>
      <vt:lpstr>Block on Receive</vt:lpstr>
      <vt:lpstr>Types of Channels</vt:lpstr>
      <vt:lpstr>PowerPoint Presentation</vt:lpstr>
      <vt:lpstr>Objectives</vt:lpstr>
      <vt:lpstr>Types of Channels</vt:lpstr>
      <vt:lpstr>PowerPoint Presentation</vt:lpstr>
      <vt:lpstr>Objectives</vt:lpstr>
      <vt:lpstr>Types of Channels</vt:lpstr>
      <vt:lpstr>PowerPoint Presentation</vt:lpstr>
      <vt:lpstr>Objectives</vt:lpstr>
      <vt:lpstr>Associativity of &lt;-</vt:lpstr>
      <vt:lpstr>PowerPoint Presentation</vt:lpstr>
      <vt:lpstr>Objectives</vt:lpstr>
      <vt:lpstr>PowerPoint Presentation</vt:lpstr>
      <vt:lpstr>Objectives</vt:lpstr>
      <vt:lpstr>Using a Single Channel</vt:lpstr>
      <vt:lpstr>Selection</vt:lpstr>
      <vt:lpstr>Selection</vt:lpstr>
      <vt:lpstr>Selection</vt:lpstr>
      <vt:lpstr>Selection</vt:lpstr>
      <vt:lpstr>PowerPoint Presentation</vt:lpstr>
      <vt:lpstr>Objectives</vt:lpstr>
      <vt:lpstr>PowerPoint Presentation</vt:lpstr>
      <vt:lpstr>Objectives</vt:lpstr>
      <vt:lpstr>PowerPoint Presentation</vt:lpstr>
      <vt:lpstr>Objectives</vt:lpstr>
      <vt:lpstr>References</vt:lpstr>
      <vt:lpstr>Serialize : Producer &amp; Consumer</vt:lpstr>
      <vt:lpstr>Serial: Producer &amp; Consumer</vt:lpstr>
      <vt:lpstr>Concurrent: Producer &amp; Consumer</vt:lpstr>
      <vt:lpstr>PowerPoint Presentation</vt:lpstr>
      <vt:lpstr>Objectives</vt:lpstr>
      <vt:lpstr>What Happens When ‘main()’ Ends?</vt:lpstr>
      <vt:lpstr>Responsibility of a goroutine!</vt:lpstr>
      <vt:lpstr>Responsibility of a goroutine!</vt:lpstr>
      <vt:lpstr>Responsibility of a goroutine!</vt:lpstr>
      <vt:lpstr>Responsibility of a goroutine!</vt:lpstr>
      <vt:lpstr>Responsibility of a goroutine!</vt:lpstr>
      <vt:lpstr>Responsibility of a goroutine!</vt:lpstr>
      <vt:lpstr>PowerPoint Presentation</vt:lpstr>
      <vt:lpstr>Objectives</vt:lpstr>
      <vt:lpstr>Responsibility of a goroutine!</vt:lpstr>
      <vt:lpstr>PowerPoint Presentation</vt:lpstr>
      <vt:lpstr>Function call in the Context of…</vt:lpstr>
      <vt:lpstr>Function call in the Context of…</vt:lpstr>
      <vt:lpstr>PowerPoint Presentation</vt:lpstr>
      <vt:lpstr>Objectives</vt:lpstr>
      <vt:lpstr>Simple Generator</vt:lpstr>
      <vt:lpstr>Generator</vt:lpstr>
      <vt:lpstr>Go (golang) Mascot : goroutine</vt:lpstr>
      <vt:lpstr>Generator Diagram</vt:lpstr>
      <vt:lpstr>2 Generators</vt:lpstr>
      <vt:lpstr>PowerPoint Presentation</vt:lpstr>
      <vt:lpstr>Objectives</vt:lpstr>
      <vt:lpstr>Fan-In Diagram</vt:lpstr>
      <vt:lpstr>Fan-In: 4to1</vt:lpstr>
      <vt:lpstr>PowerPoint Presentation</vt:lpstr>
      <vt:lpstr>Objectives</vt:lpstr>
      <vt:lpstr>Daisy-Chain/Pipeline</vt:lpstr>
      <vt:lpstr>PowerPoint Presentation</vt:lpstr>
      <vt:lpstr>Objectives</vt:lpstr>
      <vt:lpstr>PowerPoint Presentation</vt:lpstr>
      <vt:lpstr>Objectives</vt:lpstr>
      <vt:lpstr>Waiting for Goroutines To Complete</vt:lpstr>
      <vt:lpstr>PowerPoint Presentation</vt:lpstr>
      <vt:lpstr>Objectives</vt:lpstr>
      <vt:lpstr>PowerPoint Presentation</vt:lpstr>
      <vt:lpstr>Objectives</vt:lpstr>
      <vt:lpstr>Computer Motherboard</vt:lpstr>
      <vt:lpstr>Processor/CPU</vt:lpstr>
      <vt:lpstr>System -&gt; processor -&gt; Core</vt:lpstr>
      <vt:lpstr>Single Core Processor</vt:lpstr>
      <vt:lpstr>Dual Processors</vt:lpstr>
      <vt:lpstr>Multi-Core Processor</vt:lpstr>
      <vt:lpstr>Single-Core Single-Threaded</vt:lpstr>
      <vt:lpstr>Single-Core Multi-Threaded</vt:lpstr>
      <vt:lpstr>Dual-Core Multi-Threaded</vt:lpstr>
      <vt:lpstr>Single-Thread Multiple Goroutines</vt:lpstr>
      <vt:lpstr>Two-Threads Multiple Goroutines</vt:lpstr>
      <vt:lpstr>Two-Threads Multiple Goroutines</vt:lpstr>
      <vt:lpstr>PowerPoint Presentation</vt:lpstr>
      <vt:lpstr>Objectives</vt:lpstr>
      <vt:lpstr>PowerPoint Presentation</vt:lpstr>
      <vt:lpstr>Objectives</vt:lpstr>
      <vt:lpstr>Program Flow</vt:lpstr>
      <vt:lpstr>Iterative</vt:lpstr>
      <vt:lpstr>Concurrent</vt:lpstr>
      <vt:lpstr>Exercise: Multiple Line Splitters</vt:lpstr>
      <vt:lpstr>PowerPoint Presentation</vt:lpstr>
      <vt:lpstr>Objectives</vt:lpstr>
      <vt:lpstr>Program Flow</vt:lpstr>
      <vt:lpstr>Concurrent</vt:lpstr>
      <vt:lpstr>Example: Concurrent</vt:lpstr>
      <vt:lpstr>Scaling: Multiple Clients</vt:lpstr>
      <vt:lpstr>PowerPoint Presentation</vt:lpstr>
      <vt:lpstr>Objectives</vt:lpstr>
      <vt:lpstr>Goroutines: Key Take Away</vt:lpstr>
      <vt:lpstr>Concurrency is not parallelism</vt:lpstr>
      <vt:lpstr>PowerPoint Presentation</vt:lpstr>
      <vt:lpstr>Objectives</vt:lpstr>
      <vt:lpstr>Types</vt:lpstr>
      <vt:lpstr>PowerPoint Presentation</vt:lpstr>
      <vt:lpstr>Objectives</vt:lpstr>
      <vt:lpstr>Type Identity</vt:lpstr>
      <vt:lpstr>Assignignability</vt:lpstr>
      <vt:lpstr>PowerPoint Presentation</vt:lpstr>
      <vt:lpstr>Objectives</vt:lpstr>
      <vt:lpstr>What are ‘interfaces’ used for?</vt:lpstr>
      <vt:lpstr>Example of Interfaces</vt:lpstr>
      <vt:lpstr>Interface vs. Struct</vt:lpstr>
      <vt:lpstr>How do 'types; implement interfaces?</vt:lpstr>
      <vt:lpstr>PowerPoint Presentation</vt:lpstr>
      <vt:lpstr>Objectives</vt:lpstr>
      <vt:lpstr>PowerPoint Presentation</vt:lpstr>
      <vt:lpstr>Objectives</vt:lpstr>
      <vt:lpstr>PowerPoint Presentation</vt:lpstr>
      <vt:lpstr>Objectives</vt:lpstr>
      <vt:lpstr>Method Sets</vt:lpstr>
      <vt:lpstr>Methods &amp; Interfaces</vt:lpstr>
      <vt:lpstr>Method Set for T and *T</vt:lpstr>
      <vt:lpstr>PowerPoint Presentation</vt:lpstr>
      <vt:lpstr>Objectives</vt:lpstr>
      <vt:lpstr>PowerPoint Presentation</vt:lpstr>
      <vt:lpstr>Objectives</vt:lpstr>
      <vt:lpstr>Static Type</vt:lpstr>
      <vt:lpstr>Dynamic Type</vt:lpstr>
      <vt:lpstr>PowerPoint Presentation</vt:lpstr>
      <vt:lpstr>Objectives</vt:lpstr>
      <vt:lpstr>PowerPoint Presentation</vt:lpstr>
      <vt:lpstr>Objectives</vt:lpstr>
      <vt:lpstr>PowerPoint Presentation</vt:lpstr>
      <vt:lpstr>Objectives</vt:lpstr>
      <vt:lpstr>PowerPoint Presentation</vt:lpstr>
      <vt:lpstr>Objectives</vt:lpstr>
      <vt:lpstr>PowerPoint Presentation</vt:lpstr>
      <vt:lpstr>Objectives</vt:lpstr>
      <vt:lpstr>PowerPoint Presentation</vt:lpstr>
      <vt:lpstr>Objectives</vt:lpstr>
      <vt:lpstr>PowerPoint Presentation</vt:lpstr>
      <vt:lpstr>Objectives</vt:lpstr>
      <vt:lpstr>PowerPoint Presentation</vt:lpstr>
      <vt:lpstr>Objectives</vt:lpstr>
      <vt:lpstr>PowerPoint Presentation</vt:lpstr>
      <vt:lpstr>Objectives</vt:lpstr>
      <vt:lpstr>PowerPoint Presentation</vt:lpstr>
      <vt:lpstr>Objectives</vt:lpstr>
      <vt:lpstr>PowerPoint Presentation</vt:lpstr>
      <vt:lpstr>Objectives</vt:lpstr>
      <vt:lpstr>PowerPoint Presentation</vt:lpstr>
      <vt:lpstr>Objectives</vt:lpstr>
      <vt:lpstr>PowerPoint Presentation</vt:lpstr>
      <vt:lpstr>Objectives</vt:lpstr>
      <vt:lpstr>PowerPoint Presentation</vt:lpstr>
      <vt:lpstr>Objectives</vt:lpstr>
      <vt:lpstr>PowerPoint Presentation</vt:lpstr>
      <vt:lpstr>Objectives</vt:lpstr>
      <vt:lpstr>io.Pipe()</vt:lpstr>
      <vt:lpstr>io.TeeReader</vt:lpstr>
      <vt:lpstr>io.MultiWriter</vt:lpstr>
      <vt:lpstr>PowerPoint Presentation</vt:lpstr>
      <vt:lpstr>Objectives</vt:lpstr>
      <vt:lpstr>PowerPoint Presentation</vt:lpstr>
      <vt:lpstr>Objectives</vt:lpstr>
      <vt:lpstr>PowerPoint Presentation</vt:lpstr>
      <vt:lpstr>Objectives</vt:lpstr>
      <vt:lpstr>PowerPoint Presentation</vt:lpstr>
      <vt:lpstr>Objectives</vt:lpstr>
      <vt:lpstr>PowerPoint Presentation</vt:lpstr>
      <vt:lpstr>Objectives</vt:lpstr>
      <vt:lpstr>PowerPoint Presentation</vt:lpstr>
      <vt:lpstr>Objectives</vt:lpstr>
      <vt:lpstr>PowerPoint Presentation</vt:lpstr>
      <vt:lpstr>Objectives</vt:lpstr>
      <vt:lpstr>PowerPoint Presentation</vt:lpstr>
      <vt:lpstr>Objectives</vt:lpstr>
      <vt:lpstr>PowerPoint Presentation</vt:lpstr>
      <vt:lpstr>Objectives</vt:lpstr>
      <vt:lpstr>Binary Review</vt:lpstr>
      <vt:lpstr>Unix File Permission Examples</vt:lpstr>
      <vt:lpstr>PowerPoint Presentation</vt:lpstr>
      <vt:lpstr>Objectives</vt:lpstr>
      <vt:lpstr>Computer Simplified</vt:lpstr>
      <vt:lpstr>Stdin/Stdout as Files</vt:lpstr>
      <vt:lpstr>PowerPoint Presentation</vt:lpstr>
      <vt:lpstr>Objectives</vt:lpstr>
      <vt:lpstr>PowerPoint Presentation</vt:lpstr>
      <vt:lpstr>Objectives</vt:lpstr>
      <vt:lpstr>PowerPoint Presentation</vt:lpstr>
      <vt:lpstr>Objectives</vt:lpstr>
      <vt:lpstr>PowerPoint Presentation</vt:lpstr>
      <vt:lpstr>Objectives</vt:lpstr>
      <vt:lpstr>PowerPoint Presentation</vt:lpstr>
      <vt:lpstr>Objectives</vt:lpstr>
      <vt:lpstr>PowerPoint Presentation</vt:lpstr>
      <vt:lpstr>Objectives</vt:lpstr>
      <vt:lpstr>PowerPoint Presentation</vt:lpstr>
      <vt:lpstr>Objectives</vt:lpstr>
      <vt:lpstr>Design</vt:lpstr>
      <vt:lpstr>PowerPoint Presentation</vt:lpstr>
      <vt:lpstr>Objectives</vt:lpstr>
      <vt:lpstr>Design</vt:lpstr>
      <vt:lpstr>PowerPoint Presentation</vt:lpstr>
      <vt:lpstr>Objectives</vt:lpstr>
      <vt:lpstr>Design</vt:lpstr>
      <vt:lpstr>PowerPoint Presentation</vt:lpstr>
      <vt:lpstr>Objectives</vt:lpstr>
      <vt:lpstr>Highlevel</vt:lpstr>
      <vt:lpstr>Text Substitution at Scale</vt:lpstr>
      <vt:lpstr>Example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Another User</dc:creator>
  <cp:lastModifiedBy>Another User</cp:lastModifiedBy>
  <cp:revision>2049</cp:revision>
  <dcterms:created xsi:type="dcterms:W3CDTF">2016-08-19T13:44:54Z</dcterms:created>
  <dcterms:modified xsi:type="dcterms:W3CDTF">2017-06-02T18:08:03Z</dcterms:modified>
</cp:coreProperties>
</file>